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5" r:id="rId3"/>
    <p:sldId id="293" r:id="rId4"/>
    <p:sldId id="287" r:id="rId5"/>
    <p:sldId id="286" r:id="rId6"/>
    <p:sldId id="288" r:id="rId7"/>
    <p:sldId id="289" r:id="rId8"/>
    <p:sldId id="290" r:id="rId9"/>
    <p:sldId id="292" r:id="rId10"/>
    <p:sldId id="291"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1537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18551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710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03761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817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57803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75020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38799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1164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63956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01-Jul-19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05008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7C3F8-9009-48AC-8E80-A837FFA17920}" type="datetimeFigureOut">
              <a:rPr lang="en-US" smtClean="0"/>
              <a:t>01-Jul-19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2381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7C3F8-9009-48AC-8E80-A837FFA17920}" type="datetimeFigureOut">
              <a:rPr lang="en-US" smtClean="0"/>
              <a:t>01-Jul-19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6190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E7C3F8-9009-48AC-8E80-A837FFA17920}" type="datetimeFigureOut">
              <a:rPr lang="en-US" smtClean="0"/>
              <a:t>01-Jul-19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46403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7C3F8-9009-48AC-8E80-A837FFA17920}" type="datetimeFigureOut">
              <a:rPr lang="en-US" smtClean="0"/>
              <a:t>01-Jul-19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1229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E7C3F8-9009-48AC-8E80-A837FFA17920}" type="datetimeFigureOut">
              <a:rPr lang="en-US" smtClean="0"/>
              <a:t>01-Jul-19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2590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E7C3F8-9009-48AC-8E80-A837FFA17920}" type="datetimeFigureOut">
              <a:rPr lang="en-US" smtClean="0"/>
              <a:t>01-Jul-19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05046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E7C3F8-9009-48AC-8E80-A837FFA17920}" type="datetimeFigureOut">
              <a:rPr lang="en-US" smtClean="0"/>
              <a:t>01-Jul-19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0728F1-5839-47D7-94EA-1C995ABEC029}" type="slidenum">
              <a:rPr lang="en-US" smtClean="0"/>
              <a:t>‹#›</a:t>
            </a:fld>
            <a:endParaRPr lang="en-US"/>
          </a:p>
        </p:txBody>
      </p:sp>
    </p:spTree>
    <p:extLst>
      <p:ext uri="{BB962C8B-B14F-4D97-AF65-F5344CB8AC3E}">
        <p14:creationId xmlns:p14="http://schemas.microsoft.com/office/powerpoint/2010/main" val="15831744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17.xml"/><Relationship Id="rId5" Type="http://schemas.openxmlformats.org/officeDocument/2006/relationships/tags" Target="../tags/tag4.xml"/><Relationship Id="rId4"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Layout" Target="../slideLayouts/slideLayout17.xml"/><Relationship Id="rId5" Type="http://schemas.openxmlformats.org/officeDocument/2006/relationships/tags" Target="../tags/tag8.xml"/><Relationship Id="rId4" Type="http://schemas.openxmlformats.org/officeDocument/2006/relationships/tags" Target="../tags/tag7.xml"/></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10.xml"/><Relationship Id="rId7" Type="http://schemas.openxmlformats.org/officeDocument/2006/relationships/oleObject" Target="../embeddings/oleObject3.bin"/><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slideLayout" Target="../slideLayouts/slideLayout17.xml"/><Relationship Id="rId5" Type="http://schemas.openxmlformats.org/officeDocument/2006/relationships/tags" Target="../tags/tag12.xml"/><Relationship Id="rId4"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9.xml"/><Relationship Id="rId7" Type="http://schemas.openxmlformats.org/officeDocument/2006/relationships/oleObject" Target="../embeddings/oleObject4.bin"/><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slideLayout" Target="../slideLayouts/slideLayout17.xml"/><Relationship Id="rId5" Type="http://schemas.openxmlformats.org/officeDocument/2006/relationships/tags" Target="../tags/tag21.xml"/><Relationship Id="rId4"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34" y="0"/>
            <a:ext cx="13321665" cy="6858000"/>
          </a:xfrm>
          <a:prstGeom prst="rect">
            <a:avLst/>
          </a:prstGeom>
        </p:spPr>
      </p:pic>
      <p:sp>
        <p:nvSpPr>
          <p:cNvPr id="2" name="Title 1"/>
          <p:cNvSpPr>
            <a:spLocks noGrp="1"/>
          </p:cNvSpPr>
          <p:nvPr>
            <p:ph type="ctrTitle"/>
          </p:nvPr>
        </p:nvSpPr>
        <p:spPr>
          <a:xfrm>
            <a:off x="-186266" y="397934"/>
            <a:ext cx="7766936" cy="1646302"/>
          </a:xfrm>
        </p:spPr>
        <p:txBody>
          <a:bodyPr/>
          <a:lstStyle/>
          <a:p>
            <a:pPr algn="l"/>
            <a:r>
              <a:rPr lang="en-US" sz="6000" b="1" dirty="0" smtClean="0">
                <a:solidFill>
                  <a:schemeClr val="bg1"/>
                </a:solidFill>
              </a:rPr>
              <a:t>Excretory and Urinary System</a:t>
            </a:r>
            <a:endParaRPr lang="en-US" sz="6000" b="1" dirty="0">
              <a:solidFill>
                <a:schemeClr val="bg1"/>
              </a:solidFill>
            </a:endParaRPr>
          </a:p>
        </p:txBody>
      </p:sp>
      <p:sp>
        <p:nvSpPr>
          <p:cNvPr id="3" name="Subtitle 2"/>
          <p:cNvSpPr>
            <a:spLocks noGrp="1"/>
          </p:cNvSpPr>
          <p:nvPr>
            <p:ph type="subTitle" idx="1"/>
          </p:nvPr>
        </p:nvSpPr>
        <p:spPr>
          <a:xfrm>
            <a:off x="-262467" y="5249251"/>
            <a:ext cx="7766936" cy="1096899"/>
          </a:xfrm>
        </p:spPr>
        <p:txBody>
          <a:bodyPr>
            <a:normAutofit/>
          </a:bodyPr>
          <a:lstStyle/>
          <a:p>
            <a:pPr algn="l"/>
            <a:r>
              <a:rPr lang="en-US" sz="4800" dirty="0" smtClean="0">
                <a:solidFill>
                  <a:schemeClr val="bg1"/>
                </a:solidFill>
              </a:rPr>
              <a:t>T. Rick</a:t>
            </a:r>
            <a:endParaRPr lang="en-US" sz="4800" dirty="0">
              <a:solidFill>
                <a:schemeClr val="bg1"/>
              </a:solidFill>
            </a:endParaRPr>
          </a:p>
        </p:txBody>
      </p:sp>
    </p:spTree>
    <p:extLst>
      <p:ext uri="{BB962C8B-B14F-4D97-AF65-F5344CB8AC3E}">
        <p14:creationId xmlns:p14="http://schemas.microsoft.com/office/powerpoint/2010/main" val="42912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Nephrons</a:t>
            </a:r>
            <a:endParaRPr lang="en-US" dirty="0"/>
          </a:p>
        </p:txBody>
      </p:sp>
      <p:sp>
        <p:nvSpPr>
          <p:cNvPr id="3" name="Content Placeholder 2"/>
          <p:cNvSpPr>
            <a:spLocks noGrp="1"/>
          </p:cNvSpPr>
          <p:nvPr>
            <p:ph sz="half" idx="1"/>
          </p:nvPr>
        </p:nvSpPr>
        <p:spPr/>
        <p:txBody>
          <a:bodyPr/>
          <a:lstStyle/>
          <a:p>
            <a:r>
              <a:rPr lang="en-US" dirty="0" smtClean="0"/>
              <a:t>Urea, water, and mineral salts are removed from the body in the form of </a:t>
            </a:r>
            <a:r>
              <a:rPr lang="en-US" b="1" dirty="0" smtClean="0"/>
              <a:t>Urine</a:t>
            </a:r>
            <a:r>
              <a:rPr lang="en-US" dirty="0" smtClean="0"/>
              <a:t>. </a:t>
            </a:r>
          </a:p>
          <a:p>
            <a:r>
              <a:rPr lang="en-US" dirty="0" smtClean="0"/>
              <a:t>Nephrons make Urine in the kidneys.</a:t>
            </a:r>
          </a:p>
          <a:p>
            <a:r>
              <a:rPr lang="en-US" dirty="0" smtClean="0"/>
              <a:t>Nephrons are responsible for Filtration, Reabsorption, and Secretion.</a:t>
            </a:r>
          </a:p>
          <a:p>
            <a:r>
              <a:rPr lang="en-US" dirty="0" smtClean="0"/>
              <a:t>There are 1 million Nephrons in a kidney.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497724"/>
            <a:ext cx="6878174" cy="4351283"/>
          </a:xfrm>
        </p:spPr>
      </p:pic>
    </p:spTree>
    <p:extLst>
      <p:ext uri="{BB962C8B-B14F-4D97-AF65-F5344CB8AC3E}">
        <p14:creationId xmlns:p14="http://schemas.microsoft.com/office/powerpoint/2010/main" val="205610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Nephron</a:t>
            </a:r>
            <a:endParaRPr lang="en-US" dirty="0"/>
          </a:p>
        </p:txBody>
      </p:sp>
      <p:sp>
        <p:nvSpPr>
          <p:cNvPr id="3" name="Content Placeholder 2"/>
          <p:cNvSpPr>
            <a:spLocks noGrp="1"/>
          </p:cNvSpPr>
          <p:nvPr>
            <p:ph sz="half" idx="1"/>
          </p:nvPr>
        </p:nvSpPr>
        <p:spPr/>
        <p:txBody>
          <a:bodyPr/>
          <a:lstStyle/>
          <a:p>
            <a:pPr marL="663575"/>
            <a:r>
              <a:rPr lang="en-US" altLang="en-US" dirty="0"/>
              <a:t>Glomerulus</a:t>
            </a:r>
          </a:p>
          <a:p>
            <a:pPr marL="663575"/>
            <a:r>
              <a:rPr lang="en-US" altLang="en-US" dirty="0"/>
              <a:t>Proximal tubule</a:t>
            </a:r>
          </a:p>
          <a:p>
            <a:pPr marL="663575"/>
            <a:r>
              <a:rPr lang="en-US" altLang="en-US" dirty="0"/>
              <a:t>Loop of Henle</a:t>
            </a:r>
          </a:p>
          <a:p>
            <a:pPr marL="663575"/>
            <a:r>
              <a:rPr lang="en-US" altLang="en-US" dirty="0"/>
              <a:t>Distal tubule</a:t>
            </a:r>
          </a:p>
          <a:p>
            <a:endParaRPr lang="en-US" dirty="0" smtClean="0"/>
          </a:p>
          <a:p>
            <a:endParaRPr lang="en-US" dirty="0" smtClean="0"/>
          </a:p>
          <a:p>
            <a:endParaRPr lang="en-US" dirty="0"/>
          </a:p>
        </p:txBody>
      </p:sp>
      <p:pic>
        <p:nvPicPr>
          <p:cNvPr id="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5206" y="343296"/>
            <a:ext cx="4694829" cy="663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80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Glomerulus</a:t>
            </a:r>
            <a:endParaRPr lang="en-US" dirty="0"/>
          </a:p>
        </p:txBody>
      </p:sp>
      <p:sp>
        <p:nvSpPr>
          <p:cNvPr id="3" name="Content Placeholder 2"/>
          <p:cNvSpPr>
            <a:spLocks noGrp="1"/>
          </p:cNvSpPr>
          <p:nvPr>
            <p:ph sz="half" idx="1"/>
          </p:nvPr>
        </p:nvSpPr>
        <p:spPr/>
        <p:txBody>
          <a:bodyPr/>
          <a:lstStyle/>
          <a:p>
            <a:pPr marL="663575"/>
            <a:r>
              <a:rPr lang="en-US" altLang="en-US" dirty="0"/>
              <a:t>This is the only place in the system where the blood is actually “filtered.”</a:t>
            </a:r>
          </a:p>
          <a:p>
            <a:pPr marL="663575"/>
            <a:r>
              <a:rPr lang="en-US" altLang="en-US" dirty="0"/>
              <a:t>Blood pressure is used to push plasma through capillary walls and into the Bowman’s capsule.</a:t>
            </a:r>
          </a:p>
          <a:p>
            <a:endParaRPr lang="en-US" dirty="0"/>
          </a:p>
        </p:txBody>
      </p:sp>
      <p:pic>
        <p:nvPicPr>
          <p:cNvPr id="5" name="Picture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6683" y="1091822"/>
            <a:ext cx="4068801" cy="495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533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tubule</a:t>
            </a:r>
            <a:endParaRPr lang="en-US" dirty="0"/>
          </a:p>
        </p:txBody>
      </p:sp>
      <p:sp>
        <p:nvSpPr>
          <p:cNvPr id="3" name="Content Placeholder 2"/>
          <p:cNvSpPr>
            <a:spLocks noGrp="1"/>
          </p:cNvSpPr>
          <p:nvPr>
            <p:ph sz="half" idx="1"/>
          </p:nvPr>
        </p:nvSpPr>
        <p:spPr/>
        <p:txBody>
          <a:bodyPr/>
          <a:lstStyle/>
          <a:p>
            <a:pPr marL="663575"/>
            <a:r>
              <a:rPr lang="en-US" altLang="en-US" dirty="0"/>
              <a:t>Nutrients (salts, vitamins, etc.) are moved out of the tubule through active transport.</a:t>
            </a:r>
          </a:p>
          <a:p>
            <a:pPr marL="663575"/>
            <a:r>
              <a:rPr lang="en-US" altLang="en-US" dirty="0"/>
              <a:t>Water follows the nutrients by osmosis.</a:t>
            </a:r>
          </a:p>
          <a:p>
            <a:endParaRPr lang="en-US" dirty="0"/>
          </a:p>
        </p:txBody>
      </p:sp>
      <p:pic>
        <p:nvPicPr>
          <p:cNvPr id="5" name="Picture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5" y="1665027"/>
            <a:ext cx="4759784" cy="434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10558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of Henle</a:t>
            </a:r>
            <a:endParaRPr lang="en-US" dirty="0"/>
          </a:p>
        </p:txBody>
      </p:sp>
      <p:sp>
        <p:nvSpPr>
          <p:cNvPr id="3" name="Content Placeholder 2"/>
          <p:cNvSpPr>
            <a:spLocks noGrp="1"/>
          </p:cNvSpPr>
          <p:nvPr>
            <p:ph sz="half" idx="1"/>
          </p:nvPr>
        </p:nvSpPr>
        <p:spPr/>
        <p:txBody>
          <a:bodyPr/>
          <a:lstStyle/>
          <a:p>
            <a:pPr marL="663575"/>
            <a:r>
              <a:rPr lang="en-US" altLang="en-US" dirty="0"/>
              <a:t>Tissue around the Loop of Henle is salty, from active transport and diffusion of sodium chloride.</a:t>
            </a:r>
          </a:p>
          <a:p>
            <a:pPr marL="663575"/>
            <a:r>
              <a:rPr lang="en-US" altLang="en-US" dirty="0"/>
              <a:t>The salty conditions allow water to diffuse out of the loop.</a:t>
            </a:r>
          </a:p>
          <a:p>
            <a:endParaRPr lang="en-US" dirty="0"/>
          </a:p>
        </p:txBody>
      </p:sp>
      <p:pic>
        <p:nvPicPr>
          <p:cNvPr id="5" name="Picture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10246" y="2160588"/>
            <a:ext cx="414320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08565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Distal tubule</a:t>
            </a:r>
            <a:endParaRPr lang="en-US" dirty="0"/>
          </a:p>
        </p:txBody>
      </p:sp>
      <p:sp>
        <p:nvSpPr>
          <p:cNvPr id="4" name="Content Placeholder 3"/>
          <p:cNvSpPr>
            <a:spLocks noGrp="1"/>
          </p:cNvSpPr>
          <p:nvPr>
            <p:ph sz="half" idx="2"/>
          </p:nvPr>
        </p:nvSpPr>
        <p:spPr/>
        <p:txBody>
          <a:bodyPr/>
          <a:lstStyle/>
          <a:p>
            <a:pPr marL="663575"/>
            <a:r>
              <a:rPr lang="en-US" altLang="en-US" dirty="0"/>
              <a:t>Active transport is used to move more nutrients out of the concentrated urine.</a:t>
            </a:r>
          </a:p>
          <a:p>
            <a:pPr marL="663575"/>
            <a:r>
              <a:rPr lang="en-US" altLang="en-US" dirty="0"/>
              <a:t>Some ions, drugs, and toxins are actively pumped into the tubule.</a:t>
            </a:r>
          </a:p>
          <a:p>
            <a:endParaRPr lang="en-US" dirty="0"/>
          </a:p>
        </p:txBody>
      </p:sp>
      <p:pic>
        <p:nvPicPr>
          <p:cNvPr id="5" name="Picture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3" y="2547814"/>
            <a:ext cx="4183062" cy="310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29808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Duct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pPr marL="663575"/>
            <a:r>
              <a:rPr lang="en-US" altLang="en-US" dirty="0"/>
              <a:t>More water leaves the tube by osmosis, since the tube is surrounded by salty tissue.</a:t>
            </a:r>
          </a:p>
          <a:p>
            <a:pPr marL="663575"/>
            <a:r>
              <a:rPr lang="en-US" altLang="en-US" dirty="0"/>
              <a:t>Some urea leaves by diffusion, and may be cycled through the system.</a:t>
            </a:r>
          </a:p>
          <a:p>
            <a:endParaRPr lang="en-US" dirty="0"/>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33" y="1862600"/>
            <a:ext cx="28289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44214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1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687" y="254611"/>
            <a:ext cx="7363315" cy="659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27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121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PQuestion"/>
          <p:cNvSpPr>
            <a:spLocks noGrp="1"/>
          </p:cNvSpPr>
          <p:nvPr>
            <p:ph type="title"/>
          </p:nvPr>
        </p:nvSpPr>
        <p:spPr>
          <a:xfrm>
            <a:off x="1638300" y="137160"/>
            <a:ext cx="8835390" cy="1337310"/>
          </a:xfrm>
        </p:spPr>
        <p:txBody>
          <a:bodyPr>
            <a:normAutofit fontScale="90000"/>
          </a:bodyPr>
          <a:lstStyle/>
          <a:p>
            <a:pPr eaLnBrk="1" hangingPunct="1"/>
            <a:r>
              <a:rPr lang="en-US" altLang="en-US" sz="4320"/>
              <a:t>Which of these happens during filtration?</a:t>
            </a:r>
          </a:p>
        </p:txBody>
      </p:sp>
      <p:graphicFrame>
        <p:nvGraphicFramePr>
          <p:cNvPr id="4" name="TPChart"/>
          <p:cNvGraphicFramePr>
            <a:graphicFrameLocks noChangeAspect="1"/>
          </p:cNvGraphicFramePr>
          <p:nvPr>
            <p:custDataLst>
              <p:tags r:id="rId3"/>
            </p:custDataLst>
          </p:nvPr>
        </p:nvGraphicFramePr>
        <p:xfrm>
          <a:off x="6038850" y="1657350"/>
          <a:ext cx="4572000" cy="5143500"/>
        </p:xfrm>
        <a:graphic>
          <a:graphicData uri="http://schemas.openxmlformats.org/presentationml/2006/ole">
            <mc:AlternateContent xmlns:mc="http://schemas.openxmlformats.org/markup-compatibility/2006">
              <mc:Choice xmlns:v="urn:schemas-microsoft-com:vml" Requires="v">
                <p:oleObj spid="_x0000_s1028" name="Chart" r:id="rId7" imgW="5076908" imgH="5715102" progId="MSGraph.Chart.8">
                  <p:embed followColorScheme="full"/>
                </p:oleObj>
              </mc:Choice>
              <mc:Fallback>
                <p:oleObj name="Chart" r:id="rId7" imgW="5076908" imgH="5715102" progId="MSGraph.Chart.8">
                  <p:embed followColorScheme="full"/>
                  <p:pic>
                    <p:nvPicPr>
                      <p:cNvPr id="4" name="TPChart"/>
                      <p:cNvPicPr>
                        <a:picLocks noChangeAspect="1" noChangeArrowheads="1"/>
                      </p:cNvPicPr>
                      <p:nvPr/>
                    </p:nvPicPr>
                    <p:blipFill>
                      <a:blip r:embed="rId8"/>
                      <a:srcRect/>
                      <a:stretch>
                        <a:fillRect/>
                      </a:stretch>
                    </p:blipFill>
                    <p:spPr bwMode="auto">
                      <a:xfrm>
                        <a:off x="6038850" y="1657350"/>
                        <a:ext cx="4572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TPAnswers"/>
          <p:cNvSpPr>
            <a:spLocks noGrp="1"/>
          </p:cNvSpPr>
          <p:nvPr>
            <p:ph type="body" idx="1"/>
            <p:custDataLst>
              <p:tags r:id="rId4"/>
            </p:custDataLst>
          </p:nvPr>
        </p:nvSpPr>
        <p:spPr>
          <a:xfrm>
            <a:off x="1775460" y="1577340"/>
            <a:ext cx="4320540" cy="5006340"/>
          </a:xfrm>
        </p:spPr>
        <p:txBody>
          <a:bodyPr/>
          <a:lstStyle/>
          <a:p>
            <a:pPr marL="657225" indent="-462915">
              <a:spcBef>
                <a:spcPct val="20000"/>
              </a:spcBef>
              <a:buFont typeface="Lucida Grande" charset="0"/>
              <a:buAutoNum type="arabicPeriod"/>
            </a:pPr>
            <a:r>
              <a:rPr lang="en-US" altLang="en-US" smtClean="0"/>
              <a:t>Salt is actively pumped out.</a:t>
            </a:r>
          </a:p>
          <a:p>
            <a:pPr marL="657225" indent="-462915">
              <a:spcBef>
                <a:spcPct val="20000"/>
              </a:spcBef>
              <a:buFont typeface="Lucida Grande" charset="0"/>
              <a:buAutoNum type="arabicPeriod"/>
            </a:pPr>
            <a:r>
              <a:rPr lang="en-US" altLang="en-US" smtClean="0"/>
              <a:t>Water is removed osmotically from the filtrate.</a:t>
            </a:r>
          </a:p>
          <a:p>
            <a:pPr marL="657225" indent="-462915">
              <a:spcBef>
                <a:spcPct val="20000"/>
              </a:spcBef>
              <a:buFont typeface="Lucida Grande" charset="0"/>
              <a:buAutoNum type="arabicPeriod"/>
            </a:pPr>
            <a:r>
              <a:rPr lang="en-US" altLang="en-US" smtClean="0"/>
              <a:t>Plasma moves from capillaries into the capsule.</a:t>
            </a:r>
          </a:p>
          <a:p>
            <a:pPr marL="657225" indent="-462915">
              <a:spcBef>
                <a:spcPct val="20000"/>
              </a:spcBef>
              <a:buFont typeface="Lucida Grande" charset="0"/>
              <a:buAutoNum type="arabicPeriod"/>
            </a:pPr>
            <a:r>
              <a:rPr lang="en-US" altLang="en-US" smtClean="0"/>
              <a:t>Toxins are actively removed from plasma.</a:t>
            </a:r>
          </a:p>
        </p:txBody>
      </p:sp>
      <p:sp>
        <p:nvSpPr>
          <p:cNvPr id="5" name="CorShape1"/>
          <p:cNvSpPr>
            <a:spLocks/>
          </p:cNvSpPr>
          <p:nvPr>
            <p:custDataLst>
              <p:tags r:id="rId5"/>
            </p:custDataLst>
          </p:nvPr>
        </p:nvSpPr>
        <p:spPr bwMode="auto">
          <a:xfrm rot="10800000">
            <a:off x="1348263" y="2559979"/>
            <a:ext cx="580073" cy="495777"/>
          </a:xfrm>
          <a:custGeom>
            <a:avLst/>
            <a:gdLst>
              <a:gd name="T0" fmla="*/ 41440 w 1524001"/>
              <a:gd name="T1" fmla="*/ 10412 h 1752601"/>
              <a:gd name="T2" fmla="*/ 48753 w 1524001"/>
              <a:gd name="T3" fmla="*/ 5206 h 1752601"/>
              <a:gd name="T4" fmla="*/ 29252 w 1524001"/>
              <a:gd name="T5" fmla="*/ 0 h 1752601"/>
              <a:gd name="T6" fmla="*/ 0 w 1524001"/>
              <a:gd name="T7" fmla="*/ 14130 h 1752601"/>
              <a:gd name="T8" fmla="*/ 0 w 1524001"/>
              <a:gd name="T9" fmla="*/ 17105 h 1752601"/>
              <a:gd name="T10" fmla="*/ 31690 w 1524001"/>
              <a:gd name="T11" fmla="*/ 5206 h 1752601"/>
              <a:gd name="T12" fmla="*/ 0 60000 65536"/>
              <a:gd name="T13" fmla="*/ 0 60000 65536"/>
              <a:gd name="T14" fmla="*/ 0 60000 65536"/>
              <a:gd name="T15" fmla="*/ 0 60000 65536"/>
              <a:gd name="T16" fmla="*/ 0 60000 65536"/>
              <a:gd name="T17" fmla="*/ 0 60000 65536"/>
              <a:gd name="T18" fmla="*/ 0 w 1524001"/>
              <a:gd name="T19" fmla="*/ 0 h 1752601"/>
              <a:gd name="T20" fmla="*/ 1524001 w 1524001"/>
              <a:gd name="T21" fmla="*/ 1752601 h 1752601"/>
            </a:gdLst>
            <a:ahLst/>
            <a:cxnLst>
              <a:cxn ang="T12">
                <a:pos x="T0" y="T1"/>
              </a:cxn>
              <a:cxn ang="T13">
                <a:pos x="T2" y="T3"/>
              </a:cxn>
              <a:cxn ang="T14">
                <a:pos x="T4" y="T5"/>
              </a:cxn>
              <a:cxn ang="T15">
                <a:pos x="T6" y="T7"/>
              </a:cxn>
              <a:cxn ang="T16">
                <a:pos x="T8" y="T9"/>
              </a:cxn>
              <a:cxn ang="T17">
                <a:pos x="T10" y="T11"/>
              </a:cxn>
            </a:cxnLst>
            <a:rect l="T18" t="T19" r="T20" b="T21"/>
            <a:pathLst>
              <a:path w="1524001" h="1752601">
                <a:moveTo>
                  <a:pt x="1295400" y="1066800"/>
                </a:moveTo>
                <a:lnTo>
                  <a:pt x="1524000" y="533400"/>
                </a:lnTo>
                <a:lnTo>
                  <a:pt x="914400" y="0"/>
                </a:lnTo>
                <a:lnTo>
                  <a:pt x="0" y="1447800"/>
                </a:lnTo>
                <a:lnTo>
                  <a:pt x="0" y="1752600"/>
                </a:lnTo>
                <a:lnTo>
                  <a:pt x="990600" y="533400"/>
                </a:lnTo>
                <a:lnTo>
                  <a:pt x="1295400" y="10668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sz="1620"/>
          </a:p>
        </p:txBody>
      </p:sp>
    </p:spTree>
    <p:custDataLst>
      <p:tags r:id="rId2"/>
    </p:custDataLst>
    <p:extLst>
      <p:ext uri="{BB962C8B-B14F-4D97-AF65-F5344CB8AC3E}">
        <p14:creationId xmlns:p14="http://schemas.microsoft.com/office/powerpoint/2010/main" val="3125674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 been to the movies and had popcorn and a big soda drink?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076" y="2612998"/>
            <a:ext cx="4392221" cy="2975954"/>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13344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PQuestion"/>
          <p:cNvSpPr>
            <a:spLocks noGrp="1"/>
          </p:cNvSpPr>
          <p:nvPr>
            <p:ph type="title"/>
          </p:nvPr>
        </p:nvSpPr>
        <p:spPr>
          <a:xfrm>
            <a:off x="1706880" y="137160"/>
            <a:ext cx="8835390" cy="1337310"/>
          </a:xfrm>
        </p:spPr>
        <p:txBody>
          <a:bodyPr>
            <a:normAutofit fontScale="90000"/>
          </a:bodyPr>
          <a:lstStyle/>
          <a:p>
            <a:pPr eaLnBrk="1" hangingPunct="1"/>
            <a:r>
              <a:rPr lang="en-US" altLang="en-US" sz="4860"/>
              <a:t>What drives filtration in the glomerulus?</a:t>
            </a:r>
          </a:p>
        </p:txBody>
      </p:sp>
      <p:graphicFrame>
        <p:nvGraphicFramePr>
          <p:cNvPr id="4" name="TPChart"/>
          <p:cNvGraphicFramePr>
            <a:graphicFrameLocks noChangeAspect="1"/>
          </p:cNvGraphicFramePr>
          <p:nvPr>
            <p:custDataLst>
              <p:tags r:id="rId3"/>
            </p:custDataLst>
          </p:nvPr>
        </p:nvGraphicFramePr>
        <p:xfrm>
          <a:off x="6038850" y="1657350"/>
          <a:ext cx="4572000" cy="5143500"/>
        </p:xfrm>
        <a:graphic>
          <a:graphicData uri="http://schemas.openxmlformats.org/presentationml/2006/ole">
            <mc:AlternateContent xmlns:mc="http://schemas.openxmlformats.org/markup-compatibility/2006">
              <mc:Choice xmlns:v="urn:schemas-microsoft-com:vml" Requires="v">
                <p:oleObj spid="_x0000_s2052" name="Chart" r:id="rId7" imgW="5076908" imgH="5715102" progId="MSGraph.Chart.8">
                  <p:embed followColorScheme="full"/>
                </p:oleObj>
              </mc:Choice>
              <mc:Fallback>
                <p:oleObj name="Chart" r:id="rId7" imgW="5076908" imgH="5715102" progId="MSGraph.Chart.8">
                  <p:embed followColorScheme="full"/>
                  <p:pic>
                    <p:nvPicPr>
                      <p:cNvPr id="4" name="TPChart"/>
                      <p:cNvPicPr>
                        <a:picLocks noChangeAspect="1" noChangeArrowheads="1"/>
                      </p:cNvPicPr>
                      <p:nvPr/>
                    </p:nvPicPr>
                    <p:blipFill>
                      <a:blip r:embed="rId8"/>
                      <a:srcRect/>
                      <a:stretch>
                        <a:fillRect/>
                      </a:stretch>
                    </p:blipFill>
                    <p:spPr bwMode="auto">
                      <a:xfrm>
                        <a:off x="6038850" y="1657350"/>
                        <a:ext cx="4572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4" name="TPAnswers"/>
          <p:cNvSpPr>
            <a:spLocks noGrp="1"/>
          </p:cNvSpPr>
          <p:nvPr>
            <p:ph type="body" idx="1"/>
            <p:custDataLst>
              <p:tags r:id="rId4"/>
            </p:custDataLst>
          </p:nvPr>
        </p:nvSpPr>
        <p:spPr>
          <a:xfrm>
            <a:off x="1935480" y="1440180"/>
            <a:ext cx="4160520" cy="4674870"/>
          </a:xfrm>
        </p:spPr>
        <p:txBody>
          <a:bodyPr/>
          <a:lstStyle/>
          <a:p>
            <a:pPr marL="657225" indent="-462915">
              <a:spcBef>
                <a:spcPct val="20000"/>
              </a:spcBef>
              <a:buFont typeface="Lucida Grande" charset="0"/>
              <a:buAutoNum type="arabicPeriod"/>
            </a:pPr>
            <a:r>
              <a:rPr lang="en-US" altLang="en-US" smtClean="0"/>
              <a:t>Osmosis</a:t>
            </a:r>
          </a:p>
          <a:p>
            <a:pPr marL="657225" indent="-462915">
              <a:spcBef>
                <a:spcPct val="20000"/>
              </a:spcBef>
              <a:buFont typeface="Lucida Grande" charset="0"/>
              <a:buAutoNum type="arabicPeriod"/>
            </a:pPr>
            <a:r>
              <a:rPr lang="en-US" altLang="en-US" smtClean="0"/>
              <a:t>Smooth muscle contractions</a:t>
            </a:r>
          </a:p>
          <a:p>
            <a:pPr marL="657225" indent="-462915">
              <a:spcBef>
                <a:spcPct val="20000"/>
              </a:spcBef>
              <a:buFont typeface="Lucida Grande" charset="0"/>
              <a:buAutoNum type="arabicPeriod"/>
            </a:pPr>
            <a:r>
              <a:rPr lang="en-US" altLang="en-US" smtClean="0"/>
              <a:t>Salt gradients</a:t>
            </a:r>
          </a:p>
          <a:p>
            <a:pPr marL="657225" indent="-462915">
              <a:spcBef>
                <a:spcPct val="20000"/>
              </a:spcBef>
              <a:buFont typeface="Lucida Grande" charset="0"/>
              <a:buAutoNum type="arabicPeriod"/>
            </a:pPr>
            <a:r>
              <a:rPr lang="en-US" altLang="en-US" smtClean="0"/>
              <a:t>Blood pressure</a:t>
            </a:r>
          </a:p>
        </p:txBody>
      </p:sp>
      <p:sp>
        <p:nvSpPr>
          <p:cNvPr id="5" name="CorShape1"/>
          <p:cNvSpPr>
            <a:spLocks/>
          </p:cNvSpPr>
          <p:nvPr>
            <p:custDataLst>
              <p:tags r:id="rId5"/>
            </p:custDataLst>
          </p:nvPr>
        </p:nvSpPr>
        <p:spPr bwMode="auto">
          <a:xfrm rot="10800000">
            <a:off x="1615440" y="2457450"/>
            <a:ext cx="320040" cy="320040"/>
          </a:xfrm>
          <a:custGeom>
            <a:avLst/>
            <a:gdLst>
              <a:gd name="T0" fmla="*/ 3840 w 1524001"/>
              <a:gd name="T1" fmla="*/ 1808 h 1752601"/>
              <a:gd name="T2" fmla="*/ 4517 w 1524001"/>
              <a:gd name="T3" fmla="*/ 904 h 1752601"/>
              <a:gd name="T4" fmla="*/ 2710 w 1524001"/>
              <a:gd name="T5" fmla="*/ 0 h 1752601"/>
              <a:gd name="T6" fmla="*/ 0 w 1524001"/>
              <a:gd name="T7" fmla="*/ 2454 h 1752601"/>
              <a:gd name="T8" fmla="*/ 0 w 1524001"/>
              <a:gd name="T9" fmla="*/ 2970 h 1752601"/>
              <a:gd name="T10" fmla="*/ 2936 w 1524001"/>
              <a:gd name="T11" fmla="*/ 904 h 1752601"/>
              <a:gd name="T12" fmla="*/ 0 60000 65536"/>
              <a:gd name="T13" fmla="*/ 0 60000 65536"/>
              <a:gd name="T14" fmla="*/ 0 60000 65536"/>
              <a:gd name="T15" fmla="*/ 0 60000 65536"/>
              <a:gd name="T16" fmla="*/ 0 60000 65536"/>
              <a:gd name="T17" fmla="*/ 0 60000 65536"/>
              <a:gd name="T18" fmla="*/ 0 w 1524001"/>
              <a:gd name="T19" fmla="*/ 0 h 1752601"/>
              <a:gd name="T20" fmla="*/ 1524001 w 1524001"/>
              <a:gd name="T21" fmla="*/ 1752601 h 1752601"/>
            </a:gdLst>
            <a:ahLst/>
            <a:cxnLst>
              <a:cxn ang="T12">
                <a:pos x="T0" y="T1"/>
              </a:cxn>
              <a:cxn ang="T13">
                <a:pos x="T2" y="T3"/>
              </a:cxn>
              <a:cxn ang="T14">
                <a:pos x="T4" y="T5"/>
              </a:cxn>
              <a:cxn ang="T15">
                <a:pos x="T6" y="T7"/>
              </a:cxn>
              <a:cxn ang="T16">
                <a:pos x="T8" y="T9"/>
              </a:cxn>
              <a:cxn ang="T17">
                <a:pos x="T10" y="T11"/>
              </a:cxn>
            </a:cxnLst>
            <a:rect l="T18" t="T19" r="T20" b="T21"/>
            <a:pathLst>
              <a:path w="1524001" h="1752601">
                <a:moveTo>
                  <a:pt x="1295400" y="1066800"/>
                </a:moveTo>
                <a:lnTo>
                  <a:pt x="1524000" y="533400"/>
                </a:lnTo>
                <a:lnTo>
                  <a:pt x="914400" y="0"/>
                </a:lnTo>
                <a:lnTo>
                  <a:pt x="0" y="1447800"/>
                </a:lnTo>
                <a:lnTo>
                  <a:pt x="0" y="1752600"/>
                </a:lnTo>
                <a:lnTo>
                  <a:pt x="990600" y="533400"/>
                </a:lnTo>
                <a:lnTo>
                  <a:pt x="1295400" y="10668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sz="1620"/>
          </a:p>
        </p:txBody>
      </p:sp>
    </p:spTree>
    <p:custDataLst>
      <p:tags r:id="rId2"/>
    </p:custDataLst>
    <p:extLst>
      <p:ext uri="{BB962C8B-B14F-4D97-AF65-F5344CB8AC3E}">
        <p14:creationId xmlns:p14="http://schemas.microsoft.com/office/powerpoint/2010/main" val="1251876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PQuestion"/>
          <p:cNvSpPr>
            <a:spLocks noGrp="1"/>
          </p:cNvSpPr>
          <p:nvPr>
            <p:ph type="title"/>
          </p:nvPr>
        </p:nvSpPr>
        <p:spPr>
          <a:xfrm>
            <a:off x="1638300" y="68580"/>
            <a:ext cx="8835390" cy="1337310"/>
          </a:xfrm>
        </p:spPr>
        <p:txBody>
          <a:bodyPr/>
          <a:lstStyle/>
          <a:p>
            <a:pPr eaLnBrk="1" hangingPunct="1"/>
            <a:r>
              <a:rPr lang="en-US" altLang="en-US" sz="3960"/>
              <a:t>Which of these aids in water recovery from the filtrate?</a:t>
            </a:r>
          </a:p>
        </p:txBody>
      </p:sp>
      <p:graphicFrame>
        <p:nvGraphicFramePr>
          <p:cNvPr id="4" name="TPChart"/>
          <p:cNvGraphicFramePr>
            <a:graphicFrameLocks noChangeAspect="1"/>
          </p:cNvGraphicFramePr>
          <p:nvPr>
            <p:custDataLst>
              <p:tags r:id="rId3"/>
            </p:custDataLst>
          </p:nvPr>
        </p:nvGraphicFramePr>
        <p:xfrm>
          <a:off x="6038850" y="1657350"/>
          <a:ext cx="4572000" cy="5143500"/>
        </p:xfrm>
        <a:graphic>
          <a:graphicData uri="http://schemas.openxmlformats.org/presentationml/2006/ole">
            <mc:AlternateContent xmlns:mc="http://schemas.openxmlformats.org/markup-compatibility/2006">
              <mc:Choice xmlns:v="urn:schemas-microsoft-com:vml" Requires="v">
                <p:oleObj spid="_x0000_s3076" name="Chart" r:id="rId7" imgW="5076908" imgH="5715102" progId="MSGraph.Chart.8">
                  <p:embed followColorScheme="full"/>
                </p:oleObj>
              </mc:Choice>
              <mc:Fallback>
                <p:oleObj name="Chart" r:id="rId7" imgW="5076908" imgH="5715102" progId="MSGraph.Chart.8">
                  <p:embed followColorScheme="full"/>
                  <p:pic>
                    <p:nvPicPr>
                      <p:cNvPr id="4" name="TPChart"/>
                      <p:cNvPicPr>
                        <a:picLocks noChangeAspect="1" noChangeArrowheads="1"/>
                      </p:cNvPicPr>
                      <p:nvPr/>
                    </p:nvPicPr>
                    <p:blipFill>
                      <a:blip r:embed="rId8"/>
                      <a:srcRect/>
                      <a:stretch>
                        <a:fillRect/>
                      </a:stretch>
                    </p:blipFill>
                    <p:spPr bwMode="auto">
                      <a:xfrm>
                        <a:off x="6038850" y="1657350"/>
                        <a:ext cx="4572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PAnswers"/>
          <p:cNvSpPr>
            <a:spLocks noGrp="1"/>
          </p:cNvSpPr>
          <p:nvPr>
            <p:ph type="body" idx="1"/>
            <p:custDataLst>
              <p:tags r:id="rId4"/>
            </p:custDataLst>
          </p:nvPr>
        </p:nvSpPr>
        <p:spPr>
          <a:xfrm>
            <a:off x="1935480" y="1440180"/>
            <a:ext cx="4160520" cy="4674870"/>
          </a:xfrm>
        </p:spPr>
        <p:txBody>
          <a:bodyPr/>
          <a:lstStyle/>
          <a:p>
            <a:pPr marL="657225" indent="-462915">
              <a:spcBef>
                <a:spcPct val="20000"/>
              </a:spcBef>
              <a:buFont typeface="Lucida Grande" charset="0"/>
              <a:buAutoNum type="arabicPeriod"/>
            </a:pPr>
            <a:r>
              <a:rPr lang="en-US" altLang="en-US" smtClean="0"/>
              <a:t>Active transport of water out of the tubules.</a:t>
            </a:r>
          </a:p>
          <a:p>
            <a:pPr marL="657225" indent="-462915">
              <a:spcBef>
                <a:spcPct val="20000"/>
              </a:spcBef>
              <a:buFont typeface="Lucida Grande" charset="0"/>
              <a:buAutoNum type="arabicPeriod"/>
            </a:pPr>
            <a:r>
              <a:rPr lang="en-US" altLang="en-US" smtClean="0"/>
              <a:t>Active transport of sodium out of the filtrate.</a:t>
            </a:r>
          </a:p>
          <a:p>
            <a:pPr marL="657225" indent="-462915">
              <a:spcBef>
                <a:spcPct val="20000"/>
              </a:spcBef>
              <a:buFont typeface="Lucida Grande" charset="0"/>
              <a:buAutoNum type="arabicPeriod"/>
            </a:pPr>
            <a:r>
              <a:rPr lang="en-US" altLang="en-US" smtClean="0"/>
              <a:t>Peristalsis in the Loop of Henle.</a:t>
            </a:r>
          </a:p>
          <a:p>
            <a:pPr marL="657225" indent="-462915">
              <a:spcBef>
                <a:spcPct val="20000"/>
              </a:spcBef>
              <a:buFont typeface="Lucida Grande" charset="0"/>
              <a:buAutoNum type="arabicPeriod"/>
            </a:pPr>
            <a:r>
              <a:rPr lang="en-US" altLang="en-US" smtClean="0"/>
              <a:t>Concentration of urea in the urine.</a:t>
            </a:r>
          </a:p>
        </p:txBody>
      </p:sp>
      <p:sp>
        <p:nvSpPr>
          <p:cNvPr id="5" name="CorShape1"/>
          <p:cNvSpPr>
            <a:spLocks/>
          </p:cNvSpPr>
          <p:nvPr>
            <p:custDataLst>
              <p:tags r:id="rId5"/>
            </p:custDataLst>
          </p:nvPr>
        </p:nvSpPr>
        <p:spPr bwMode="auto">
          <a:xfrm rot="10800000">
            <a:off x="1638300" y="2214008"/>
            <a:ext cx="397193" cy="378619"/>
          </a:xfrm>
          <a:custGeom>
            <a:avLst/>
            <a:gdLst>
              <a:gd name="T0" fmla="*/ 9109 w 1524001"/>
              <a:gd name="T1" fmla="*/ 3541 h 1752601"/>
              <a:gd name="T2" fmla="*/ 10717 w 1524001"/>
              <a:gd name="T3" fmla="*/ 1771 h 1752601"/>
              <a:gd name="T4" fmla="*/ 6430 w 1524001"/>
              <a:gd name="T5" fmla="*/ 0 h 1752601"/>
              <a:gd name="T6" fmla="*/ 0 w 1524001"/>
              <a:gd name="T7" fmla="*/ 4806 h 1752601"/>
              <a:gd name="T8" fmla="*/ 0 w 1524001"/>
              <a:gd name="T9" fmla="*/ 5818 h 1752601"/>
              <a:gd name="T10" fmla="*/ 6966 w 1524001"/>
              <a:gd name="T11" fmla="*/ 1771 h 1752601"/>
              <a:gd name="T12" fmla="*/ 0 60000 65536"/>
              <a:gd name="T13" fmla="*/ 0 60000 65536"/>
              <a:gd name="T14" fmla="*/ 0 60000 65536"/>
              <a:gd name="T15" fmla="*/ 0 60000 65536"/>
              <a:gd name="T16" fmla="*/ 0 60000 65536"/>
              <a:gd name="T17" fmla="*/ 0 60000 65536"/>
              <a:gd name="T18" fmla="*/ 0 w 1524001"/>
              <a:gd name="T19" fmla="*/ 0 h 1752601"/>
              <a:gd name="T20" fmla="*/ 1524001 w 1524001"/>
              <a:gd name="T21" fmla="*/ 1752601 h 1752601"/>
            </a:gdLst>
            <a:ahLst/>
            <a:cxnLst>
              <a:cxn ang="T12">
                <a:pos x="T0" y="T1"/>
              </a:cxn>
              <a:cxn ang="T13">
                <a:pos x="T2" y="T3"/>
              </a:cxn>
              <a:cxn ang="T14">
                <a:pos x="T4" y="T5"/>
              </a:cxn>
              <a:cxn ang="T15">
                <a:pos x="T6" y="T7"/>
              </a:cxn>
              <a:cxn ang="T16">
                <a:pos x="T8" y="T9"/>
              </a:cxn>
              <a:cxn ang="T17">
                <a:pos x="T10" y="T11"/>
              </a:cxn>
            </a:cxnLst>
            <a:rect l="T18" t="T19" r="T20" b="T21"/>
            <a:pathLst>
              <a:path w="1524001" h="1752601">
                <a:moveTo>
                  <a:pt x="1295400" y="1066800"/>
                </a:moveTo>
                <a:lnTo>
                  <a:pt x="1524000" y="533400"/>
                </a:lnTo>
                <a:lnTo>
                  <a:pt x="914400" y="0"/>
                </a:lnTo>
                <a:lnTo>
                  <a:pt x="0" y="1447800"/>
                </a:lnTo>
                <a:lnTo>
                  <a:pt x="0" y="1752600"/>
                </a:lnTo>
                <a:lnTo>
                  <a:pt x="990600" y="533400"/>
                </a:lnTo>
                <a:lnTo>
                  <a:pt x="1295400" y="10668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sz="1620"/>
          </a:p>
        </p:txBody>
      </p:sp>
    </p:spTree>
    <p:custDataLst>
      <p:tags r:id="rId2"/>
    </p:custDataLst>
    <p:extLst>
      <p:ext uri="{BB962C8B-B14F-4D97-AF65-F5344CB8AC3E}">
        <p14:creationId xmlns:p14="http://schemas.microsoft.com/office/powerpoint/2010/main" val="3193212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p:txBody>
          <a:bodyPr>
            <a:normAutofit/>
          </a:bodyPr>
          <a:lstStyle/>
          <a:p>
            <a:pPr marL="228600" indent="0"/>
            <a:r>
              <a:rPr lang="en-US" altLang="en-US" sz="2800" dirty="0" smtClean="0"/>
              <a:t>Notice that sodium is actively recovered in the system, while potassium may be pumped out. A “natural” diet such as hunter-gatherers eat (mostly fresh plant material supplemented with lean meat) is low in sodium and high in potassium. Why does our salty, low-vegetable diet cause problems?</a:t>
            </a:r>
          </a:p>
        </p:txBody>
      </p:sp>
      <p:sp>
        <p:nvSpPr>
          <p:cNvPr id="32771" name="Rectangle 3"/>
          <p:cNvSpPr>
            <a:spLocks/>
          </p:cNvSpPr>
          <p:nvPr/>
        </p:nvSpPr>
        <p:spPr bwMode="auto">
          <a:xfrm>
            <a:off x="10073640" y="617533"/>
            <a:ext cx="351473"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1pPr>
            <a:lvl2pPr marL="742950" indent="-28575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2pPr>
            <a:lvl3pPr marL="11430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3pPr>
            <a:lvl4pPr marL="16002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4pPr>
            <a:lvl5pPr marL="20574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5pPr>
            <a:lvl6pPr marL="25146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6pPr>
            <a:lvl7pPr marL="29718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7pPr>
            <a:lvl8pPr marL="34290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8pPr>
            <a:lvl9pPr marL="38862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9pPr>
          </a:lstStyle>
          <a:p>
            <a:pPr algn="ctr" eaLnBrk="1" hangingPunct="1">
              <a:spcBef>
                <a:spcPct val="0"/>
              </a:spcBef>
              <a:buClrTx/>
              <a:buSzTx/>
              <a:buFontTx/>
              <a:buNone/>
            </a:pPr>
            <a:r>
              <a:rPr lang="en-US" altLang="en-US" sz="2700" b="1">
                <a:solidFill>
                  <a:srgbClr val="FFFEFF"/>
                </a:solidFill>
                <a:latin typeface="Futura Condensed"/>
                <a:sym typeface="Futura Condensed"/>
              </a:rPr>
              <a:t>W</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R</a:t>
            </a:r>
          </a:p>
          <a:p>
            <a:pPr algn="ctr" eaLnBrk="1" hangingPunct="1">
              <a:spcBef>
                <a:spcPct val="0"/>
              </a:spcBef>
              <a:buClrTx/>
              <a:buSzTx/>
              <a:buFontTx/>
              <a:buNone/>
            </a:pPr>
            <a:r>
              <a:rPr lang="en-US" altLang="en-US" sz="2700" b="1">
                <a:solidFill>
                  <a:srgbClr val="FFFEFF"/>
                </a:solidFill>
                <a:latin typeface="Futura Condensed"/>
                <a:sym typeface="Futura Condensed"/>
              </a:rPr>
              <a:t>K</a:t>
            </a:r>
          </a:p>
          <a:p>
            <a:pPr algn="ctr" eaLnBrk="1" hangingPunct="1">
              <a:spcBef>
                <a:spcPct val="0"/>
              </a:spcBef>
              <a:buClrTx/>
              <a:buSzTx/>
              <a:buFontTx/>
              <a:buNone/>
            </a:pPr>
            <a:endParaRPr lang="en-US" altLang="en-US" sz="2700" b="1">
              <a:solidFill>
                <a:srgbClr val="FFFEFF"/>
              </a:solidFill>
              <a:latin typeface="Futura Condensed"/>
              <a:sym typeface="Futura Condensed"/>
            </a:endParaRP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G</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H</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R</a:t>
            </a:r>
          </a:p>
        </p:txBody>
      </p:sp>
    </p:spTree>
    <p:custDataLst>
      <p:tags r:id="rId1"/>
    </p:custDataLst>
    <p:extLst>
      <p:ext uri="{BB962C8B-B14F-4D97-AF65-F5344CB8AC3E}">
        <p14:creationId xmlns:p14="http://schemas.microsoft.com/office/powerpoint/2010/main" val="4000517829"/>
      </p:ext>
    </p:extLst>
  </p:cSld>
  <p:clrMapOvr>
    <a:masterClrMapping/>
  </p:clrMapOvr>
  <p:transition spd="med">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 y="171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4"/>
          <p:cNvGrpSpPr>
            <a:grpSpLocks/>
          </p:cNvGrpSpPr>
          <p:nvPr/>
        </p:nvGrpSpPr>
        <p:grpSpPr bwMode="auto">
          <a:xfrm>
            <a:off x="8736330" y="171450"/>
            <a:ext cx="1770222" cy="6539389"/>
            <a:chOff x="0" y="0"/>
            <a:chExt cx="1239" cy="4577"/>
          </a:xfrm>
        </p:grpSpPr>
        <p:sp>
          <p:nvSpPr>
            <p:cNvPr id="33799" name="Rectangle 5"/>
            <p:cNvSpPr>
              <a:spLocks/>
            </p:cNvSpPr>
            <p:nvPr/>
          </p:nvSpPr>
          <p:spPr bwMode="auto">
            <a:xfrm>
              <a:off x="0" y="1227"/>
              <a:ext cx="1239" cy="3350"/>
            </a:xfrm>
            <a:prstGeom prst="rect">
              <a:avLst/>
            </a:prstGeom>
            <a:solidFill>
              <a:srgbClr val="F6B7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000">
                  <a:solidFill>
                    <a:srgbClr val="727272"/>
                  </a:solidFill>
                  <a:latin typeface="Futura" charset="0"/>
                  <a:cs typeface="ヒラギノ角ゴ Pro W3" charset="0"/>
                  <a:sym typeface="Futura" charset="0"/>
                </a:defRPr>
              </a:lvl1pPr>
              <a:lvl2pPr marL="742950" indent="-285750">
                <a:defRPr sz="3000">
                  <a:solidFill>
                    <a:srgbClr val="727272"/>
                  </a:solidFill>
                  <a:latin typeface="Futura" charset="0"/>
                  <a:cs typeface="ヒラギノ角ゴ Pro W3" charset="0"/>
                  <a:sym typeface="Futura" charset="0"/>
                </a:defRPr>
              </a:lvl2pPr>
              <a:lvl3pPr marL="1143000" indent="-228600">
                <a:defRPr sz="3000">
                  <a:solidFill>
                    <a:srgbClr val="727272"/>
                  </a:solidFill>
                  <a:latin typeface="Futura" charset="0"/>
                  <a:cs typeface="ヒラギノ角ゴ Pro W3" charset="0"/>
                  <a:sym typeface="Futura" charset="0"/>
                </a:defRPr>
              </a:lvl3pPr>
              <a:lvl4pPr marL="1600200" indent="-228600">
                <a:defRPr sz="3000">
                  <a:solidFill>
                    <a:srgbClr val="727272"/>
                  </a:solidFill>
                  <a:latin typeface="Futura" charset="0"/>
                  <a:cs typeface="ヒラギノ角ゴ Pro W3" charset="0"/>
                  <a:sym typeface="Futura" charset="0"/>
                </a:defRPr>
              </a:lvl4pPr>
              <a:lvl5pPr marL="2057400" indent="-228600">
                <a:defRPr sz="3000">
                  <a:solidFill>
                    <a:srgbClr val="727272"/>
                  </a:solidFill>
                  <a:latin typeface="Futura" charset="0"/>
                  <a:cs typeface="ヒラギノ角ゴ Pro W3" charset="0"/>
                  <a:sym typeface="Futura" charset="0"/>
                </a:defRPr>
              </a:lvl5pPr>
              <a:lvl6pPr marL="25146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6pPr>
              <a:lvl7pPr marL="29718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7pPr>
              <a:lvl8pPr marL="34290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8pPr>
              <a:lvl9pPr marL="38862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9pPr>
            </a:lstStyle>
            <a:p>
              <a:pPr algn="ctr" eaLnBrk="1" hangingPunct="1"/>
              <a:r>
                <a:rPr lang="en-US" altLang="en-US" sz="2880">
                  <a:solidFill>
                    <a:srgbClr val="FFFFFF"/>
                  </a:solidFill>
                  <a:cs typeface="Futura" charset="0"/>
                </a:rPr>
                <a:t> </a:t>
              </a:r>
            </a:p>
          </p:txBody>
        </p:sp>
        <p:sp>
          <p:nvSpPr>
            <p:cNvPr id="33800" name="Rectangle 6"/>
            <p:cNvSpPr>
              <a:spLocks/>
            </p:cNvSpPr>
            <p:nvPr/>
          </p:nvSpPr>
          <p:spPr bwMode="auto">
            <a:xfrm>
              <a:off x="0" y="0"/>
              <a:ext cx="1239" cy="1233"/>
            </a:xfrm>
            <a:prstGeom prst="rect">
              <a:avLst/>
            </a:prstGeom>
            <a:solidFill>
              <a:srgbClr val="3683CA"/>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sz="3000">
                  <a:solidFill>
                    <a:srgbClr val="727272"/>
                  </a:solidFill>
                  <a:latin typeface="Futura" charset="0"/>
                  <a:cs typeface="ヒラギノ角ゴ Pro W3" charset="0"/>
                  <a:sym typeface="Futura" charset="0"/>
                </a:defRPr>
              </a:lvl1pPr>
              <a:lvl2pPr marL="742950" indent="-285750">
                <a:defRPr sz="3000">
                  <a:solidFill>
                    <a:srgbClr val="727272"/>
                  </a:solidFill>
                  <a:latin typeface="Futura" charset="0"/>
                  <a:cs typeface="ヒラギノ角ゴ Pro W3" charset="0"/>
                  <a:sym typeface="Futura" charset="0"/>
                </a:defRPr>
              </a:lvl2pPr>
              <a:lvl3pPr marL="1143000" indent="-228600">
                <a:defRPr sz="3000">
                  <a:solidFill>
                    <a:srgbClr val="727272"/>
                  </a:solidFill>
                  <a:latin typeface="Futura" charset="0"/>
                  <a:cs typeface="ヒラギノ角ゴ Pro W3" charset="0"/>
                  <a:sym typeface="Futura" charset="0"/>
                </a:defRPr>
              </a:lvl3pPr>
              <a:lvl4pPr marL="1600200" indent="-228600">
                <a:defRPr sz="3000">
                  <a:solidFill>
                    <a:srgbClr val="727272"/>
                  </a:solidFill>
                  <a:latin typeface="Futura" charset="0"/>
                  <a:cs typeface="ヒラギノ角ゴ Pro W3" charset="0"/>
                  <a:sym typeface="Futura" charset="0"/>
                </a:defRPr>
              </a:lvl4pPr>
              <a:lvl5pPr marL="2057400" indent="-228600">
                <a:defRPr sz="3000">
                  <a:solidFill>
                    <a:srgbClr val="727272"/>
                  </a:solidFill>
                  <a:latin typeface="Futura" charset="0"/>
                  <a:cs typeface="ヒラギノ角ゴ Pro W3" charset="0"/>
                  <a:sym typeface="Futura" charset="0"/>
                </a:defRPr>
              </a:lvl5pPr>
              <a:lvl6pPr marL="25146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6pPr>
              <a:lvl7pPr marL="29718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7pPr>
              <a:lvl8pPr marL="34290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8pPr>
              <a:lvl9pPr marL="3886200" indent="-228600" eaLnBrk="0" fontAlgn="base" hangingPunct="0">
                <a:spcBef>
                  <a:spcPct val="0"/>
                </a:spcBef>
                <a:spcAft>
                  <a:spcPct val="0"/>
                </a:spcAft>
                <a:defRPr sz="3000">
                  <a:solidFill>
                    <a:srgbClr val="727272"/>
                  </a:solidFill>
                  <a:latin typeface="Futura" charset="0"/>
                  <a:cs typeface="ヒラギノ角ゴ Pro W3" charset="0"/>
                  <a:sym typeface="Futura" charset="0"/>
                </a:defRPr>
              </a:lvl9pPr>
            </a:lstStyle>
            <a:p>
              <a:pPr algn="ctr" eaLnBrk="1" hangingPunct="1"/>
              <a:endParaRPr lang="en-US" altLang="en-US" sz="2700"/>
            </a:p>
          </p:txBody>
        </p:sp>
      </p:grpSp>
      <p:sp>
        <p:nvSpPr>
          <p:cNvPr id="33798" name="Rectangle 7"/>
          <p:cNvSpPr>
            <a:spLocks noGrp="1" noChangeArrowheads="1"/>
          </p:cNvSpPr>
          <p:nvPr>
            <p:ph type="title"/>
          </p:nvPr>
        </p:nvSpPr>
        <p:spPr/>
        <p:txBody>
          <a:bodyPr/>
          <a:lstStyle/>
          <a:p>
            <a:pPr eaLnBrk="1" hangingPunct="1"/>
            <a:r>
              <a:rPr lang="en-US" altLang="en-US" smtClean="0"/>
              <a:t>Water Regulation</a:t>
            </a:r>
          </a:p>
        </p:txBody>
      </p:sp>
    </p:spTree>
    <p:custDataLst>
      <p:tags r:id="rId1"/>
    </p:custDataLst>
    <p:extLst>
      <p:ext uri="{BB962C8B-B14F-4D97-AF65-F5344CB8AC3E}">
        <p14:creationId xmlns:p14="http://schemas.microsoft.com/office/powerpoint/2010/main" val="3061984698"/>
      </p:ext>
    </p:extLst>
  </p:cSld>
  <p:clrMapOvr>
    <a:masterClrMapping/>
  </p:clrMapOvr>
  <p:transition spd="med">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eaLnBrk="1" hangingPunct="1"/>
            <a:r>
              <a:rPr lang="en-US" altLang="en-US" dirty="0" smtClean="0"/>
              <a:t>Regulating water</a:t>
            </a:r>
          </a:p>
        </p:txBody>
      </p:sp>
      <p:sp>
        <p:nvSpPr>
          <p:cNvPr id="34819" name="Rectangle 2"/>
          <p:cNvSpPr>
            <a:spLocks noGrp="1" noChangeArrowheads="1"/>
          </p:cNvSpPr>
          <p:nvPr>
            <p:ph type="body" idx="1"/>
          </p:nvPr>
        </p:nvSpPr>
        <p:spPr/>
        <p:txBody>
          <a:bodyPr>
            <a:normAutofit/>
          </a:bodyPr>
          <a:lstStyle/>
          <a:p>
            <a:pPr marL="630079"/>
            <a:r>
              <a:rPr lang="en-US" altLang="en-US" sz="2800" dirty="0" smtClean="0"/>
              <a:t>Antidiuretic hormone (ADH, also called vasopressin) is part of a negative feedback system that regulates water in the mammalian body. </a:t>
            </a:r>
          </a:p>
          <a:p>
            <a:pPr marL="630079"/>
            <a:r>
              <a:rPr lang="en-US" altLang="en-US" sz="2800" dirty="0" smtClean="0"/>
              <a:t>ADH increases the permeability of the distal tubule, allowing greater water recovery.</a:t>
            </a:r>
          </a:p>
        </p:txBody>
      </p:sp>
    </p:spTree>
    <p:custDataLst>
      <p:tags r:id="rId1"/>
    </p:custDataLst>
    <p:extLst>
      <p:ext uri="{BB962C8B-B14F-4D97-AF65-F5344CB8AC3E}">
        <p14:creationId xmlns:p14="http://schemas.microsoft.com/office/powerpoint/2010/main" val="24572429"/>
      </p:ext>
    </p:extLst>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830" y="97155"/>
            <a:ext cx="5982177" cy="664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92730896"/>
      </p:ext>
    </p:extLst>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p:txBody>
          <a:bodyPr>
            <a:normAutofit/>
          </a:bodyPr>
          <a:lstStyle/>
          <a:p>
            <a:pPr marL="228600" indent="0"/>
            <a:r>
              <a:rPr lang="en-US" altLang="en-US" sz="3200" dirty="0" smtClean="0"/>
              <a:t>Caffeine and alcohol are diuretics. Alcohol inhibits ADH release, while caffeine interferes with its activity. Part of the symptoms of a hangover are due to dehydration. What causes the dehydration? And why is a cup of coffee not a good cure for a hangover?</a:t>
            </a:r>
          </a:p>
        </p:txBody>
      </p:sp>
      <p:sp>
        <p:nvSpPr>
          <p:cNvPr id="36867" name="Rectangle 3"/>
          <p:cNvSpPr>
            <a:spLocks/>
          </p:cNvSpPr>
          <p:nvPr/>
        </p:nvSpPr>
        <p:spPr bwMode="auto">
          <a:xfrm>
            <a:off x="10073640" y="617533"/>
            <a:ext cx="351473"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1pPr>
            <a:lvl2pPr marL="742950" indent="-28575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2pPr>
            <a:lvl3pPr marL="11430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3pPr>
            <a:lvl4pPr marL="16002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4pPr>
            <a:lvl5pPr marL="20574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5pPr>
            <a:lvl6pPr marL="25146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6pPr>
            <a:lvl7pPr marL="29718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7pPr>
            <a:lvl8pPr marL="34290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8pPr>
            <a:lvl9pPr marL="38862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9pPr>
          </a:lstStyle>
          <a:p>
            <a:pPr algn="ctr" eaLnBrk="1" hangingPunct="1">
              <a:spcBef>
                <a:spcPct val="0"/>
              </a:spcBef>
              <a:buClrTx/>
              <a:buSzTx/>
              <a:buFontTx/>
              <a:buNone/>
            </a:pPr>
            <a:r>
              <a:rPr lang="en-US" altLang="en-US" sz="2700" b="1">
                <a:solidFill>
                  <a:srgbClr val="FFFEFF"/>
                </a:solidFill>
                <a:latin typeface="Futura Condensed"/>
                <a:sym typeface="Futura Condensed"/>
              </a:rPr>
              <a:t>W</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R</a:t>
            </a:r>
          </a:p>
          <a:p>
            <a:pPr algn="ctr" eaLnBrk="1" hangingPunct="1">
              <a:spcBef>
                <a:spcPct val="0"/>
              </a:spcBef>
              <a:buClrTx/>
              <a:buSzTx/>
              <a:buFontTx/>
              <a:buNone/>
            </a:pPr>
            <a:r>
              <a:rPr lang="en-US" altLang="en-US" sz="2700" b="1">
                <a:solidFill>
                  <a:srgbClr val="FFFEFF"/>
                </a:solidFill>
                <a:latin typeface="Futura Condensed"/>
                <a:sym typeface="Futura Condensed"/>
              </a:rPr>
              <a:t>K</a:t>
            </a:r>
          </a:p>
          <a:p>
            <a:pPr algn="ctr" eaLnBrk="1" hangingPunct="1">
              <a:spcBef>
                <a:spcPct val="0"/>
              </a:spcBef>
              <a:buClrTx/>
              <a:buSzTx/>
              <a:buFontTx/>
              <a:buNone/>
            </a:pPr>
            <a:endParaRPr lang="en-US" altLang="en-US" sz="2700" b="1">
              <a:solidFill>
                <a:srgbClr val="FFFEFF"/>
              </a:solidFill>
              <a:latin typeface="Futura Condensed"/>
              <a:sym typeface="Futura Condensed"/>
            </a:endParaRP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G</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H</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R</a:t>
            </a:r>
          </a:p>
        </p:txBody>
      </p:sp>
    </p:spTree>
    <p:custDataLst>
      <p:tags r:id="rId1"/>
    </p:custDataLst>
    <p:extLst>
      <p:ext uri="{BB962C8B-B14F-4D97-AF65-F5344CB8AC3E}">
        <p14:creationId xmlns:p14="http://schemas.microsoft.com/office/powerpoint/2010/main" val="3801178472"/>
      </p:ext>
    </p:extLst>
  </p:cSld>
  <p:clrMapOvr>
    <a:masterClrMapping/>
  </p:clrMapOvr>
  <p:transition spd="med">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PQuestion"/>
          <p:cNvSpPr>
            <a:spLocks noGrp="1"/>
          </p:cNvSpPr>
          <p:nvPr>
            <p:ph type="title"/>
          </p:nvPr>
        </p:nvSpPr>
        <p:spPr>
          <a:xfrm>
            <a:off x="1706880" y="137160"/>
            <a:ext cx="8835390" cy="1337310"/>
          </a:xfrm>
        </p:spPr>
        <p:txBody>
          <a:bodyPr/>
          <a:lstStyle/>
          <a:p>
            <a:pPr eaLnBrk="1" hangingPunct="1"/>
            <a:r>
              <a:rPr lang="en-US" altLang="en-US"/>
              <a:t>If a person were given a dose of ADH, what would happen?</a:t>
            </a:r>
          </a:p>
        </p:txBody>
      </p:sp>
      <p:graphicFrame>
        <p:nvGraphicFramePr>
          <p:cNvPr id="4" name="TPChart"/>
          <p:cNvGraphicFramePr>
            <a:graphicFrameLocks noChangeAspect="1"/>
          </p:cNvGraphicFramePr>
          <p:nvPr>
            <p:custDataLst>
              <p:tags r:id="rId3"/>
            </p:custDataLst>
          </p:nvPr>
        </p:nvGraphicFramePr>
        <p:xfrm>
          <a:off x="6038850" y="1657350"/>
          <a:ext cx="4572000" cy="5143500"/>
        </p:xfrm>
        <a:graphic>
          <a:graphicData uri="http://schemas.openxmlformats.org/presentationml/2006/ole">
            <mc:AlternateContent xmlns:mc="http://schemas.openxmlformats.org/markup-compatibility/2006">
              <mc:Choice xmlns:v="urn:schemas-microsoft-com:vml" Requires="v">
                <p:oleObj spid="_x0000_s4100" name="Chart" r:id="rId7" imgW="5076908" imgH="5715102" progId="MSGraph.Chart.8">
                  <p:embed followColorScheme="full"/>
                </p:oleObj>
              </mc:Choice>
              <mc:Fallback>
                <p:oleObj name="Chart" r:id="rId7" imgW="5076908" imgH="5715102" progId="MSGraph.Chart.8">
                  <p:embed followColorScheme="full"/>
                  <p:pic>
                    <p:nvPicPr>
                      <p:cNvPr id="4" name="TPChart"/>
                      <p:cNvPicPr>
                        <a:picLocks noChangeAspect="1" noChangeArrowheads="1"/>
                      </p:cNvPicPr>
                      <p:nvPr/>
                    </p:nvPicPr>
                    <p:blipFill>
                      <a:blip r:embed="rId8"/>
                      <a:srcRect/>
                      <a:stretch>
                        <a:fillRect/>
                      </a:stretch>
                    </p:blipFill>
                    <p:spPr bwMode="auto">
                      <a:xfrm>
                        <a:off x="6038850" y="1657350"/>
                        <a:ext cx="4572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TPAnswers"/>
          <p:cNvSpPr>
            <a:spLocks noGrp="1"/>
          </p:cNvSpPr>
          <p:nvPr>
            <p:ph type="body" idx="1"/>
            <p:custDataLst>
              <p:tags r:id="rId4"/>
            </p:custDataLst>
          </p:nvPr>
        </p:nvSpPr>
        <p:spPr>
          <a:xfrm>
            <a:off x="1935480" y="1440180"/>
            <a:ext cx="4160520" cy="4674870"/>
          </a:xfrm>
        </p:spPr>
        <p:txBody>
          <a:bodyPr/>
          <a:lstStyle/>
          <a:p>
            <a:pPr marL="657225" indent="-462915">
              <a:spcBef>
                <a:spcPct val="20000"/>
              </a:spcBef>
              <a:buFont typeface="Lucida Grande" charset="0"/>
              <a:buAutoNum type="arabicPeriod"/>
            </a:pPr>
            <a:r>
              <a:rPr lang="en-US" altLang="en-US" smtClean="0"/>
              <a:t>More water lost through kidneys.</a:t>
            </a:r>
          </a:p>
          <a:p>
            <a:pPr marL="657225" indent="-462915">
              <a:spcBef>
                <a:spcPct val="20000"/>
              </a:spcBef>
              <a:buFont typeface="Lucida Grande" charset="0"/>
              <a:buAutoNum type="arabicPeriod"/>
            </a:pPr>
            <a:r>
              <a:rPr lang="en-US" altLang="en-US" smtClean="0"/>
              <a:t>More potassium secreted by nephron.</a:t>
            </a:r>
          </a:p>
          <a:p>
            <a:pPr marL="657225" indent="-462915">
              <a:spcBef>
                <a:spcPct val="20000"/>
              </a:spcBef>
              <a:buFont typeface="Lucida Grande" charset="0"/>
              <a:buAutoNum type="arabicPeriod"/>
            </a:pPr>
            <a:r>
              <a:rPr lang="en-US" altLang="en-US" smtClean="0"/>
              <a:t>More water retained in the kidneys.</a:t>
            </a:r>
          </a:p>
          <a:p>
            <a:pPr marL="657225" indent="-462915">
              <a:spcBef>
                <a:spcPct val="20000"/>
              </a:spcBef>
              <a:buFont typeface="Lucida Grande" charset="0"/>
              <a:buAutoNum type="arabicPeriod"/>
            </a:pPr>
            <a:r>
              <a:rPr lang="en-US" altLang="en-US" smtClean="0"/>
              <a:t>More sodium secreted by nephron.</a:t>
            </a:r>
          </a:p>
        </p:txBody>
      </p:sp>
      <p:sp>
        <p:nvSpPr>
          <p:cNvPr id="5" name="CorShape1"/>
          <p:cNvSpPr>
            <a:spLocks/>
          </p:cNvSpPr>
          <p:nvPr>
            <p:custDataLst>
              <p:tags r:id="rId5"/>
            </p:custDataLst>
          </p:nvPr>
        </p:nvSpPr>
        <p:spPr bwMode="auto">
          <a:xfrm rot="10800000">
            <a:off x="1415415" y="2631096"/>
            <a:ext cx="582930" cy="582930"/>
          </a:xfrm>
          <a:custGeom>
            <a:avLst/>
            <a:gdLst>
              <a:gd name="T0" fmla="*/ 42263 w 1524001"/>
              <a:gd name="T1" fmla="*/ 19900 h 1752601"/>
              <a:gd name="T2" fmla="*/ 49721 w 1524001"/>
              <a:gd name="T3" fmla="*/ 9950 h 1752601"/>
              <a:gd name="T4" fmla="*/ 29832 w 1524001"/>
              <a:gd name="T5" fmla="*/ 0 h 1752601"/>
              <a:gd name="T6" fmla="*/ 0 w 1524001"/>
              <a:gd name="T7" fmla="*/ 27007 h 1752601"/>
              <a:gd name="T8" fmla="*/ 0 w 1524001"/>
              <a:gd name="T9" fmla="*/ 32692 h 1752601"/>
              <a:gd name="T10" fmla="*/ 32319 w 1524001"/>
              <a:gd name="T11" fmla="*/ 9950 h 1752601"/>
              <a:gd name="T12" fmla="*/ 0 60000 65536"/>
              <a:gd name="T13" fmla="*/ 0 60000 65536"/>
              <a:gd name="T14" fmla="*/ 0 60000 65536"/>
              <a:gd name="T15" fmla="*/ 0 60000 65536"/>
              <a:gd name="T16" fmla="*/ 0 60000 65536"/>
              <a:gd name="T17" fmla="*/ 0 60000 65536"/>
              <a:gd name="T18" fmla="*/ 0 w 1524001"/>
              <a:gd name="T19" fmla="*/ 0 h 1752601"/>
              <a:gd name="T20" fmla="*/ 1524001 w 1524001"/>
              <a:gd name="T21" fmla="*/ 1752601 h 1752601"/>
            </a:gdLst>
            <a:ahLst/>
            <a:cxnLst>
              <a:cxn ang="T12">
                <a:pos x="T0" y="T1"/>
              </a:cxn>
              <a:cxn ang="T13">
                <a:pos x="T2" y="T3"/>
              </a:cxn>
              <a:cxn ang="T14">
                <a:pos x="T4" y="T5"/>
              </a:cxn>
              <a:cxn ang="T15">
                <a:pos x="T6" y="T7"/>
              </a:cxn>
              <a:cxn ang="T16">
                <a:pos x="T8" y="T9"/>
              </a:cxn>
              <a:cxn ang="T17">
                <a:pos x="T10" y="T11"/>
              </a:cxn>
            </a:cxnLst>
            <a:rect l="T18" t="T19" r="T20" b="T21"/>
            <a:pathLst>
              <a:path w="1524001" h="1752601">
                <a:moveTo>
                  <a:pt x="1295400" y="1066800"/>
                </a:moveTo>
                <a:lnTo>
                  <a:pt x="1524000" y="533400"/>
                </a:lnTo>
                <a:lnTo>
                  <a:pt x="914400" y="0"/>
                </a:lnTo>
                <a:lnTo>
                  <a:pt x="0" y="1447800"/>
                </a:lnTo>
                <a:lnTo>
                  <a:pt x="0" y="1752600"/>
                </a:lnTo>
                <a:lnTo>
                  <a:pt x="990600" y="533400"/>
                </a:lnTo>
                <a:lnTo>
                  <a:pt x="1295400" y="10668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sz="1620"/>
          </a:p>
        </p:txBody>
      </p:sp>
    </p:spTree>
    <p:custDataLst>
      <p:tags r:id="rId2"/>
    </p:custDataLst>
    <p:extLst>
      <p:ext uri="{BB962C8B-B14F-4D97-AF65-F5344CB8AC3E}">
        <p14:creationId xmlns:p14="http://schemas.microsoft.com/office/powerpoint/2010/main" val="3118043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pPr marL="228600" indent="0"/>
            <a:r>
              <a:rPr lang="en-US" altLang="en-US" sz="2800" dirty="0" smtClean="0"/>
              <a:t>Many over-the-counter herbal diet aids claim to “detoxify” the body or “flush fat.” Many of these contain dandelion leaves, parsley, or other herbs known to be diuretics. If a person tries these products and appears to lose pounds, what is actually lost? Could there be health problems with using these products?</a:t>
            </a:r>
          </a:p>
        </p:txBody>
      </p:sp>
      <p:sp>
        <p:nvSpPr>
          <p:cNvPr id="38915" name="Rectangle 3"/>
          <p:cNvSpPr>
            <a:spLocks/>
          </p:cNvSpPr>
          <p:nvPr/>
        </p:nvSpPr>
        <p:spPr bwMode="auto">
          <a:xfrm>
            <a:off x="10073640" y="617533"/>
            <a:ext cx="351473"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1pPr>
            <a:lvl2pPr marL="742950" indent="-28575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2pPr>
            <a:lvl3pPr marL="11430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3pPr>
            <a:lvl4pPr marL="16002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4pPr>
            <a:lvl5pPr marL="2057400" indent="-228600">
              <a:spcBef>
                <a:spcPts val="3300"/>
              </a:spcBef>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5pPr>
            <a:lvl6pPr marL="25146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6pPr>
            <a:lvl7pPr marL="29718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7pPr>
            <a:lvl8pPr marL="34290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8pPr>
            <a:lvl9pPr marL="3886200" indent="-228600" eaLnBrk="0" fontAlgn="base" hangingPunct="0">
              <a:spcBef>
                <a:spcPts val="3300"/>
              </a:spcBef>
              <a:spcAft>
                <a:spcPct val="0"/>
              </a:spcAft>
              <a:buClr>
                <a:srgbClr val="FF7800"/>
              </a:buClr>
              <a:buSzPct val="100000"/>
              <a:buFont typeface="Lucida Grande" charset="0"/>
              <a:buChar char="•"/>
              <a:defRPr sz="3200">
                <a:solidFill>
                  <a:schemeClr val="tx1"/>
                </a:solidFill>
                <a:latin typeface="Palatino" charset="0"/>
                <a:cs typeface="ヒラギノ角ゴ Pro W3" charset="0"/>
                <a:sym typeface="Palatino" charset="0"/>
              </a:defRPr>
            </a:lvl9pPr>
          </a:lstStyle>
          <a:p>
            <a:pPr algn="ctr" eaLnBrk="1" hangingPunct="1">
              <a:spcBef>
                <a:spcPct val="0"/>
              </a:spcBef>
              <a:buClrTx/>
              <a:buSzTx/>
              <a:buFontTx/>
              <a:buNone/>
            </a:pPr>
            <a:r>
              <a:rPr lang="en-US" altLang="en-US" sz="2700" b="1">
                <a:solidFill>
                  <a:srgbClr val="FFFEFF"/>
                </a:solidFill>
                <a:latin typeface="Futura Condensed"/>
                <a:sym typeface="Futura Condensed"/>
              </a:rPr>
              <a:t>W</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R</a:t>
            </a:r>
          </a:p>
          <a:p>
            <a:pPr algn="ctr" eaLnBrk="1" hangingPunct="1">
              <a:spcBef>
                <a:spcPct val="0"/>
              </a:spcBef>
              <a:buClrTx/>
              <a:buSzTx/>
              <a:buFontTx/>
              <a:buNone/>
            </a:pPr>
            <a:r>
              <a:rPr lang="en-US" altLang="en-US" sz="2700" b="1">
                <a:solidFill>
                  <a:srgbClr val="FFFEFF"/>
                </a:solidFill>
                <a:latin typeface="Futura Condensed"/>
                <a:sym typeface="Futura Condensed"/>
              </a:rPr>
              <a:t>K</a:t>
            </a:r>
          </a:p>
          <a:p>
            <a:pPr algn="ctr" eaLnBrk="1" hangingPunct="1">
              <a:spcBef>
                <a:spcPct val="0"/>
              </a:spcBef>
              <a:buClrTx/>
              <a:buSzTx/>
              <a:buFontTx/>
              <a:buNone/>
            </a:pPr>
            <a:endParaRPr lang="en-US" altLang="en-US" sz="2700" b="1">
              <a:solidFill>
                <a:srgbClr val="FFFEFF"/>
              </a:solidFill>
              <a:latin typeface="Futura Condensed"/>
              <a:sym typeface="Futura Condensed"/>
            </a:endParaRP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O</a:t>
            </a:r>
          </a:p>
          <a:p>
            <a:pPr algn="ctr" eaLnBrk="1" hangingPunct="1">
              <a:spcBef>
                <a:spcPct val="0"/>
              </a:spcBef>
              <a:buClrTx/>
              <a:buSzTx/>
              <a:buFontTx/>
              <a:buNone/>
            </a:pPr>
            <a:r>
              <a:rPr lang="en-US" altLang="en-US" sz="2700" b="1">
                <a:solidFill>
                  <a:srgbClr val="FFFEFF"/>
                </a:solidFill>
                <a:latin typeface="Futura Condensed"/>
                <a:sym typeface="Futura Condensed"/>
              </a:rPr>
              <a:t>G</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T</a:t>
            </a:r>
          </a:p>
          <a:p>
            <a:pPr algn="ctr" eaLnBrk="1" hangingPunct="1">
              <a:spcBef>
                <a:spcPct val="0"/>
              </a:spcBef>
              <a:buClrTx/>
              <a:buSzTx/>
              <a:buFontTx/>
              <a:buNone/>
            </a:pPr>
            <a:r>
              <a:rPr lang="en-US" altLang="en-US" sz="2700" b="1">
                <a:solidFill>
                  <a:srgbClr val="FFFEFF"/>
                </a:solidFill>
                <a:latin typeface="Futura Condensed"/>
                <a:sym typeface="Futura Condensed"/>
              </a:rPr>
              <a:t>H</a:t>
            </a:r>
          </a:p>
          <a:p>
            <a:pPr algn="ctr" eaLnBrk="1" hangingPunct="1">
              <a:spcBef>
                <a:spcPct val="0"/>
              </a:spcBef>
              <a:buClrTx/>
              <a:buSzTx/>
              <a:buFontTx/>
              <a:buNone/>
            </a:pPr>
            <a:r>
              <a:rPr lang="en-US" altLang="en-US" sz="2700" b="1">
                <a:solidFill>
                  <a:srgbClr val="FFFEFF"/>
                </a:solidFill>
                <a:latin typeface="Futura Condensed"/>
                <a:sym typeface="Futura Condensed"/>
              </a:rPr>
              <a:t>E</a:t>
            </a:r>
          </a:p>
          <a:p>
            <a:pPr algn="ctr" eaLnBrk="1" hangingPunct="1">
              <a:spcBef>
                <a:spcPct val="0"/>
              </a:spcBef>
              <a:buClrTx/>
              <a:buSzTx/>
              <a:buFontTx/>
              <a:buNone/>
            </a:pPr>
            <a:r>
              <a:rPr lang="en-US" altLang="en-US" sz="2700" b="1">
                <a:solidFill>
                  <a:srgbClr val="FFFEFF"/>
                </a:solidFill>
                <a:latin typeface="Futura Condensed"/>
                <a:sym typeface="Futura Condensed"/>
              </a:rPr>
              <a:t>R</a:t>
            </a:r>
          </a:p>
        </p:txBody>
      </p:sp>
    </p:spTree>
    <p:custDataLst>
      <p:tags r:id="rId1"/>
    </p:custDataLst>
    <p:extLst>
      <p:ext uri="{BB962C8B-B14F-4D97-AF65-F5344CB8AC3E}">
        <p14:creationId xmlns:p14="http://schemas.microsoft.com/office/powerpoint/2010/main" val="1244440507"/>
      </p:ext>
    </p:extLst>
  </p:cSld>
  <p:clrMapOvr>
    <a:masterClrMapping/>
  </p:clrMapOvr>
  <p:transition spd="med">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eaLnBrk="1" hangingPunct="1"/>
            <a:r>
              <a:rPr lang="en-US" altLang="en-US" smtClean="0"/>
              <a:t>Final thinking question:</a:t>
            </a:r>
          </a:p>
        </p:txBody>
      </p:sp>
      <p:sp>
        <p:nvSpPr>
          <p:cNvPr id="39939" name="Rectangle 2"/>
          <p:cNvSpPr>
            <a:spLocks noGrp="1" noChangeArrowheads="1"/>
          </p:cNvSpPr>
          <p:nvPr>
            <p:ph type="body" idx="1"/>
          </p:nvPr>
        </p:nvSpPr>
        <p:spPr>
          <a:xfrm>
            <a:off x="677334" y="1600200"/>
            <a:ext cx="3726180" cy="4674870"/>
          </a:xfrm>
        </p:spPr>
        <p:txBody>
          <a:bodyPr/>
          <a:lstStyle/>
          <a:p>
            <a:pPr marL="228600" indent="0"/>
            <a:r>
              <a:rPr lang="en-US" altLang="en-US" dirty="0" smtClean="0"/>
              <a:t>The kangaroo rat is adapted to desert life. It survives on very little water. List some ways in which its kidneys might be different from the human kidney to allow it to conserve as much water as possible.</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886" y="1600200"/>
            <a:ext cx="4253388" cy="441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4579372"/>
      </p:ext>
    </p:extLst>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Excretory organs</a:t>
            </a:r>
            <a:endParaRPr lang="en-US" dirty="0"/>
          </a:p>
        </p:txBody>
      </p:sp>
      <p:sp>
        <p:nvSpPr>
          <p:cNvPr id="5" name="Content Placeholder 4"/>
          <p:cNvSpPr>
            <a:spLocks noGrp="1"/>
          </p:cNvSpPr>
          <p:nvPr>
            <p:ph sz="half" idx="1"/>
          </p:nvPr>
        </p:nvSpPr>
        <p:spPr/>
        <p:txBody>
          <a:bodyPr/>
          <a:lstStyle/>
          <a:p>
            <a:r>
              <a:rPr lang="en-US" dirty="0" smtClean="0"/>
              <a:t>The </a:t>
            </a:r>
            <a:r>
              <a:rPr lang="en-US" b="1" dirty="0" smtClean="0"/>
              <a:t>Lungs</a:t>
            </a:r>
            <a:r>
              <a:rPr lang="en-US" dirty="0" smtClean="0"/>
              <a:t> excrete carbon dioxide and water vapor in exhaled air.</a:t>
            </a:r>
          </a:p>
          <a:p>
            <a:r>
              <a:rPr lang="en-US" dirty="0" smtClean="0"/>
              <a:t>The </a:t>
            </a:r>
            <a:r>
              <a:rPr lang="en-US" b="1" dirty="0" smtClean="0"/>
              <a:t>Kidneys</a:t>
            </a:r>
            <a:r>
              <a:rPr lang="en-US" dirty="0" smtClean="0"/>
              <a:t> excrete nitrogen wastes, salts, water, and other substances in urine.</a:t>
            </a:r>
          </a:p>
          <a:p>
            <a:r>
              <a:rPr lang="en-US" dirty="0" smtClean="0"/>
              <a:t>The </a:t>
            </a:r>
            <a:r>
              <a:rPr lang="en-US" b="1" dirty="0" smtClean="0"/>
              <a:t>Skin</a:t>
            </a:r>
            <a:r>
              <a:rPr lang="en-US" dirty="0" smtClean="0"/>
              <a:t> excretes water, salts, small amounts of nitrogen wastes, and other substances in sweat.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2112" y="1930400"/>
            <a:ext cx="3962209" cy="3818731"/>
          </a:xfrm>
        </p:spPr>
      </p:pic>
    </p:spTree>
    <p:extLst>
      <p:ext uri="{BB962C8B-B14F-4D97-AF65-F5344CB8AC3E}">
        <p14:creationId xmlns:p14="http://schemas.microsoft.com/office/powerpoint/2010/main" val="228186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System</a:t>
            </a:r>
            <a:endParaRPr lang="en-US" dirty="0"/>
          </a:p>
        </p:txBody>
      </p:sp>
      <p:sp>
        <p:nvSpPr>
          <p:cNvPr id="3" name="Content Placeholder 2"/>
          <p:cNvSpPr>
            <a:spLocks noGrp="1"/>
          </p:cNvSpPr>
          <p:nvPr>
            <p:ph idx="1"/>
          </p:nvPr>
        </p:nvSpPr>
        <p:spPr/>
        <p:txBody>
          <a:bodyPr/>
          <a:lstStyle/>
          <a:p>
            <a:pPr marL="642938" indent="-285750"/>
            <a:r>
              <a:rPr lang="en-US" altLang="en-US" dirty="0"/>
              <a:t>The urinary system maintains homeostasis in several ways:</a:t>
            </a:r>
          </a:p>
          <a:p>
            <a:pPr marL="1042988" lvl="1"/>
            <a:r>
              <a:rPr lang="en-US" altLang="en-US" dirty="0"/>
              <a:t>Removal of urea (nitrogenous waste) from the bloodstream.</a:t>
            </a:r>
          </a:p>
          <a:p>
            <a:pPr marL="1042988" lvl="1"/>
            <a:r>
              <a:rPr lang="en-US" altLang="en-US" dirty="0"/>
              <a:t>Control of water and salt balance in the bloodstream.</a:t>
            </a:r>
          </a:p>
          <a:p>
            <a:pPr marL="1042988" lvl="1"/>
            <a:r>
              <a:rPr lang="en-US" altLang="en-US" dirty="0"/>
              <a:t>Involved in blood pressure regulation.</a:t>
            </a:r>
          </a:p>
          <a:p>
            <a:r>
              <a:rPr lang="en-US" b="1" dirty="0" smtClean="0"/>
              <a:t>Excretion</a:t>
            </a:r>
            <a:r>
              <a:rPr lang="en-US" dirty="0" smtClean="0"/>
              <a:t> is the process of removing metabolic wastes.</a:t>
            </a:r>
            <a:endParaRPr lang="en-US" dirty="0"/>
          </a:p>
        </p:txBody>
      </p:sp>
    </p:spTree>
    <p:extLst>
      <p:ext uri="{BB962C8B-B14F-4D97-AF65-F5344CB8AC3E}">
        <p14:creationId xmlns:p14="http://schemas.microsoft.com/office/powerpoint/2010/main" val="406975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Renal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0929" y="1202890"/>
            <a:ext cx="3540337" cy="5206377"/>
          </a:xfrm>
        </p:spPr>
      </p:pic>
    </p:spTree>
    <p:extLst>
      <p:ext uri="{BB962C8B-B14F-4D97-AF65-F5344CB8AC3E}">
        <p14:creationId xmlns:p14="http://schemas.microsoft.com/office/powerpoint/2010/main" val="338546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Kidneys</a:t>
            </a:r>
            <a:endParaRPr lang="en-US" dirty="0"/>
          </a:p>
        </p:txBody>
      </p:sp>
      <p:sp>
        <p:nvSpPr>
          <p:cNvPr id="5" name="Content Placeholder 4"/>
          <p:cNvSpPr>
            <a:spLocks noGrp="1"/>
          </p:cNvSpPr>
          <p:nvPr>
            <p:ph sz="half" idx="1"/>
          </p:nvPr>
        </p:nvSpPr>
        <p:spPr/>
        <p:txBody>
          <a:bodyPr/>
          <a:lstStyle/>
          <a:p>
            <a:r>
              <a:rPr lang="en-US" dirty="0" smtClean="0"/>
              <a:t>The body must get rid of nitrogenous wastes from the breakdown of proteins.</a:t>
            </a:r>
          </a:p>
          <a:p>
            <a:r>
              <a:rPr lang="en-US" dirty="0" smtClean="0"/>
              <a:t>Excretion of water is necessary to dissolve waste.</a:t>
            </a:r>
          </a:p>
          <a:p>
            <a:r>
              <a:rPr lang="en-US" dirty="0" smtClean="0"/>
              <a:t>Kidneys regulate the chemical composition of the blood.</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32063"/>
            <a:ext cx="4184650" cy="3138487"/>
          </a:xfrm>
        </p:spPr>
      </p:pic>
    </p:spTree>
    <p:extLst>
      <p:ext uri="{BB962C8B-B14F-4D97-AF65-F5344CB8AC3E}">
        <p14:creationId xmlns:p14="http://schemas.microsoft.com/office/powerpoint/2010/main" val="388353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Kidneys</a:t>
            </a:r>
            <a:endParaRPr lang="en-US" dirty="0"/>
          </a:p>
        </p:txBody>
      </p:sp>
      <p:sp>
        <p:nvSpPr>
          <p:cNvPr id="3" name="Content Placeholder 2"/>
          <p:cNvSpPr>
            <a:spLocks noGrp="1"/>
          </p:cNvSpPr>
          <p:nvPr>
            <p:ph sz="half" idx="1"/>
          </p:nvPr>
        </p:nvSpPr>
        <p:spPr/>
        <p:txBody>
          <a:bodyPr/>
          <a:lstStyle/>
          <a:p>
            <a:r>
              <a:rPr lang="en-US" dirty="0" smtClean="0"/>
              <a:t>The </a:t>
            </a:r>
            <a:r>
              <a:rPr lang="en-US" b="1" dirty="0" smtClean="0"/>
              <a:t>Renal Cortex </a:t>
            </a:r>
            <a:r>
              <a:rPr lang="en-US" dirty="0" smtClean="0"/>
              <a:t>makes up about a third of the kidney’s tissue mass.</a:t>
            </a:r>
          </a:p>
          <a:p>
            <a:r>
              <a:rPr lang="en-US" dirty="0" smtClean="0"/>
              <a:t>The </a:t>
            </a:r>
            <a:r>
              <a:rPr lang="en-US" b="1" dirty="0" smtClean="0"/>
              <a:t>Renal Medulla </a:t>
            </a:r>
            <a:r>
              <a:rPr lang="en-US" dirty="0" smtClean="0"/>
              <a:t>is the inner two-thirds of the kidney.</a:t>
            </a:r>
          </a:p>
          <a:p>
            <a:r>
              <a:rPr lang="en-US" dirty="0" smtClean="0"/>
              <a:t>The </a:t>
            </a:r>
            <a:r>
              <a:rPr lang="en-US" b="1" dirty="0" smtClean="0"/>
              <a:t>Renal Pelvis </a:t>
            </a:r>
            <a:r>
              <a:rPr lang="en-US" dirty="0" smtClean="0"/>
              <a:t>is a funnel-shaped structure in the center of the kidney.</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53049" y="2019993"/>
            <a:ext cx="5774505" cy="3873731"/>
          </a:xfrm>
        </p:spPr>
      </p:pic>
    </p:spTree>
    <p:extLst>
      <p:ext uri="{BB962C8B-B14F-4D97-AF65-F5344CB8AC3E}">
        <p14:creationId xmlns:p14="http://schemas.microsoft.com/office/powerpoint/2010/main" val="354067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Urea</a:t>
            </a:r>
            <a:endParaRPr lang="en-US" dirty="0"/>
          </a:p>
        </p:txBody>
      </p:sp>
      <p:sp>
        <p:nvSpPr>
          <p:cNvPr id="3" name="Content Placeholder 2"/>
          <p:cNvSpPr>
            <a:spLocks noGrp="1"/>
          </p:cNvSpPr>
          <p:nvPr>
            <p:ph sz="half" idx="1"/>
          </p:nvPr>
        </p:nvSpPr>
        <p:spPr/>
        <p:txBody>
          <a:bodyPr/>
          <a:lstStyle/>
          <a:p>
            <a:r>
              <a:rPr lang="en-US" dirty="0" smtClean="0"/>
              <a:t>The most common mammalian metabolic waste is Urea.</a:t>
            </a:r>
          </a:p>
          <a:p>
            <a:r>
              <a:rPr lang="en-US" b="1" dirty="0" smtClean="0"/>
              <a:t>Urea</a:t>
            </a:r>
            <a:r>
              <a:rPr lang="en-US" dirty="0" smtClean="0"/>
              <a:t> is a nitrogenous product made by the liver.</a:t>
            </a:r>
          </a:p>
          <a:p>
            <a:r>
              <a:rPr lang="en-US" dirty="0" smtClean="0"/>
              <a:t>Nitrogenous wastes are initially brought to the liver as Ammonia, a chemical compound of Nitrogen so toxic that it can harm cells.</a:t>
            </a:r>
          </a:p>
          <a:p>
            <a:r>
              <a:rPr lang="en-US" dirty="0" smtClean="0"/>
              <a:t>The Liver removes Ammonia from the blood and changes it into a less harmful substance called Urea.</a:t>
            </a:r>
            <a:endParaRPr lang="en-US" dirty="0"/>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2161" y="1215792"/>
            <a:ext cx="3281839" cy="4826234"/>
          </a:xfrm>
        </p:spPr>
      </p:pic>
    </p:spTree>
    <p:extLst>
      <p:ext uri="{BB962C8B-B14F-4D97-AF65-F5344CB8AC3E}">
        <p14:creationId xmlns:p14="http://schemas.microsoft.com/office/powerpoint/2010/main" val="259718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Elimination of Urine</a:t>
            </a:r>
            <a:endParaRPr lang="en-US" dirty="0"/>
          </a:p>
        </p:txBody>
      </p:sp>
      <p:sp>
        <p:nvSpPr>
          <p:cNvPr id="3" name="Content Placeholder 2"/>
          <p:cNvSpPr>
            <a:spLocks noGrp="1"/>
          </p:cNvSpPr>
          <p:nvPr>
            <p:ph sz="half" idx="1"/>
          </p:nvPr>
        </p:nvSpPr>
        <p:spPr/>
        <p:txBody>
          <a:bodyPr/>
          <a:lstStyle/>
          <a:p>
            <a:r>
              <a:rPr lang="en-US" dirty="0" smtClean="0"/>
              <a:t>From the Renal Pelvis the urine will flow into a narrow tube called a </a:t>
            </a:r>
            <a:r>
              <a:rPr lang="en-US" b="1" dirty="0" smtClean="0"/>
              <a:t>Ureter.</a:t>
            </a:r>
          </a:p>
          <a:p>
            <a:r>
              <a:rPr lang="en-US" dirty="0" smtClean="0"/>
              <a:t>The </a:t>
            </a:r>
            <a:r>
              <a:rPr lang="en-US" b="1" dirty="0" smtClean="0"/>
              <a:t>Ureter</a:t>
            </a:r>
            <a:r>
              <a:rPr lang="en-US" dirty="0" smtClean="0"/>
              <a:t> leads from each kidney to the Urinary Bladder, a muscular sac that stores urine.</a:t>
            </a:r>
          </a:p>
          <a:p>
            <a:r>
              <a:rPr lang="en-US" dirty="0" smtClean="0"/>
              <a:t>Muscular contractions force urine out of the body through a tube called the </a:t>
            </a:r>
            <a:r>
              <a:rPr lang="en-US" b="1" dirty="0" smtClean="0"/>
              <a:t>Urethra</a:t>
            </a:r>
            <a:r>
              <a:rPr lang="en-US" dirty="0" smtClean="0"/>
              <a:t>.</a:t>
            </a:r>
          </a:p>
          <a:p>
            <a:r>
              <a:rPr lang="en-US" dirty="0" smtClean="0"/>
              <a:t>500 Ml of Urine must be eliminated every day to remove toxic materials.</a:t>
            </a:r>
            <a:endParaRPr lang="en-US" dirty="0"/>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2160" y="589808"/>
            <a:ext cx="4054349" cy="5962278"/>
          </a:xfrm>
        </p:spPr>
      </p:pic>
    </p:spTree>
    <p:extLst>
      <p:ext uri="{BB962C8B-B14F-4D97-AF65-F5344CB8AC3E}">
        <p14:creationId xmlns:p14="http://schemas.microsoft.com/office/powerpoint/2010/main" val="19617920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C74A106E679F47E18A4D0CE82296EF08"/>
  <p:tag name="SLIDEID" val="C74A106E679F47E18A4D0CE82296EF0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of these happens during filtration?"/>
  <p:tag name="ANSWERSALIAS" val="Salt is actively pumped out.|smicln|Water is removed osmotically from the filtrate.|smicln|Plasma moves from capillaries into the capsule.|smicln|Toxins are actively removed from plasma."/>
  <p:tag name="VALUES" val="Incorrect|smicln|Incorrect|smicln|Correct|smicln|Incorrect"/>
</p:tagLst>
</file>

<file path=ppt/tags/tag10.xml><?xml version="1.0" encoding="utf-8"?>
<p:tagLst xmlns:a="http://schemas.openxmlformats.org/drawingml/2006/main" xmlns:r="http://schemas.openxmlformats.org/officeDocument/2006/relationships" xmlns:p="http://schemas.openxmlformats.org/presentationml/2006/main">
  <p:tag name="CHARTTYPE" val="0"/>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4"/>
  <p:tag name="ANSWERTEXT" val="Active transport of water out of the tubules.&#10;Active transport of sodium out of the filtrate.&#10;Peristalsis in the Loop of Henle.&#10;Concentration of urea in the urine."/>
  <p:tag name="BULLETTYPE" val="ppBulletArabicPeriod"/>
  <p:tag name="FONTSIZE" val="32"/>
  <p:tag name="TEXTLENGTH" val="163"/>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SLIDEGUID" val="6654F24FB57940E28835538BC9DF9BF4"/>
  <p:tag name="SLIDEID" val="6654F24FB57940E28835538BC9DF9BF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If a person were given a dose of ADH, what would happen?"/>
  <p:tag name="ANSWERSALIAS" val="More water lost through kidneys.|smicln|More potassium secreted by nephron.|smicln|More water retained in the kidneys.|smicln|More sodium secreted by nephron."/>
  <p:tag name="VALUES" val="Incorrect|smicln|Incorrect|smicln|Correct|smicln|Incorrect"/>
</p:tagLst>
</file>

<file path=ppt/tags/tag19.xml><?xml version="1.0" encoding="utf-8"?>
<p:tagLst xmlns:a="http://schemas.openxmlformats.org/drawingml/2006/main" xmlns:r="http://schemas.openxmlformats.org/officeDocument/2006/relationships" xmlns:p="http://schemas.openxmlformats.org/presentationml/2006/main">
  <p:tag name="CHARTTYPE" val="0"/>
</p:tagLst>
</file>

<file path=ppt/tags/tag2.xml><?xml version="1.0" encoding="utf-8"?>
<p:tagLst xmlns:a="http://schemas.openxmlformats.org/drawingml/2006/main" xmlns:r="http://schemas.openxmlformats.org/officeDocument/2006/relationships" xmlns:p="http://schemas.openxmlformats.org/presentationml/2006/main">
  <p:tag name="CHARTTYPE" val="0"/>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7"/>
  <p:tag name="FONTSIZE" val="32"/>
  <p:tag name="BULLETTYPE" val="ppBulletArabicPeriod"/>
  <p:tag name="ANSWERTEXT" val="More water lost through kidneys.&#10;More potassium secreted by nephron.&#10;More water retained in the kidneys.&#10;More sodium secreted by nephron."/>
</p:tagLst>
</file>

<file path=ppt/tags/tag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5"/>
  <p:tag name="FONTSIZE" val="32"/>
  <p:tag name="BULLETTYPE" val="ppBulletArabicPeriod"/>
  <p:tag name="ANSWERTEXT" val="Salt is actively pumped out.&#10;Water is removed osmotically from the filtrate.&#10;Plasma moves from capillaries into the capsule.&#10;Toxins are actively removed from plasma."/>
</p:tagLst>
</file>

<file path=ppt/tags/tag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SLIDEGUID" val="D56C249D1DE64E45A88767717D63B8AF"/>
  <p:tag name="SLIDEID" val="D56C249D1DE64E45A88767717D63B8A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drives filtration in the glomerulus?"/>
  <p:tag name="ANSWERSALIAS" val="Osmosis|smicln|Smooth muscle contractions|smicln|Salt gradients|smicln|Blood pressure"/>
  <p:tag name="VALUES" val="Incorrect|smicln|Incorrect|smicln|Incorrect|smicln|Correct"/>
</p:tagLst>
</file>

<file path=ppt/tags/tag6.xml><?xml version="1.0" encoding="utf-8"?>
<p:tagLst xmlns:a="http://schemas.openxmlformats.org/drawingml/2006/main" xmlns:r="http://schemas.openxmlformats.org/officeDocument/2006/relationships" xmlns:p="http://schemas.openxmlformats.org/presentationml/2006/main">
  <p:tag name="CHARTTYPE" val="0"/>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4"/>
  <p:tag name="FONTSIZE" val="32"/>
  <p:tag name="BULLETTYPE" val="ppBulletArabicPeriod"/>
  <p:tag name="ANSWERTEXT" val="Osmosis&#10;Smooth muscle contractions&#10;Salt gradients&#10;Blood pressure"/>
</p:tagLst>
</file>

<file path=ppt/tags/tag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SLIDEGUID" val="DB2462DD6C9B47C5B0EC12EF97908317"/>
  <p:tag name="SLIDEID" val="DB2462DD6C9B47C5B0EC12EF9790831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of these aids in water recovery from the filtrate?"/>
  <p:tag name="ANSWERSALIAS" val="Active transport of water out of the tubules.|smicln|Active transport of sodium out of the filtrate.|smicln|Peristalsis in the Loop of Henle.|smicln|Concentration of urea in the urine."/>
  <p:tag name="VALUES" val="Incorrect|smicln|Correct|smicln|Incorrect|smicln|Incorrec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3618</TotalTime>
  <Words>961</Words>
  <Application>Microsoft Office PowerPoint</Application>
  <PresentationFormat>Widescreen</PresentationFormat>
  <Paragraphs>127</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Futura</vt:lpstr>
      <vt:lpstr>Futura Condensed</vt:lpstr>
      <vt:lpstr>Lucida Grande</vt:lpstr>
      <vt:lpstr>Trebuchet MS</vt:lpstr>
      <vt:lpstr>Wingdings 3</vt:lpstr>
      <vt:lpstr>ヒラギノ角ゴ Pro W3</vt:lpstr>
      <vt:lpstr>Facet</vt:lpstr>
      <vt:lpstr>Chart</vt:lpstr>
      <vt:lpstr>Excretory and Urinary System</vt:lpstr>
      <vt:lpstr>Have you ever been to the movies and had popcorn and a big soda drink?</vt:lpstr>
      <vt:lpstr>Excretory organs</vt:lpstr>
      <vt:lpstr>Urinary System</vt:lpstr>
      <vt:lpstr>The Renal System</vt:lpstr>
      <vt:lpstr>Kidneys</vt:lpstr>
      <vt:lpstr>Structure of Kidneys</vt:lpstr>
      <vt:lpstr>Urea</vt:lpstr>
      <vt:lpstr>Elimination of Urine</vt:lpstr>
      <vt:lpstr>Nephrons</vt:lpstr>
      <vt:lpstr>Anatomy of Nephron</vt:lpstr>
      <vt:lpstr>Glomerulus</vt:lpstr>
      <vt:lpstr>Proximal tubule</vt:lpstr>
      <vt:lpstr>Loop of Henle</vt:lpstr>
      <vt:lpstr>Distal tubule</vt:lpstr>
      <vt:lpstr>Collecting Duct</vt:lpstr>
      <vt:lpstr>PowerPoint Presentation</vt:lpstr>
      <vt:lpstr>PowerPoint Presentation</vt:lpstr>
      <vt:lpstr>Which of these happens during filtration?</vt:lpstr>
      <vt:lpstr>What drives filtration in the glomerulus?</vt:lpstr>
      <vt:lpstr>Which of these aids in water recovery from the filtrate?</vt:lpstr>
      <vt:lpstr>PowerPoint Presentation</vt:lpstr>
      <vt:lpstr>Water Regulation</vt:lpstr>
      <vt:lpstr>Regulating water</vt:lpstr>
      <vt:lpstr>PowerPoint Presentation</vt:lpstr>
      <vt:lpstr>PowerPoint Presentation</vt:lpstr>
      <vt:lpstr>If a person were given a dose of ADH, what would happen?</vt:lpstr>
      <vt:lpstr>PowerPoint Presentation</vt:lpstr>
      <vt:lpstr>Final thinking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Rick Reinders</cp:lastModifiedBy>
  <cp:revision>59</cp:revision>
  <dcterms:created xsi:type="dcterms:W3CDTF">2019-05-10T00:55:28Z</dcterms:created>
  <dcterms:modified xsi:type="dcterms:W3CDTF">2019-07-01T08:01:19Z</dcterms:modified>
</cp:coreProperties>
</file>