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95" r:id="rId2"/>
    <p:sldId id="298" r:id="rId3"/>
    <p:sldId id="305" r:id="rId4"/>
    <p:sldId id="299" r:id="rId5"/>
    <p:sldId id="300" r:id="rId6"/>
    <p:sldId id="301" r:id="rId7"/>
    <p:sldId id="302" r:id="rId8"/>
    <p:sldId id="303" r:id="rId9"/>
    <p:sldId id="304" r:id="rId10"/>
    <p:sldId id="294" r:id="rId11"/>
    <p:sldId id="296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09-Sep-19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Reproductive Systems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Male Reproductive System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 Anatomy</a:t>
            </a:r>
            <a:endParaRPr lang="en-US" dirty="0"/>
          </a:p>
        </p:txBody>
      </p:sp>
      <p:pic>
        <p:nvPicPr>
          <p:cNvPr id="4" name="Picture 9" descr="Image result for male reproductive system diagram works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8740" r="5394" b="8076"/>
          <a:stretch>
            <a:fillRect/>
          </a:stretch>
        </p:blipFill>
        <p:spPr bwMode="auto">
          <a:xfrm>
            <a:off x="677334" y="2097714"/>
            <a:ext cx="7947924" cy="450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1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8E9ECC-9D51-4710-914F-6AA42A77436D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73" y="-6908"/>
            <a:ext cx="6314854" cy="687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40363-2390-4409-8225-04D34936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Scrotum</a:t>
            </a:r>
            <a:endParaRPr lang="en-15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A10A76-F5C4-44DD-80D8-2892689B5D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53" y="3492155"/>
            <a:ext cx="6869878" cy="3022746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D5990-AD35-4A3D-944E-F629C957E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918" y="1736640"/>
            <a:ext cx="7537063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Testes are located in the </a:t>
            </a:r>
            <a:r>
              <a:rPr lang="en-US" sz="2400" b="1" dirty="0"/>
              <a:t>scrotum</a:t>
            </a:r>
            <a:r>
              <a:rPr lang="en-US" sz="2400" dirty="0"/>
              <a:t>.</a:t>
            </a:r>
          </a:p>
          <a:p>
            <a:r>
              <a:rPr lang="en-US" sz="2400" dirty="0"/>
              <a:t>Temperature = </a:t>
            </a:r>
            <a:r>
              <a:rPr lang="en-US" sz="2400" dirty="0" smtClean="0"/>
              <a:t>35.5 </a:t>
            </a:r>
            <a:r>
              <a:rPr lang="en-US" sz="2400" dirty="0"/>
              <a:t>degrees Celsius</a:t>
            </a:r>
          </a:p>
          <a:p>
            <a:r>
              <a:rPr lang="en-US" sz="2400" b="1" dirty="0"/>
              <a:t>Cryptorchidism</a:t>
            </a:r>
            <a:r>
              <a:rPr lang="en-US" sz="2400" dirty="0"/>
              <a:t> is the condition in which the testes fail to descend from kidneys.</a:t>
            </a:r>
            <a:endParaRPr lang="en-150" sz="2400" dirty="0"/>
          </a:p>
        </p:txBody>
      </p:sp>
    </p:spTree>
    <p:extLst>
      <p:ext uri="{BB962C8B-B14F-4D97-AF65-F5344CB8AC3E}">
        <p14:creationId xmlns:p14="http://schemas.microsoft.com/office/powerpoint/2010/main" val="1553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C0F8-6981-4853-B676-BE5969F7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4FCA-DC91-40DF-B273-5F91EDC554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Testes are about 4 cm by </a:t>
            </a:r>
            <a:r>
              <a:rPr lang="en-US" dirty="0" smtClean="0"/>
              <a:t>2.5 </a:t>
            </a:r>
            <a:r>
              <a:rPr lang="en-US" dirty="0"/>
              <a:t>cm and are divided in lobes. </a:t>
            </a:r>
          </a:p>
          <a:p>
            <a:r>
              <a:rPr lang="en-US" dirty="0"/>
              <a:t>Seminiferous tubes are in the lobes.</a:t>
            </a:r>
          </a:p>
          <a:p>
            <a:r>
              <a:rPr lang="en-US" dirty="0"/>
              <a:t>Several cells are located in the Seminiferous tubes: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Spermatogonia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Sustentacular cells (inhibin)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Interstitial cells (testosterone)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D61231-6DDD-4E4D-9CD8-83EBF988B1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35" y="641684"/>
            <a:ext cx="5903425" cy="5450538"/>
          </a:xfrm>
        </p:spPr>
      </p:pic>
    </p:spTree>
    <p:extLst>
      <p:ext uri="{BB962C8B-B14F-4D97-AF65-F5344CB8AC3E}">
        <p14:creationId xmlns:p14="http://schemas.microsoft.com/office/powerpoint/2010/main" val="2184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6309-0FA7-420F-BA4B-86A51A0E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Sperm cells</a:t>
            </a:r>
            <a:endParaRPr lang="en-15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69F978-AE47-4C58-9983-2BBDE18610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4364908"/>
            <a:ext cx="9153934" cy="24930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BDF2B-6BFF-4C8C-89BD-F77D3DEB7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head</a:t>
            </a:r>
            <a:r>
              <a:rPr lang="en-US" dirty="0"/>
              <a:t> contains 23 chromosomes.</a:t>
            </a:r>
          </a:p>
          <a:p>
            <a:r>
              <a:rPr lang="en-US" dirty="0"/>
              <a:t>The tip of the head is the acrosome, enzyme to digest the membrane of an egg cell.</a:t>
            </a:r>
          </a:p>
          <a:p>
            <a:r>
              <a:rPr lang="en-US" dirty="0"/>
              <a:t>Within </a:t>
            </a:r>
            <a:r>
              <a:rPr lang="en-US" b="1" dirty="0"/>
              <a:t>middle piece </a:t>
            </a:r>
            <a:r>
              <a:rPr lang="en-US" dirty="0"/>
              <a:t>are mitochondria that produce ATP.</a:t>
            </a:r>
          </a:p>
          <a:p>
            <a:r>
              <a:rPr lang="en-US" dirty="0"/>
              <a:t>The </a:t>
            </a:r>
            <a:r>
              <a:rPr lang="en-US" b="1" dirty="0"/>
              <a:t>flagellum</a:t>
            </a:r>
            <a:r>
              <a:rPr lang="en-US" dirty="0"/>
              <a:t> provides motility.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6681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AA6F-78E0-4ECF-B7A2-F462A40E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C3C4-2DCD-4482-85AF-6D9EDBA877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b="1" dirty="0"/>
              <a:t>Epididymis</a:t>
            </a:r>
            <a:r>
              <a:rPr lang="en-US" dirty="0"/>
              <a:t> sperm matures and flagella becomes functional.</a:t>
            </a:r>
          </a:p>
          <a:p>
            <a:r>
              <a:rPr lang="en-US" dirty="0"/>
              <a:t>Peristalsis waves move sperm into Vas </a:t>
            </a:r>
            <a:r>
              <a:rPr lang="en-US" dirty="0" smtClean="0"/>
              <a:t>Deferens.</a:t>
            </a:r>
          </a:p>
          <a:p>
            <a:pPr marL="0" indent="0">
              <a:buNone/>
            </a:pP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818866"/>
            <a:ext cx="5223159" cy="5223159"/>
          </a:xfrm>
        </p:spPr>
      </p:pic>
    </p:spTree>
    <p:extLst>
      <p:ext uri="{BB962C8B-B14F-4D97-AF65-F5344CB8AC3E}">
        <p14:creationId xmlns:p14="http://schemas.microsoft.com/office/powerpoint/2010/main" val="33673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8E05-7B1F-4990-8C2E-018949436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 Deferens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8E335-CB19-4EB4-998A-8E5A14D95C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Vas Deferens extends from epididymis through the inguinal canal into the abdominal cavity.</a:t>
            </a:r>
          </a:p>
          <a:p>
            <a:r>
              <a:rPr lang="en-US" dirty="0" smtClean="0"/>
              <a:t>The Vas Deferens goes upward over the bladder, then down the posterior side to join the ejaculatory duct.</a:t>
            </a:r>
          </a:p>
          <a:p>
            <a:pPr marL="0" indent="0">
              <a:buNone/>
            </a:pPr>
            <a:endParaRPr lang="en-1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897210"/>
            <a:ext cx="5144815" cy="5144815"/>
          </a:xfrm>
        </p:spPr>
      </p:pic>
    </p:spTree>
    <p:extLst>
      <p:ext uri="{BB962C8B-B14F-4D97-AF65-F5344CB8AC3E}">
        <p14:creationId xmlns:p14="http://schemas.microsoft.com/office/powerpoint/2010/main" val="15491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2478-9289-4C3D-9529-6AB93DCAC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Ejaculatory Ducts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DD1E7-835A-4B57-8E3D-6AE9B2FDDA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of the two ejaculatory ducts receives sperm from the Vas Deferens and secretion of the seminal vesicle.</a:t>
            </a:r>
          </a:p>
          <a:p>
            <a:r>
              <a:rPr lang="en-US" dirty="0" smtClean="0"/>
              <a:t>Both ejaculatory ducts empty into the single urethra.</a:t>
            </a:r>
            <a:endParaRPr lang="en-15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E9ECC-9D51-4710-914F-6AA42A774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35" y="-1541575"/>
            <a:ext cx="7584056" cy="82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Seminal Vesicles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paired seminal vesicles are posterior to the urinary bladder.</a:t>
            </a:r>
          </a:p>
          <a:p>
            <a:r>
              <a:rPr lang="en-US" dirty="0" smtClean="0"/>
              <a:t>They secrete fructose to provide energy for sperm.</a:t>
            </a:r>
          </a:p>
          <a:p>
            <a:r>
              <a:rPr lang="en-US" dirty="0" smtClean="0"/>
              <a:t>It is alkaline (basic acidity) to enhance sperm mobility.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68" y="1930400"/>
            <a:ext cx="7222355" cy="3957850"/>
          </a:xfrm>
        </p:spPr>
      </p:pic>
    </p:spTree>
    <p:extLst>
      <p:ext uri="{BB962C8B-B14F-4D97-AF65-F5344CB8AC3E}">
        <p14:creationId xmlns:p14="http://schemas.microsoft.com/office/powerpoint/2010/main" val="39088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Reproductive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Reproductive system</a:t>
            </a:r>
          </a:p>
          <a:p>
            <a:pPr marL="742950" lvl="2" indent="-342900"/>
            <a:r>
              <a:rPr lang="en-US" sz="1600" dirty="0"/>
              <a:t>Purpose: continue the human species by the production of offspring.</a:t>
            </a:r>
          </a:p>
          <a:p>
            <a:endParaRPr lang="en-US" dirty="0" smtClean="0"/>
          </a:p>
          <a:p>
            <a:r>
              <a:rPr lang="en-US" dirty="0" smtClean="0"/>
              <a:t>The Male and Female Reproductive systems produce </a:t>
            </a:r>
            <a:r>
              <a:rPr lang="en-US" b="1" dirty="0" smtClean="0"/>
              <a:t>gametes</a:t>
            </a:r>
            <a:r>
              <a:rPr lang="en-US" dirty="0" smtClean="0"/>
              <a:t>, sperm and egg cells, and ensure the union of gametes in fertilization following sexual intercourse.</a:t>
            </a:r>
            <a:endParaRPr lang="en-US" b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Prostate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muscular gland just below the urinary bladder, the prostate gland (3 cm by 4 cm).</a:t>
            </a:r>
          </a:p>
          <a:p>
            <a:r>
              <a:rPr lang="en-US" dirty="0" smtClean="0"/>
              <a:t>The prostate excretes alkaline fluid to promote sperm mobility.</a:t>
            </a:r>
          </a:p>
          <a:p>
            <a:r>
              <a:rPr lang="en-US" dirty="0" smtClean="0"/>
              <a:t>The smooth muscle of the prostate gland contracts during ejaculation to contribute to the expulsion of semen. </a:t>
            </a:r>
          </a:p>
          <a:p>
            <a:r>
              <a:rPr lang="en-US" dirty="0"/>
              <a:t>The alkaline secretion assists to neutralize the acidic environment of the female reproductive system.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930400"/>
            <a:ext cx="7222355" cy="39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Bulbourethral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bulbourethral glands </a:t>
            </a:r>
            <a:r>
              <a:rPr lang="en-US" dirty="0" smtClean="0"/>
              <a:t>secrete alkaline secretion just before ejaculation to neutralize acidic urine.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8" y="904040"/>
            <a:ext cx="5263443" cy="5510408"/>
          </a:xfrm>
        </p:spPr>
      </p:pic>
    </p:spTree>
    <p:extLst>
      <p:ext uri="{BB962C8B-B14F-4D97-AF65-F5344CB8AC3E}">
        <p14:creationId xmlns:p14="http://schemas.microsoft.com/office/powerpoint/2010/main" val="3278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Urethra - Penis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Urethra is the duct and longest portion is enclosed within the penis.</a:t>
            </a:r>
          </a:p>
          <a:p>
            <a:r>
              <a:rPr lang="en-US" dirty="0" smtClean="0"/>
              <a:t>The Penis is an external genital organ.</a:t>
            </a:r>
          </a:p>
          <a:p>
            <a:r>
              <a:rPr lang="en-US" dirty="0" smtClean="0"/>
              <a:t>Within the penis are 3 masses of cavernous (erectile) tissue. Each consists of framework of smooth muscle and connective tissue that contains blood sinuses.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C8E9ECC-9D51-4710-914F-6AA42A7743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65" y="-2906018"/>
            <a:ext cx="8222801" cy="89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Semen consists of sperm and the secretions of seminal vesicles, prostate gland, and bulbourethral gland.</a:t>
            </a:r>
          </a:p>
          <a:p>
            <a:r>
              <a:rPr lang="en-US" dirty="0" smtClean="0"/>
              <a:t>Average PH is 7.4</a:t>
            </a:r>
          </a:p>
          <a:p>
            <a:r>
              <a:rPr lang="en-US" dirty="0" smtClean="0"/>
              <a:t>2 – 4 ml is expelled and has between 200 to 400 millions sperm cells.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51379"/>
            <a:ext cx="6821321" cy="4544705"/>
          </a:xfrm>
        </p:spPr>
      </p:pic>
    </p:spTree>
    <p:extLst>
      <p:ext uri="{BB962C8B-B14F-4D97-AF65-F5344CB8AC3E}">
        <p14:creationId xmlns:p14="http://schemas.microsoft.com/office/powerpoint/2010/main" val="339196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events during </a:t>
            </a:r>
            <a:r>
              <a:rPr lang="en-US" dirty="0" smtClean="0"/>
              <a:t>spermatogenesis and oogenesis </a:t>
            </a:r>
            <a:r>
              <a:rPr lang="en-US" dirty="0"/>
              <a:t>that produce haploid sperm from diploid cells</a:t>
            </a:r>
          </a:p>
          <a:p>
            <a:r>
              <a:rPr lang="en-US" dirty="0" smtClean="0"/>
              <a:t>Describe </a:t>
            </a:r>
            <a:r>
              <a:rPr lang="en-US" dirty="0"/>
              <a:t>the structure and function of the organs of the </a:t>
            </a:r>
            <a:r>
              <a:rPr lang="en-US" dirty="0" smtClean="0"/>
              <a:t>male and female </a:t>
            </a:r>
            <a:r>
              <a:rPr lang="en-US" dirty="0"/>
              <a:t>reproductive system</a:t>
            </a:r>
          </a:p>
          <a:p>
            <a:r>
              <a:rPr lang="en-US" dirty="0"/>
              <a:t>Describe the structure and function of the sperm cell</a:t>
            </a:r>
          </a:p>
          <a:p>
            <a:r>
              <a:rPr lang="en-US" dirty="0" smtClean="0"/>
              <a:t>Identify </a:t>
            </a:r>
            <a:r>
              <a:rPr lang="en-US" dirty="0"/>
              <a:t>the importance of testosterone in male reproductive function</a:t>
            </a:r>
          </a:p>
          <a:p>
            <a:endParaRPr lang="en-1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Mitosis</a:t>
            </a:r>
            <a:r>
              <a:rPr lang="en-US" altLang="en-US" sz="2000" dirty="0"/>
              <a:t> is the type of cell division that occurs in non-reproductive cells.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Produces exact copies of the parent </a:t>
            </a:r>
            <a:r>
              <a:rPr lang="en-US" altLang="en-US" sz="1800" dirty="0" smtClean="0"/>
              <a:t>cell</a:t>
            </a:r>
            <a:endParaRPr lang="en-US" dirty="0" smtClean="0"/>
          </a:p>
          <a:p>
            <a:r>
              <a:rPr lang="en-US" smtClean="0"/>
              <a:t>The cell </a:t>
            </a:r>
            <a:r>
              <a:rPr lang="en-US" dirty="0" smtClean="0"/>
              <a:t>division process of </a:t>
            </a:r>
            <a:r>
              <a:rPr lang="en-US" b="1" dirty="0" smtClean="0"/>
              <a:t>meiosis</a:t>
            </a:r>
            <a:r>
              <a:rPr lang="en-US" dirty="0" smtClean="0"/>
              <a:t> produces the gametes – sperm of egg cells.</a:t>
            </a:r>
          </a:p>
          <a:p>
            <a:r>
              <a:rPr lang="en-US" dirty="0" smtClean="0"/>
              <a:t>Diploid number of chromosomes (46 for humans</a:t>
            </a:r>
            <a:r>
              <a:rPr lang="en-US" dirty="0"/>
              <a:t>)</a:t>
            </a:r>
            <a:r>
              <a:rPr lang="en-US" dirty="0" smtClean="0"/>
              <a:t> divides twice to form 4 cells, each with the haploid number of chromosomes.</a:t>
            </a:r>
          </a:p>
          <a:p>
            <a:pPr lvl="1"/>
            <a:r>
              <a:rPr lang="en-US" dirty="0" smtClean="0"/>
              <a:t>Haploid means half the usual diploid numbers (23 for humans)</a:t>
            </a:r>
          </a:p>
          <a:p>
            <a:pPr lvl="1"/>
            <a:r>
              <a:rPr lang="en-US" altLang="en-US" dirty="0"/>
              <a:t>Produces egg and sperm cells with half the genetic material of the parent cells.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Spermatogenesis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Spermatogenesis</a:t>
            </a:r>
            <a:r>
              <a:rPr lang="en-US" dirty="0" smtClean="0"/>
              <a:t> is the meiosis in the testes, the site of sperm production. </a:t>
            </a:r>
          </a:p>
          <a:p>
            <a:r>
              <a:rPr lang="en-US" dirty="0" smtClean="0"/>
              <a:t>Within each of the testes are seminiferous tubules that contain </a:t>
            </a:r>
            <a:r>
              <a:rPr lang="en-US" dirty="0" err="1" smtClean="0"/>
              <a:t>spermatogonia</a:t>
            </a:r>
            <a:r>
              <a:rPr lang="en-US" dirty="0" smtClean="0"/>
              <a:t> (stem cells that generate sperm).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87" y="915043"/>
            <a:ext cx="5619055" cy="5410941"/>
          </a:xfrm>
        </p:spPr>
      </p:pic>
    </p:spTree>
    <p:extLst>
      <p:ext uri="{BB962C8B-B14F-4D97-AF65-F5344CB8AC3E}">
        <p14:creationId xmlns:p14="http://schemas.microsoft.com/office/powerpoint/2010/main" val="33413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during Spermatogenesis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Follicle-stimulating hormone </a:t>
            </a:r>
            <a:r>
              <a:rPr lang="en-US" dirty="0" smtClean="0"/>
              <a:t>(FSH) initiates sperm production.</a:t>
            </a:r>
          </a:p>
          <a:p>
            <a:pPr lvl="1"/>
            <a:r>
              <a:rPr lang="en-US" dirty="0"/>
              <a:t>From anterior pituitary gland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Testosterone</a:t>
            </a:r>
            <a:r>
              <a:rPr lang="en-US" dirty="0" smtClean="0"/>
              <a:t> promotes maturation of sperm.</a:t>
            </a:r>
          </a:p>
          <a:p>
            <a:pPr lvl="1"/>
            <a:r>
              <a:rPr lang="en-US" dirty="0"/>
              <a:t>Secreted by testes</a:t>
            </a:r>
          </a:p>
          <a:p>
            <a:pPr lvl="1"/>
            <a:r>
              <a:rPr lang="en-US" dirty="0"/>
              <a:t>Testosterone is stimulated by Luteinizing hormone (LH) from anterior pituitary </a:t>
            </a:r>
            <a:r>
              <a:rPr lang="en-US" dirty="0" smtClean="0"/>
              <a:t>gland</a:t>
            </a:r>
          </a:p>
          <a:p>
            <a:endParaRPr lang="en-US" dirty="0" smtClean="0"/>
          </a:p>
          <a:p>
            <a:r>
              <a:rPr lang="en-US" b="1" dirty="0" smtClean="0"/>
              <a:t>Inhibin</a:t>
            </a:r>
            <a:r>
              <a:rPr lang="en-US" dirty="0" smtClean="0"/>
              <a:t> decreases secretion of FSH.</a:t>
            </a:r>
          </a:p>
          <a:p>
            <a:pPr lvl="1"/>
            <a:r>
              <a:rPr lang="en-US" dirty="0"/>
              <a:t>Secreted by testes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Sperm production begins at puberty (10 -14 years of age). There is usually no complete cessation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7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Oogenesis</a:t>
            </a:r>
            <a:r>
              <a:rPr lang="en-US" dirty="0" smtClean="0"/>
              <a:t> is the process of meiosis for egg cell formation; it begins in the ovaries.</a:t>
            </a:r>
          </a:p>
          <a:p>
            <a:r>
              <a:rPr lang="en-US" dirty="0" err="1" smtClean="0"/>
              <a:t>Oogonium</a:t>
            </a:r>
            <a:r>
              <a:rPr lang="en-US" dirty="0" smtClean="0"/>
              <a:t> is </a:t>
            </a:r>
            <a:r>
              <a:rPr lang="en-US" dirty="0"/>
              <a:t>a stem cell for egg cell production.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9" y="1286469"/>
            <a:ext cx="4253007" cy="4956389"/>
          </a:xfrm>
        </p:spPr>
      </p:pic>
    </p:spTree>
    <p:extLst>
      <p:ext uri="{BB962C8B-B14F-4D97-AF65-F5344CB8AC3E}">
        <p14:creationId xmlns:p14="http://schemas.microsoft.com/office/powerpoint/2010/main" val="2513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 during Oogenesis.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FSH initiates the growth of </a:t>
            </a:r>
            <a:r>
              <a:rPr lang="en-US" b="1" dirty="0"/>
              <a:t>ovarian follicles</a:t>
            </a:r>
            <a:r>
              <a:rPr lang="en-US" dirty="0"/>
              <a:t>, each of which contains an </a:t>
            </a:r>
            <a:r>
              <a:rPr lang="en-US" dirty="0" err="1" smtClean="0"/>
              <a:t>oogonium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FSH </a:t>
            </a:r>
            <a:r>
              <a:rPr lang="en-US" dirty="0"/>
              <a:t>stimulates the follicle cell to secrete </a:t>
            </a:r>
            <a:r>
              <a:rPr lang="en-US" b="1" dirty="0"/>
              <a:t>estrogen</a:t>
            </a:r>
            <a:r>
              <a:rPr lang="en-US" dirty="0"/>
              <a:t>, which promotes maturation of ovum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Production of ova begins at puberty (10 to 14 years of age) and continues until menopause (45 – 55 years of age), when the ovaries no longer respond to pituitary </a:t>
            </a:r>
            <a:r>
              <a:rPr lang="en-US" dirty="0"/>
              <a:t>h</a:t>
            </a:r>
            <a:r>
              <a:rPr lang="en-US" dirty="0" smtClean="0"/>
              <a:t>ormones. </a:t>
            </a:r>
          </a:p>
          <a:p>
            <a:endParaRPr lang="en-US" dirty="0"/>
          </a:p>
          <a:p>
            <a:r>
              <a:rPr lang="en-US" dirty="0" smtClean="0"/>
              <a:t>Egg production is cyclical, with a mature ovum being </a:t>
            </a:r>
            <a:r>
              <a:rPr lang="en-US" dirty="0" smtClean="0"/>
              <a:t>produced </a:t>
            </a:r>
            <a:r>
              <a:rPr lang="en-US" dirty="0" smtClean="0"/>
              <a:t>every 28 days.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ovum and sperm cells have each 23 chromosomes.</a:t>
            </a:r>
          </a:p>
          <a:p>
            <a:r>
              <a:rPr lang="en-US" dirty="0" smtClean="0"/>
              <a:t>When fertilization occurs the nuclei of the egg and sperm merge, and the fertilized egg (</a:t>
            </a:r>
            <a:r>
              <a:rPr lang="en-US" b="1" dirty="0" smtClean="0"/>
              <a:t>zygote</a:t>
            </a:r>
            <a:r>
              <a:rPr lang="en-US" dirty="0" smtClean="0"/>
              <a:t>) has 46 chromosomes, the diploid number.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62" y="3546486"/>
            <a:ext cx="4738255" cy="31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4420</TotalTime>
  <Words>847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</vt:lpstr>
      <vt:lpstr>The Reproductive Systems</vt:lpstr>
      <vt:lpstr>Reproductive system </vt:lpstr>
      <vt:lpstr>What you will learn:</vt:lpstr>
      <vt:lpstr>Mitosis and Meiosis</vt:lpstr>
      <vt:lpstr>Spermatogenesis</vt:lpstr>
      <vt:lpstr>Hormones during Spermatogenesis</vt:lpstr>
      <vt:lpstr>Oogenesis</vt:lpstr>
      <vt:lpstr>Hormones during Oogenesis.</vt:lpstr>
      <vt:lpstr>Fertilization </vt:lpstr>
      <vt:lpstr>Male Reproductive System</vt:lpstr>
      <vt:lpstr>Male Reproductive System Anatomy</vt:lpstr>
      <vt:lpstr>PowerPoint Presentation</vt:lpstr>
      <vt:lpstr>Scrotum</vt:lpstr>
      <vt:lpstr>Testes</vt:lpstr>
      <vt:lpstr>Structure of Sperm cells</vt:lpstr>
      <vt:lpstr>Epididymis</vt:lpstr>
      <vt:lpstr>Vas Deferens</vt:lpstr>
      <vt:lpstr>Ejaculatory Ducts</vt:lpstr>
      <vt:lpstr>Seminal Vesicles</vt:lpstr>
      <vt:lpstr>Prostate Gland</vt:lpstr>
      <vt:lpstr>Bulbourethral glands</vt:lpstr>
      <vt:lpstr>Urethra - Penis</vt:lpstr>
      <vt:lpstr>Semen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dcterms:created xsi:type="dcterms:W3CDTF">2019-05-10T00:55:28Z</dcterms:created>
  <dcterms:modified xsi:type="dcterms:W3CDTF">2019-09-09T03:06:47Z</dcterms:modified>
</cp:coreProperties>
</file>