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95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12" r:id="rId10"/>
    <p:sldId id="305" r:id="rId11"/>
    <p:sldId id="313" r:id="rId12"/>
    <p:sldId id="306" r:id="rId13"/>
    <p:sldId id="314" r:id="rId14"/>
    <p:sldId id="307" r:id="rId15"/>
    <p:sldId id="315" r:id="rId16"/>
    <p:sldId id="316" r:id="rId17"/>
    <p:sldId id="317" r:id="rId18"/>
    <p:sldId id="308" r:id="rId19"/>
    <p:sldId id="318" r:id="rId20"/>
    <p:sldId id="324" r:id="rId21"/>
    <p:sldId id="309" r:id="rId22"/>
    <p:sldId id="319" r:id="rId23"/>
    <p:sldId id="320" r:id="rId24"/>
    <p:sldId id="321" r:id="rId25"/>
    <p:sldId id="322" r:id="rId26"/>
    <p:sldId id="323" r:id="rId27"/>
    <p:sldId id="310" r:id="rId28"/>
    <p:sldId id="32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Female Reproductive System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pregnancy contains placenta to nourish the embryo-fetus, it can increase greatly in size, and expels the baby at the end of gestation.</a:t>
            </a:r>
          </a:p>
          <a:p>
            <a:r>
              <a:rPr lang="en-US" dirty="0" smtClean="0"/>
              <a:t>Fundus: upper portion above entry of fallopian tubes</a:t>
            </a:r>
          </a:p>
          <a:p>
            <a:r>
              <a:rPr lang="en-US" dirty="0" smtClean="0"/>
              <a:t>Body: the large central portion</a:t>
            </a:r>
          </a:p>
          <a:p>
            <a:r>
              <a:rPr lang="en-US" dirty="0" smtClean="0"/>
              <a:t>Cervix: open into the vagina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400018"/>
            <a:ext cx="5475951" cy="3904353"/>
          </a:xfrm>
        </p:spPr>
      </p:pic>
    </p:spTree>
    <p:extLst>
      <p:ext uri="{BB962C8B-B14F-4D97-AF65-F5344CB8AC3E}">
        <p14:creationId xmlns:p14="http://schemas.microsoft.com/office/powerpoint/2010/main" val="7794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Myometrium and </a:t>
            </a:r>
            <a:r>
              <a:rPr lang="en-US" dirty="0"/>
              <a:t>endometrium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myometrium</a:t>
            </a:r>
            <a:r>
              <a:rPr lang="en-US" dirty="0" smtClean="0"/>
              <a:t> is the smooth muscle layer; during pregnancy these cells increase in size to accommodate the growing fetus and contract for labor and delivery at the end of pregnancy.</a:t>
            </a:r>
          </a:p>
          <a:p>
            <a:r>
              <a:rPr lang="en-US" dirty="0" smtClean="0"/>
              <a:t>The lining of the uterus is the </a:t>
            </a:r>
            <a:r>
              <a:rPr lang="en-US" b="1" dirty="0" smtClean="0"/>
              <a:t>endometrium</a:t>
            </a:r>
            <a:r>
              <a:rPr lang="en-US" dirty="0" smtClean="0"/>
              <a:t> (becomes placenta during pregnancy), which itself consists of two layers.</a:t>
            </a:r>
          </a:p>
          <a:p>
            <a:pPr lvl="1"/>
            <a:r>
              <a:rPr lang="en-US" dirty="0" smtClean="0"/>
              <a:t>Basilar layer next to myometrium and is vascular but very thin.</a:t>
            </a:r>
          </a:p>
          <a:p>
            <a:pPr lvl="1"/>
            <a:r>
              <a:rPr lang="en-US" dirty="0" smtClean="0"/>
              <a:t>Functional layer is regenerated and lost during each menstrual cycle.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609479"/>
            <a:ext cx="4184650" cy="2983655"/>
          </a:xfrm>
        </p:spPr>
      </p:pic>
    </p:spTree>
    <p:extLst>
      <p:ext uri="{BB962C8B-B14F-4D97-AF65-F5344CB8AC3E}">
        <p14:creationId xmlns:p14="http://schemas.microsoft.com/office/powerpoint/2010/main" val="17129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vagina is a muscular tube, 10 cm long, that extends from the cervix to the vaginal opening in the </a:t>
            </a:r>
            <a:r>
              <a:rPr lang="en-US" b="1" dirty="0" smtClean="0"/>
              <a:t>perineum</a:t>
            </a:r>
            <a:r>
              <a:rPr lang="en-US" dirty="0" smtClean="0"/>
              <a:t> (pelvic floor).</a:t>
            </a:r>
          </a:p>
          <a:p>
            <a:r>
              <a:rPr lang="en-US" dirty="0" smtClean="0"/>
              <a:t>The functions of the vagina are: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to receive sperm from the penis during sexual intercourse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to provide the exit for menstrual blood flow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to become the birth canal at the end of pregnancy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1198276"/>
            <a:ext cx="5226570" cy="48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 of 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membrane of the vagina is stratified squamous epithelial tissue, and is resistant to pathogens.</a:t>
            </a:r>
          </a:p>
          <a:p>
            <a:r>
              <a:rPr lang="en-US" dirty="0" smtClean="0"/>
              <a:t>The flora of the vagina creates an acidic environment that inhibits the growth of pathogens.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Genitals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female external genital structures may also be called the </a:t>
            </a:r>
            <a:r>
              <a:rPr lang="en-US" b="1" dirty="0" smtClean="0"/>
              <a:t>vulva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Vulva includes the clitoris, labia </a:t>
            </a:r>
            <a:r>
              <a:rPr lang="en-US" dirty="0" err="1" smtClean="0"/>
              <a:t>majora</a:t>
            </a:r>
            <a:r>
              <a:rPr lang="en-US" dirty="0" smtClean="0"/>
              <a:t>, and </a:t>
            </a:r>
            <a:r>
              <a:rPr lang="en-US" dirty="0" err="1" smtClean="0"/>
              <a:t>minora</a:t>
            </a:r>
            <a:r>
              <a:rPr lang="en-US" dirty="0" smtClean="0"/>
              <a:t>, and vestibular glands.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2" y="2427316"/>
            <a:ext cx="4084937" cy="3092335"/>
          </a:xfrm>
        </p:spPr>
      </p:pic>
    </p:spTree>
    <p:extLst>
      <p:ext uri="{BB962C8B-B14F-4D97-AF65-F5344CB8AC3E}">
        <p14:creationId xmlns:p14="http://schemas.microsoft.com/office/powerpoint/2010/main" val="2693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clitoris</a:t>
            </a:r>
            <a:r>
              <a:rPr lang="en-US" dirty="0" smtClean="0"/>
              <a:t> is the small mass of erectile tissue above the urethral opening.</a:t>
            </a:r>
          </a:p>
          <a:p>
            <a:r>
              <a:rPr lang="en-US" dirty="0" smtClean="0"/>
              <a:t>The only function is sensory; it responds to sexual stimulation.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2028305"/>
            <a:ext cx="3757584" cy="2844526"/>
          </a:xfrm>
        </p:spPr>
      </p:pic>
    </p:spTree>
    <p:extLst>
      <p:ext uri="{BB962C8B-B14F-4D97-AF65-F5344CB8AC3E}">
        <p14:creationId xmlns:p14="http://schemas.microsoft.com/office/powerpoint/2010/main" val="40847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mons pubis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mons pubis </a:t>
            </a:r>
            <a:r>
              <a:rPr lang="en-US" dirty="0" smtClean="0"/>
              <a:t>is a pad of fat over the pubic symphysis, covered with skin and pubic hair.</a:t>
            </a:r>
          </a:p>
          <a:p>
            <a:r>
              <a:rPr lang="en-US" dirty="0" smtClean="0"/>
              <a:t>Further to the back there are two folds of skin: </a:t>
            </a:r>
            <a:r>
              <a:rPr lang="en-US" b="1" dirty="0" smtClean="0"/>
              <a:t>Labia </a:t>
            </a:r>
            <a:r>
              <a:rPr lang="en-US" b="1" dirty="0" err="1" smtClean="0"/>
              <a:t>majora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labia </a:t>
            </a:r>
            <a:r>
              <a:rPr lang="en-US" b="1" dirty="0" err="1" smtClean="0"/>
              <a:t>minora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labia cover the openings of the urethra and vagina to prevent drying of their mucous membranes.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2" y="2427316"/>
            <a:ext cx="4084937" cy="30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Vestibular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vestibular glands </a:t>
            </a:r>
            <a:r>
              <a:rPr lang="en-US" dirty="0" smtClean="0"/>
              <a:t>are within the floor of the outside opening and their secretion lubricates the vagina during sexual intercourse.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2" y="2427316"/>
            <a:ext cx="4084937" cy="309233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25" y="1198276"/>
            <a:ext cx="5226570" cy="48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Mammary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mammary glands </a:t>
            </a:r>
            <a:r>
              <a:rPr lang="en-US" dirty="0" smtClean="0"/>
              <a:t>are functionally related to the reproductive system, because they produce milk for the nourishment of offspring.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alveolar glands </a:t>
            </a:r>
            <a:r>
              <a:rPr lang="en-US" dirty="0" smtClean="0"/>
              <a:t>produce milk after pregnancy. The glands are surrounded by adipose tissue.</a:t>
            </a:r>
          </a:p>
          <a:p>
            <a:r>
              <a:rPr lang="en-US" dirty="0" smtClean="0"/>
              <a:t>The skin around the nipple is a pigmented area called </a:t>
            </a:r>
            <a:r>
              <a:rPr lang="en-US" b="1" dirty="0" smtClean="0"/>
              <a:t>areola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196306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6487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formation of milk is under hormonal control.</a:t>
            </a:r>
          </a:p>
          <a:p>
            <a:r>
              <a:rPr lang="en-US" dirty="0" smtClean="0"/>
              <a:t>During pregnancy, high levels of </a:t>
            </a:r>
            <a:r>
              <a:rPr lang="en-US" b="1" dirty="0" smtClean="0"/>
              <a:t>estrogen</a:t>
            </a:r>
            <a:r>
              <a:rPr lang="en-US" dirty="0" smtClean="0"/>
              <a:t> and </a:t>
            </a:r>
            <a:r>
              <a:rPr lang="en-US" b="1" dirty="0" smtClean="0"/>
              <a:t>progesterone</a:t>
            </a:r>
            <a:r>
              <a:rPr lang="en-US" dirty="0" smtClean="0"/>
              <a:t> prepare glands for milk production.</a:t>
            </a:r>
          </a:p>
          <a:p>
            <a:r>
              <a:rPr lang="en-US" b="1" dirty="0" smtClean="0"/>
              <a:t>Prolactin</a:t>
            </a:r>
            <a:r>
              <a:rPr lang="en-US" dirty="0" smtClean="0"/>
              <a:t> from the anterior pituitary causes the actual synthesis of milk after pregnancy. </a:t>
            </a:r>
          </a:p>
          <a:p>
            <a:r>
              <a:rPr lang="en-US" dirty="0" smtClean="0"/>
              <a:t>The sucking of the infant causes the release of milk.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19630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functions of the ovaries, fallopian tubes, uterus, and vagina.</a:t>
            </a:r>
          </a:p>
          <a:p>
            <a:r>
              <a:rPr lang="en-US" dirty="0"/>
              <a:t>Describe the structure of the mammary glands and the functions of the hormones involved in lactation.</a:t>
            </a:r>
          </a:p>
          <a:p>
            <a:r>
              <a:rPr lang="en-US" dirty="0"/>
              <a:t>Describe the menstrual cycle in terms of the hormones involved and the changes in the ovaries and </a:t>
            </a:r>
            <a:r>
              <a:rPr lang="en-US" dirty="0" smtClean="0"/>
              <a:t>endometrium.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3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hormones Mammary glands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474" y="1546987"/>
            <a:ext cx="5305861" cy="44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menstrual cycle includes the activity of the hormones of the ovaries, anterior pituitary gland (</a:t>
            </a:r>
            <a:r>
              <a:rPr lang="en-US" dirty="0" err="1" smtClean="0"/>
              <a:t>apg</a:t>
            </a:r>
            <a:r>
              <a:rPr lang="en-US" dirty="0" smtClean="0"/>
              <a:t>), and the changes in the ovaries and uterus.</a:t>
            </a:r>
          </a:p>
          <a:p>
            <a:r>
              <a:rPr lang="en-US" dirty="0" smtClean="0"/>
              <a:t>4 hormones involved: FSH (</a:t>
            </a:r>
            <a:r>
              <a:rPr lang="en-US" dirty="0" err="1" smtClean="0"/>
              <a:t>apg</a:t>
            </a:r>
            <a:r>
              <a:rPr lang="en-US" dirty="0" smtClean="0"/>
              <a:t>), LH (</a:t>
            </a:r>
            <a:r>
              <a:rPr lang="en-US" dirty="0" err="1" smtClean="0"/>
              <a:t>apg</a:t>
            </a:r>
            <a:r>
              <a:rPr lang="en-US" dirty="0" smtClean="0"/>
              <a:t>), Estrogen (ovarian </a:t>
            </a:r>
            <a:r>
              <a:rPr lang="en-US" dirty="0" err="1" smtClean="0"/>
              <a:t>follice</a:t>
            </a:r>
            <a:r>
              <a:rPr lang="en-US" dirty="0" smtClean="0"/>
              <a:t>), and Progesterone (</a:t>
            </a:r>
            <a:r>
              <a:rPr lang="en-US" dirty="0" err="1" smtClean="0"/>
              <a:t>corpos</a:t>
            </a:r>
            <a:r>
              <a:rPr lang="en-US" dirty="0" smtClean="0"/>
              <a:t> luteum).</a:t>
            </a:r>
          </a:p>
          <a:p>
            <a:r>
              <a:rPr lang="en-US" dirty="0" smtClean="0"/>
              <a:t>3 phases: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Menstrual phase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Follicular phase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Luteal phase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79" y="1051330"/>
            <a:ext cx="5622081" cy="5223451"/>
          </a:xfrm>
        </p:spPr>
      </p:pic>
    </p:spTree>
    <p:extLst>
      <p:ext uri="{BB962C8B-B14F-4D97-AF65-F5344CB8AC3E}">
        <p14:creationId xmlns:p14="http://schemas.microsoft.com/office/powerpoint/2010/main" val="14166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loss of the functional layer of the endometrium is called </a:t>
            </a:r>
            <a:r>
              <a:rPr lang="en-US" b="1" dirty="0" smtClean="0"/>
              <a:t>menstruation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Menstruation may last 2 – 8 days.</a:t>
            </a:r>
          </a:p>
          <a:p>
            <a:r>
              <a:rPr lang="en-US" dirty="0" smtClean="0"/>
              <a:t>Secretion of FSH is increasing, and several ovarian follicles begin to develop.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79" y="1051330"/>
            <a:ext cx="5622081" cy="52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FSH stimulates growth of ovarian follicles and secretion of estrogen by the follicle cells.</a:t>
            </a:r>
          </a:p>
          <a:p>
            <a:r>
              <a:rPr lang="en-US" dirty="0" smtClean="0"/>
              <a:t>FSH and Estrogen promote the growth and maturation of the ovum, and estrogen stimulates the growth of blood vessels in the endometrium to regenerate the functional layer.</a:t>
            </a:r>
          </a:p>
          <a:p>
            <a:r>
              <a:rPr lang="en-US" dirty="0" smtClean="0"/>
              <a:t>This phase ends with </a:t>
            </a:r>
            <a:r>
              <a:rPr lang="en-US" b="1" dirty="0" smtClean="0"/>
              <a:t>ovulation</a:t>
            </a:r>
            <a:r>
              <a:rPr lang="en-US" dirty="0" smtClean="0"/>
              <a:t>, when LH causes rupture of mature ovum from the follicle.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79" y="1051330"/>
            <a:ext cx="5622081" cy="52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Luteal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LH influences the ruptured follicle to become the corpus luteum, and starts to secrete progesterone and estrogen. </a:t>
            </a:r>
          </a:p>
          <a:p>
            <a:r>
              <a:rPr lang="en-US" dirty="0" smtClean="0"/>
              <a:t>Progesterone further stimulates the growth of blood vessels in functional layer.</a:t>
            </a:r>
          </a:p>
          <a:p>
            <a:r>
              <a:rPr lang="en-US" dirty="0" smtClean="0"/>
              <a:t>If the ovum is not fertilized the secretion of progesterone begins to decrease and endometrium cannot be maintained resulting into menstruation.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79" y="1051330"/>
            <a:ext cx="5622081" cy="52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Inhibin and </a:t>
            </a:r>
            <a:r>
              <a:rPr lang="en-US" dirty="0" err="1" smtClean="0"/>
              <a:t>relaxin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corpus luteum secretes the hormones </a:t>
            </a:r>
            <a:r>
              <a:rPr lang="en-US" b="1" dirty="0" smtClean="0"/>
              <a:t>inhibin</a:t>
            </a:r>
            <a:r>
              <a:rPr lang="en-US" dirty="0" smtClean="0"/>
              <a:t> and </a:t>
            </a:r>
            <a:r>
              <a:rPr lang="en-US" b="1" dirty="0" err="1" smtClean="0"/>
              <a:t>relaxin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Inhibin</a:t>
            </a:r>
            <a:r>
              <a:rPr lang="en-US" dirty="0" smtClean="0"/>
              <a:t> inhibits the secretion of FSH.</a:t>
            </a:r>
          </a:p>
          <a:p>
            <a:r>
              <a:rPr lang="en-US" b="1" dirty="0" err="1" smtClean="0"/>
              <a:t>Relaxin</a:t>
            </a:r>
            <a:r>
              <a:rPr lang="en-US" dirty="0" smtClean="0"/>
              <a:t> is believed to help the embryo implant to the uterus wall.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hormones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794" y="1330036"/>
            <a:ext cx="7765165" cy="47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and reproductive system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women there is a definite end of the reproductive capability; the </a:t>
            </a:r>
            <a:r>
              <a:rPr lang="en-US" b="1" dirty="0" smtClean="0"/>
              <a:t>menopause</a:t>
            </a:r>
            <a:r>
              <a:rPr lang="en-US" dirty="0" smtClean="0"/>
              <a:t> (between 45 – 55 years of age).</a:t>
            </a:r>
          </a:p>
          <a:p>
            <a:pPr lvl="1"/>
            <a:r>
              <a:rPr lang="en-US" dirty="0" smtClean="0"/>
              <a:t>Estrogen decreases</a:t>
            </a:r>
          </a:p>
          <a:p>
            <a:pPr lvl="1"/>
            <a:r>
              <a:rPr lang="en-US" dirty="0" smtClean="0"/>
              <a:t>Ovulation and menstrual cycles become irregular and cease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Describe the location of the ovaries, and name the hormones produced by the ovaries.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Explain how an ovum or zygote is kept moving through the fallopian tube.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Describe the function of myometrium, basilar layer of the endometrium, and functional layer of the endometrium.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Name the hormones necessary for the growth of the endometrium.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State the functions of the vagina, labia </a:t>
            </a:r>
            <a:r>
              <a:rPr lang="en-US" dirty="0" err="1" smtClean="0"/>
              <a:t>majora</a:t>
            </a:r>
            <a:r>
              <a:rPr lang="en-US" dirty="0" smtClean="0"/>
              <a:t> and </a:t>
            </a:r>
            <a:r>
              <a:rPr lang="en-US" dirty="0" err="1" smtClean="0"/>
              <a:t>minora</a:t>
            </a:r>
            <a:r>
              <a:rPr lang="en-US" dirty="0" smtClean="0"/>
              <a:t>, and the vestibular glands.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76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Female Reproductive system in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female reproductive system consists of the paired ovaries and fallopian tubes, the single uterus and vagina, and the external genital structures.</a:t>
            </a:r>
          </a:p>
          <a:p>
            <a:r>
              <a:rPr lang="en-US" dirty="0" smtClean="0"/>
              <a:t>Egg cells (ova) are produced in the ovaries and travel through the fallopian tubes to the uterus. The uterus is the site for growth of the embryo-fetus.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09" y="1534105"/>
            <a:ext cx="6081950" cy="58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ovaries</a:t>
            </a:r>
            <a:r>
              <a:rPr lang="en-US" dirty="0" smtClean="0"/>
              <a:t> are a pair of oval structures about 4cm long on each side of the uterus in the pelvic cavity.</a:t>
            </a:r>
          </a:p>
          <a:p>
            <a:r>
              <a:rPr lang="en-US" dirty="0" smtClean="0"/>
              <a:t>The ovarian ligament extends from the medial side of an ovary to the uterine wall, and the ligament is a fold of the peritoneum that covers the ovaries.</a:t>
            </a:r>
          </a:p>
          <a:p>
            <a:r>
              <a:rPr lang="en-US" dirty="0" smtClean="0"/>
              <a:t>The ligaments keep the ovaries in place.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78" y="2160588"/>
            <a:ext cx="3848543" cy="3881437"/>
          </a:xfrm>
        </p:spPr>
      </p:pic>
    </p:spTree>
    <p:extLst>
      <p:ext uri="{BB962C8B-B14F-4D97-AF65-F5344CB8AC3E}">
        <p14:creationId xmlns:p14="http://schemas.microsoft.com/office/powerpoint/2010/main" val="35222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follicles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Within the ovaries are several hundred thousand </a:t>
            </a:r>
            <a:r>
              <a:rPr lang="en-US" b="1" dirty="0" smtClean="0"/>
              <a:t>primary follicles</a:t>
            </a:r>
            <a:r>
              <a:rPr lang="en-US" dirty="0" smtClean="0"/>
              <a:t>, which are present at birth.</a:t>
            </a:r>
          </a:p>
          <a:p>
            <a:r>
              <a:rPr lang="en-US" dirty="0" smtClean="0"/>
              <a:t>300-400 produce mature ova.</a:t>
            </a:r>
          </a:p>
          <a:p>
            <a:r>
              <a:rPr lang="en-US" dirty="0" smtClean="0"/>
              <a:t>Each primary follicle contains an oocyte.</a:t>
            </a:r>
          </a:p>
          <a:p>
            <a:pPr lvl="1"/>
            <a:r>
              <a:rPr lang="en-US" dirty="0" smtClean="0"/>
              <a:t>Surrounding oocyte are follicle cells which secrete estrogen.</a:t>
            </a:r>
          </a:p>
          <a:p>
            <a:pPr lvl="1"/>
            <a:r>
              <a:rPr lang="en-US" dirty="0" smtClean="0"/>
              <a:t>Maturation of follicle requires FSH and estrogen.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296785"/>
            <a:ext cx="5829487" cy="4744576"/>
          </a:xfrm>
        </p:spPr>
      </p:pic>
    </p:spTree>
    <p:extLst>
      <p:ext uri="{BB962C8B-B14F-4D97-AF65-F5344CB8AC3E}">
        <p14:creationId xmlns:p14="http://schemas.microsoft.com/office/powerpoint/2010/main" val="32780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Maturing Follicles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mature follicle is called </a:t>
            </a:r>
            <a:r>
              <a:rPr lang="en-US" b="1" dirty="0" err="1" smtClean="0"/>
              <a:t>graafian</a:t>
            </a:r>
            <a:r>
              <a:rPr lang="en-US" b="1" dirty="0" smtClean="0"/>
              <a:t> follicle</a:t>
            </a:r>
            <a:r>
              <a:rPr lang="en-US" dirty="0" smtClean="0"/>
              <a:t>, and the hormone LH causes ovulation.</a:t>
            </a:r>
          </a:p>
          <a:p>
            <a:r>
              <a:rPr lang="en-US" dirty="0" smtClean="0"/>
              <a:t>Ovulation is rupture of the mature follicle with release of the ovum.</a:t>
            </a:r>
          </a:p>
          <a:p>
            <a:r>
              <a:rPr lang="en-US" dirty="0" smtClean="0"/>
              <a:t>Other developing follicles deteriorate (</a:t>
            </a:r>
            <a:r>
              <a:rPr lang="en-US" b="1" dirty="0" err="1" smtClean="0"/>
              <a:t>atretic</a:t>
            </a:r>
            <a:r>
              <a:rPr lang="en-US" b="1" dirty="0" smtClean="0"/>
              <a:t> follicles</a:t>
            </a:r>
            <a:r>
              <a:rPr lang="en-US" dirty="0" smtClean="0"/>
              <a:t>), and have no further purpose.</a:t>
            </a:r>
          </a:p>
          <a:p>
            <a:r>
              <a:rPr lang="en-US" dirty="0" smtClean="0"/>
              <a:t>The ruptures follicle becomes the </a:t>
            </a:r>
            <a:r>
              <a:rPr lang="en-US" b="1" dirty="0" smtClean="0"/>
              <a:t>corpus luteum</a:t>
            </a:r>
            <a:r>
              <a:rPr lang="en-US" dirty="0" smtClean="0"/>
              <a:t>, and begins to excrete progesterone and estrogen (also inhibin and </a:t>
            </a:r>
            <a:r>
              <a:rPr lang="en-US" dirty="0" err="1" smtClean="0"/>
              <a:t>relaxin</a:t>
            </a:r>
            <a:r>
              <a:rPr lang="en-US" dirty="0" smtClean="0"/>
              <a:t> in small amounts).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171491"/>
            <a:ext cx="5983431" cy="4869870"/>
          </a:xfrm>
        </p:spPr>
      </p:pic>
    </p:spTree>
    <p:extLst>
      <p:ext uri="{BB962C8B-B14F-4D97-AF65-F5344CB8AC3E}">
        <p14:creationId xmlns:p14="http://schemas.microsoft.com/office/powerpoint/2010/main" val="20980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Fallopian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are 2 fallopian tubes, about 10 cm long.</a:t>
            </a:r>
          </a:p>
          <a:p>
            <a:r>
              <a:rPr lang="en-US" dirty="0" smtClean="0"/>
              <a:t>They connect an ovary and the uterus.</a:t>
            </a:r>
          </a:p>
          <a:p>
            <a:r>
              <a:rPr lang="en-US" dirty="0" smtClean="0"/>
              <a:t>The end at the ovary has fimbriae; finger-like projections that create currents in the fluid surrounding the ovary to pull the ovum into the fallopian tubes.</a:t>
            </a:r>
          </a:p>
          <a:p>
            <a:r>
              <a:rPr lang="en-US" dirty="0" smtClean="0"/>
              <a:t>Smooth muscle propels ovum together with ciliated epithelial tissue.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609479"/>
            <a:ext cx="4184650" cy="2983655"/>
          </a:xfrm>
        </p:spPr>
      </p:pic>
    </p:spTree>
    <p:extLst>
      <p:ext uri="{BB962C8B-B14F-4D97-AF65-F5344CB8AC3E}">
        <p14:creationId xmlns:p14="http://schemas.microsoft.com/office/powerpoint/2010/main" val="19091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in fallopian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Fertilization usually takes place in the fallopian tube.</a:t>
            </a:r>
          </a:p>
          <a:p>
            <a:r>
              <a:rPr lang="en-US" dirty="0" smtClean="0"/>
              <a:t>If not, an ovum dies between 24-48 hours.</a:t>
            </a:r>
          </a:p>
          <a:p>
            <a:r>
              <a:rPr lang="en-US" dirty="0" smtClean="0"/>
              <a:t>If fertilized, the ovum becomes a zygote and is swept into the uterus, this takes 4-5 days.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160589"/>
            <a:ext cx="6447926" cy="3608444"/>
          </a:xfrm>
        </p:spPr>
      </p:pic>
    </p:spTree>
    <p:extLst>
      <p:ext uri="{BB962C8B-B14F-4D97-AF65-F5344CB8AC3E}">
        <p14:creationId xmlns:p14="http://schemas.microsoft.com/office/powerpoint/2010/main" val="38254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Ectopic 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Sometimes the zygote will not reach the uterus but will still continue to develop (</a:t>
            </a:r>
            <a:r>
              <a:rPr lang="en-US" b="1" dirty="0"/>
              <a:t>e</a:t>
            </a:r>
            <a:r>
              <a:rPr lang="en-US" b="1" dirty="0" smtClean="0"/>
              <a:t>ctopic pregnancy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Fallopian tube</a:t>
            </a:r>
          </a:p>
          <a:p>
            <a:pPr lvl="1"/>
            <a:r>
              <a:rPr lang="en-US" dirty="0" smtClean="0"/>
              <a:t>Ovary</a:t>
            </a:r>
          </a:p>
          <a:p>
            <a:pPr lvl="1"/>
            <a:r>
              <a:rPr lang="en-US" dirty="0" smtClean="0"/>
              <a:t>Elsewhere in abdominal cavity.</a:t>
            </a:r>
            <a:endParaRPr lang="en-US" dirty="0"/>
          </a:p>
          <a:p>
            <a:r>
              <a:rPr lang="en-US" dirty="0" smtClean="0"/>
              <a:t>Termination is result of bleeding in the mother.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003367"/>
            <a:ext cx="6776622" cy="3807229"/>
          </a:xfrm>
        </p:spPr>
      </p:pic>
    </p:spTree>
    <p:extLst>
      <p:ext uri="{BB962C8B-B14F-4D97-AF65-F5344CB8AC3E}">
        <p14:creationId xmlns:p14="http://schemas.microsoft.com/office/powerpoint/2010/main" val="11419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9310</TotalTime>
  <Words>1273</Words>
  <Application>Microsoft Office PowerPoint</Application>
  <PresentationFormat>Widescreen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Facet</vt:lpstr>
      <vt:lpstr>The Female Reproductive System</vt:lpstr>
      <vt:lpstr>Student Objectives: </vt:lpstr>
      <vt:lpstr>The Female Reproductive system in short</vt:lpstr>
      <vt:lpstr>Ovaries</vt:lpstr>
      <vt:lpstr>Primary follicles</vt:lpstr>
      <vt:lpstr>Maturing Follicles</vt:lpstr>
      <vt:lpstr>Fallopian Tubes</vt:lpstr>
      <vt:lpstr>Fertilization in fallopian tubes</vt:lpstr>
      <vt:lpstr>Ectopic Pregnancy </vt:lpstr>
      <vt:lpstr>Uterus</vt:lpstr>
      <vt:lpstr>Myometrium and endometrium</vt:lpstr>
      <vt:lpstr>Vagina</vt:lpstr>
      <vt:lpstr>The pH of vagina</vt:lpstr>
      <vt:lpstr>External Genitals</vt:lpstr>
      <vt:lpstr>Clitoris</vt:lpstr>
      <vt:lpstr>The mons pubis</vt:lpstr>
      <vt:lpstr>Vestibular glands</vt:lpstr>
      <vt:lpstr>Mammary Glands</vt:lpstr>
      <vt:lpstr>Milk</vt:lpstr>
      <vt:lpstr>Overview hormones Mammary glands</vt:lpstr>
      <vt:lpstr>Menstrual Cycle</vt:lpstr>
      <vt:lpstr>Menstrual Phase</vt:lpstr>
      <vt:lpstr>Follicular phase</vt:lpstr>
      <vt:lpstr>Luteal Phase</vt:lpstr>
      <vt:lpstr>Inhibin and relaxin</vt:lpstr>
      <vt:lpstr>Overview hormones</vt:lpstr>
      <vt:lpstr>Aging and reproductive system for women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108</cp:revision>
  <dcterms:created xsi:type="dcterms:W3CDTF">2019-05-10T00:55:28Z</dcterms:created>
  <dcterms:modified xsi:type="dcterms:W3CDTF">2019-09-09T03:14:52Z</dcterms:modified>
</cp:coreProperties>
</file>