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2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07-Aug-19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77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07-Aug-19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516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07-Aug-19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7103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07-Aug-19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613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07-Aug-19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88178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07-Aug-19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035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07-Aug-19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2087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07-Aug-19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992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07-Aug-19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560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07-Aug-19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087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07-Aug-19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153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07-Aug-19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034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07-Aug-19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36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07-Aug-19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0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07-Aug-19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05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07-Aug-19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461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7C3F8-9009-48AC-8E80-A837FFA17920}" type="datetimeFigureOut">
              <a:rPr lang="en-US" smtClean="0"/>
              <a:t>07-Aug-19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174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7047"/>
            <a:ext cx="12192000" cy="85912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71820" y="3470168"/>
            <a:ext cx="7766936" cy="1646302"/>
          </a:xfrm>
          <a:solidFill>
            <a:schemeClr val="accent1">
              <a:lumMod val="20000"/>
              <a:lumOff val="80000"/>
              <a:alpha val="68000"/>
            </a:schemeClr>
          </a:solidFill>
        </p:spPr>
        <p:txBody>
          <a:bodyPr/>
          <a:lstStyle/>
          <a:p>
            <a:pPr algn="l"/>
            <a:r>
              <a:rPr lang="en-US" sz="6000" b="1" dirty="0" smtClean="0">
                <a:solidFill>
                  <a:schemeClr val="tx1"/>
                </a:solidFill>
              </a:rPr>
              <a:t/>
            </a:r>
            <a:br>
              <a:rPr lang="en-US" sz="6000" b="1" dirty="0" smtClean="0">
                <a:solidFill>
                  <a:schemeClr val="tx1"/>
                </a:solidFill>
              </a:rPr>
            </a:br>
            <a:r>
              <a:rPr lang="en-US" sz="6000" b="1" dirty="0" smtClean="0">
                <a:solidFill>
                  <a:schemeClr val="tx1"/>
                </a:solidFill>
              </a:rPr>
              <a:t>Muscle Tone and Muscle Sense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53787" y="5761101"/>
            <a:ext cx="7766936" cy="1096899"/>
          </a:xfrm>
        </p:spPr>
        <p:txBody>
          <a:bodyPr>
            <a:normAutofit/>
          </a:bodyPr>
          <a:lstStyle/>
          <a:p>
            <a:pPr algn="l"/>
            <a:r>
              <a:rPr lang="en-US" sz="4800" dirty="0" smtClean="0">
                <a:solidFill>
                  <a:schemeClr val="tx1"/>
                </a:solidFill>
              </a:rPr>
              <a:t>T. Rick</a:t>
            </a:r>
            <a:endParaRPr lang="en-US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24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28B1A-72A8-48D7-8D4C-3E87CBBD3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Muscle Tone</a:t>
            </a:r>
            <a:endParaRPr lang="en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88515-DAF2-4E11-A9FD-4C23A8DCBF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of our muscles are in a state of slight contraction; this is called </a:t>
            </a:r>
            <a:r>
              <a:rPr lang="en-US" b="1" dirty="0"/>
              <a:t>muscle tone</a:t>
            </a:r>
            <a:r>
              <a:rPr lang="en-US" dirty="0"/>
              <a:t>.</a:t>
            </a:r>
          </a:p>
          <a:p>
            <a:r>
              <a:rPr lang="en-US" dirty="0"/>
              <a:t>It is important for humans to keep an upright position.</a:t>
            </a:r>
          </a:p>
          <a:p>
            <a:r>
              <a:rPr lang="en-US" dirty="0"/>
              <a:t>Only a few </a:t>
            </a:r>
            <a:r>
              <a:rPr lang="en-US" b="1" dirty="0"/>
              <a:t>muscle fibers </a:t>
            </a:r>
            <a:r>
              <a:rPr lang="en-US" dirty="0"/>
              <a:t>are contracted to keep muscle tone.</a:t>
            </a:r>
          </a:p>
          <a:p>
            <a:r>
              <a:rPr lang="en-US" dirty="0"/>
              <a:t>Alternate fibers contract to avoid the muscle as a whole become fatigued. </a:t>
            </a:r>
          </a:p>
          <a:p>
            <a:r>
              <a:rPr lang="en-US" dirty="0"/>
              <a:t>Muscle tone is regulated by the </a:t>
            </a:r>
            <a:r>
              <a:rPr lang="en-US" b="1" dirty="0"/>
              <a:t>cerebellum</a:t>
            </a:r>
            <a:r>
              <a:rPr lang="en-US" dirty="0"/>
              <a:t> of the brain.</a:t>
            </a:r>
          </a:p>
          <a:p>
            <a:r>
              <a:rPr lang="en-US" dirty="0"/>
              <a:t>Muscle fibers need the energy of </a:t>
            </a:r>
            <a:r>
              <a:rPr lang="en-US" b="1" dirty="0"/>
              <a:t>ATP</a:t>
            </a:r>
            <a:r>
              <a:rPr lang="en-US" dirty="0"/>
              <a:t> (Adenosine </a:t>
            </a:r>
            <a:r>
              <a:rPr lang="en-US" dirty="0" smtClean="0"/>
              <a:t>Triphosphate)</a:t>
            </a:r>
            <a:endParaRPr lang="en-150" dirty="0"/>
          </a:p>
        </p:txBody>
      </p:sp>
    </p:spTree>
    <p:extLst>
      <p:ext uri="{BB962C8B-B14F-4D97-AF65-F5344CB8AC3E}">
        <p14:creationId xmlns:p14="http://schemas.microsoft.com/office/powerpoint/2010/main" val="324770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E0FF4-7060-4A77-855F-A79829965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  <a:endParaRPr lang="en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504C0-1CB6-42A5-B114-04E7CAAE3F4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Good muscle tone improves </a:t>
            </a:r>
            <a:r>
              <a:rPr lang="en-US" b="1" dirty="0"/>
              <a:t>coordination</a:t>
            </a:r>
            <a:r>
              <a:rPr lang="en-US" dirty="0"/>
              <a:t>.</a:t>
            </a:r>
          </a:p>
          <a:p>
            <a:r>
              <a:rPr lang="en-US" dirty="0"/>
              <a:t>When muscle fibers are slightly contracted, they can react more rapidly if and when greater exertion is necessary. </a:t>
            </a:r>
          </a:p>
          <a:p>
            <a:r>
              <a:rPr lang="en-US" dirty="0"/>
              <a:t>Muscles with poor tone are usually soft and flabby, but exercise will improve muscle tone.</a:t>
            </a:r>
          </a:p>
          <a:p>
            <a:r>
              <a:rPr lang="en-US" dirty="0"/>
              <a:t>There are 2 general types of exercise: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Isotonic exercise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Isometric exercise</a:t>
            </a:r>
            <a:endParaRPr lang="en-15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5" y="2704680"/>
            <a:ext cx="4184650" cy="2793253"/>
          </a:xfrm>
        </p:spPr>
      </p:pic>
    </p:spTree>
    <p:extLst>
      <p:ext uri="{BB962C8B-B14F-4D97-AF65-F5344CB8AC3E}">
        <p14:creationId xmlns:p14="http://schemas.microsoft.com/office/powerpoint/2010/main" val="127713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C98C4-CC7B-4C3B-8F1B-C65AE5915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Isotonic exercise</a:t>
            </a:r>
            <a:endParaRPr lang="en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73ACD9-6948-4FB9-B576-DCB95EC0F35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In </a:t>
            </a:r>
            <a:r>
              <a:rPr lang="en-US" b="1" dirty="0"/>
              <a:t>isotonic exercise</a:t>
            </a:r>
            <a:r>
              <a:rPr lang="en-US" dirty="0"/>
              <a:t>, muscles contract and bring about movement.</a:t>
            </a:r>
          </a:p>
          <a:p>
            <a:r>
              <a:rPr lang="en-US" dirty="0"/>
              <a:t>Isotonic exercise improves muscle tone, muscle strength, and muscle size.</a:t>
            </a:r>
          </a:p>
          <a:p>
            <a:r>
              <a:rPr lang="en-US" dirty="0"/>
              <a:t>It also improves </a:t>
            </a:r>
            <a:r>
              <a:rPr lang="en-US" b="1" dirty="0"/>
              <a:t>cardiovascular</a:t>
            </a:r>
            <a:r>
              <a:rPr lang="en-US" dirty="0"/>
              <a:t> and </a:t>
            </a:r>
            <a:r>
              <a:rPr lang="en-US" b="1" dirty="0"/>
              <a:t>respiratory</a:t>
            </a:r>
            <a:r>
              <a:rPr lang="en-US" dirty="0"/>
              <a:t> efficiency. </a:t>
            </a:r>
          </a:p>
          <a:p>
            <a:r>
              <a:rPr lang="en-US" dirty="0"/>
              <a:t>If done 30 minutes or longer, exercise may be called </a:t>
            </a:r>
            <a:r>
              <a:rPr lang="en-US" i="1" u="sng" dirty="0"/>
              <a:t>aerobic</a:t>
            </a:r>
            <a:r>
              <a:rPr lang="en-US" dirty="0"/>
              <a:t>, because it strengthens the heart and respiratory muscles as well.</a:t>
            </a:r>
            <a:endParaRPr lang="en-15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5" y="2704173"/>
            <a:ext cx="4184650" cy="2794266"/>
          </a:xfrm>
        </p:spPr>
      </p:pic>
    </p:spTree>
    <p:extLst>
      <p:ext uri="{BB962C8B-B14F-4D97-AF65-F5344CB8AC3E}">
        <p14:creationId xmlns:p14="http://schemas.microsoft.com/office/powerpoint/2010/main" val="118584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80FC5-667B-4B58-9D76-F305B36A2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Isotonic contractions</a:t>
            </a:r>
            <a:endParaRPr lang="en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D1823-F534-4159-9D95-15AA012628D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concentric contraction </a:t>
            </a:r>
            <a:r>
              <a:rPr lang="en-US" dirty="0"/>
              <a:t>is the shortening of a muscle as it exerts force.</a:t>
            </a:r>
          </a:p>
          <a:p>
            <a:r>
              <a:rPr lang="en-US" dirty="0"/>
              <a:t>An </a:t>
            </a:r>
            <a:r>
              <a:rPr lang="en-US" b="1" dirty="0"/>
              <a:t>eccentric contraction </a:t>
            </a:r>
            <a:r>
              <a:rPr lang="en-US" dirty="0"/>
              <a:t>is the lengthening of a muscle as it still exerts force. </a:t>
            </a:r>
            <a:endParaRPr lang="en-15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5" y="2244436"/>
            <a:ext cx="6309614" cy="3358342"/>
          </a:xfrm>
        </p:spPr>
      </p:pic>
    </p:spTree>
    <p:extLst>
      <p:ext uri="{BB962C8B-B14F-4D97-AF65-F5344CB8AC3E}">
        <p14:creationId xmlns:p14="http://schemas.microsoft.com/office/powerpoint/2010/main" val="72237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69CAC-3F3D-4AE9-928E-8B3F3EC47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Isometric exercise</a:t>
            </a:r>
            <a:endParaRPr lang="en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C913B-4ABE-4508-8A2B-1590AC19C58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Isometric </a:t>
            </a:r>
            <a:r>
              <a:rPr lang="en-US" b="1" dirty="0"/>
              <a:t>exercise </a:t>
            </a:r>
            <a:r>
              <a:rPr lang="en-US" dirty="0"/>
              <a:t>involves contraction without movement.</a:t>
            </a:r>
          </a:p>
          <a:p>
            <a:r>
              <a:rPr lang="en-US" dirty="0"/>
              <a:t>This exercise will improve muscle tone and muscle </a:t>
            </a:r>
            <a:r>
              <a:rPr lang="en-US" dirty="0" smtClean="0"/>
              <a:t>strength, </a:t>
            </a:r>
            <a:r>
              <a:rPr lang="en-US" dirty="0"/>
              <a:t>but is not considered aerobic. </a:t>
            </a:r>
          </a:p>
          <a:p>
            <a:r>
              <a:rPr lang="en-US" dirty="0"/>
              <a:t>Many of our actions involve both isotonic and isometric contractions. </a:t>
            </a:r>
            <a:endParaRPr lang="en-15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5" y="2282661"/>
            <a:ext cx="4184650" cy="3637290"/>
          </a:xfrm>
        </p:spPr>
      </p:pic>
    </p:spTree>
    <p:extLst>
      <p:ext uri="{BB962C8B-B14F-4D97-AF65-F5344CB8AC3E}">
        <p14:creationId xmlns:p14="http://schemas.microsoft.com/office/powerpoint/2010/main" val="360960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FC6C8-79F1-48A8-BB2D-5B7D5B6AD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Muscle sense</a:t>
            </a:r>
            <a:endParaRPr lang="en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06FFCB-1F9A-490C-AF3A-41AA210FCC7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Muscle sense </a:t>
            </a:r>
            <a:r>
              <a:rPr lang="en-US" dirty="0"/>
              <a:t>(proprioception) is the brain’s ability to know where our muscles are and what they are doing, without consciously looking at them. </a:t>
            </a:r>
          </a:p>
          <a:p>
            <a:r>
              <a:rPr lang="en-US" dirty="0"/>
              <a:t>Within muscles are receptors called stretch receptors. The general function of all  sensory receptors is to detect changes. </a:t>
            </a:r>
          </a:p>
          <a:p>
            <a:r>
              <a:rPr lang="en-US" dirty="0"/>
              <a:t>The impulses for muscle sense are integrated in the parietal lobes of the cerebrum (conscious muscle sense) and in the cerebellum (unconscious muscle sense) to be used to promote coordination.</a:t>
            </a:r>
            <a:endParaRPr lang="en-15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625" y="3153569"/>
            <a:ext cx="3600450" cy="1895475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203" y="744537"/>
            <a:ext cx="2095500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72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549</TotalTime>
  <Words>346</Words>
  <Application>Microsoft Office PowerPoint</Application>
  <PresentationFormat>Widescreen</PresentationFormat>
  <Paragraphs>32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Facet</vt:lpstr>
      <vt:lpstr> Muscle Tone and Muscle Sense</vt:lpstr>
      <vt:lpstr>Muscle Tone</vt:lpstr>
      <vt:lpstr>Exercise</vt:lpstr>
      <vt:lpstr>Isotonic exercise</vt:lpstr>
      <vt:lpstr>Isotonic contractions</vt:lpstr>
      <vt:lpstr>Isometric exercise</vt:lpstr>
      <vt:lpstr>Muscle sense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26</cp:revision>
  <dcterms:created xsi:type="dcterms:W3CDTF">2019-05-10T00:55:28Z</dcterms:created>
  <dcterms:modified xsi:type="dcterms:W3CDTF">2019-08-07T04:07:58Z</dcterms:modified>
</cp:coreProperties>
</file>