
<file path=[Content_Types].xml><?xml version="1.0" encoding="utf-8"?>
<Types xmlns="http://schemas.openxmlformats.org/package/2006/content-types">
  <Default Extension="webm" ContentType="video/webm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8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21-Aug-19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047"/>
            <a:ext cx="12192000" cy="859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820" y="2421467"/>
            <a:ext cx="7766936" cy="2695003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algn="l"/>
            <a:r>
              <a:rPr lang="en-US" sz="6000" b="1" dirty="0">
                <a:solidFill>
                  <a:schemeClr val="tx1"/>
                </a:solidFill>
              </a:rPr>
              <a:t/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Muscle </a:t>
            </a:r>
            <a:r>
              <a:rPr lang="en-US" sz="6000" b="1" dirty="0">
                <a:solidFill>
                  <a:schemeClr val="tx1"/>
                </a:solidFill>
              </a:rPr>
              <a:t>Fiber – Microscopic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787" y="576110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T. Rick</a:t>
            </a: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0E12-7FE2-40A1-9DE0-CDBDF717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Sarcolemma </a:t>
            </a:r>
            <a:r>
              <a:rPr lang="en-US" dirty="0" smtClean="0"/>
              <a:t>– Polarization</a:t>
            </a:r>
            <a:br>
              <a:rPr lang="en-US" dirty="0" smtClean="0"/>
            </a:br>
            <a:r>
              <a:rPr lang="en-US" i="1" dirty="0" smtClean="0"/>
              <a:t>Resting potential</a:t>
            </a:r>
            <a:endParaRPr lang="en-15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5C75-8065-4412-A480-598A7BB8E8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a muscle fiber is relaxed, the sarcolemma is polarized (has a resting potential).</a:t>
            </a:r>
          </a:p>
          <a:p>
            <a:r>
              <a:rPr lang="en-US" dirty="0"/>
              <a:t>During polarization, the outside of the sarcolemma has a positive charge relative to the inside.</a:t>
            </a:r>
          </a:p>
          <a:p>
            <a:r>
              <a:rPr lang="en-US" dirty="0"/>
              <a:t>The sodium ions (NA+) outside tend do diffuse into the cell and the </a:t>
            </a:r>
            <a:r>
              <a:rPr lang="en-US" b="1" dirty="0"/>
              <a:t>sodium pump </a:t>
            </a:r>
            <a:r>
              <a:rPr lang="en-US" dirty="0"/>
              <a:t>transfers them back out.</a:t>
            </a:r>
          </a:p>
          <a:p>
            <a:r>
              <a:rPr lang="en-US" dirty="0"/>
              <a:t>The Potassium ions (K+) tend to diffuse outside, and the </a:t>
            </a:r>
            <a:r>
              <a:rPr lang="en-US" b="1" dirty="0"/>
              <a:t>potassium pump </a:t>
            </a:r>
            <a:r>
              <a:rPr lang="en-US" dirty="0"/>
              <a:t>returns them inside.</a:t>
            </a:r>
          </a:p>
          <a:p>
            <a:r>
              <a:rPr lang="en-US" dirty="0"/>
              <a:t>These pumps are active transport mechanisms, which require ATP.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4CFA1F-27CF-4F7E-AFDE-12F1D2018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2538"/>
            <a:ext cx="5870425" cy="9599439"/>
          </a:xfrm>
        </p:spPr>
      </p:pic>
    </p:spTree>
    <p:extLst>
      <p:ext uri="{BB962C8B-B14F-4D97-AF65-F5344CB8AC3E}">
        <p14:creationId xmlns:p14="http://schemas.microsoft.com/office/powerpoint/2010/main" val="494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FD14E1-8D11-44C3-BAAB-1DD5100CB8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12" y="-914329"/>
            <a:ext cx="6873688" cy="1123999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064BF-2C34-4784-BAB4-EB2B38A3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Sarcolemma – Depolarization</a:t>
            </a:r>
            <a:br>
              <a:rPr lang="en-US" dirty="0" smtClean="0"/>
            </a:br>
            <a:r>
              <a:rPr lang="en-US" i="1" dirty="0" smtClean="0"/>
              <a:t>Action Potential</a:t>
            </a:r>
            <a:endParaRPr lang="en-15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09C30-845D-4DFE-94B8-F215EEE688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 nerve impulse arrives, acetylcholine bonds to acetylcholine receptors on the sarcolemma.</a:t>
            </a:r>
          </a:p>
          <a:p>
            <a:r>
              <a:rPr lang="en-US" dirty="0"/>
              <a:t>Acetylcholine makes the sarcolemma very permeable to Sodium ions, which rush into the cell.</a:t>
            </a:r>
          </a:p>
          <a:p>
            <a:r>
              <a:rPr lang="en-US" dirty="0" smtClean="0"/>
              <a:t>This </a:t>
            </a:r>
            <a:r>
              <a:rPr lang="en-US" dirty="0"/>
              <a:t>makes the inside </a:t>
            </a:r>
            <a:r>
              <a:rPr lang="en-US" dirty="0" smtClean="0"/>
              <a:t>of </a:t>
            </a:r>
            <a:r>
              <a:rPr lang="en-US" dirty="0"/>
              <a:t>the sarcolemma positive relative to the outside (depolarization).</a:t>
            </a:r>
          </a:p>
          <a:p>
            <a:r>
              <a:rPr lang="en-US" dirty="0"/>
              <a:t>The reversal of charges now spreads all across the entire sarcolemma. </a:t>
            </a:r>
          </a:p>
          <a:p>
            <a:r>
              <a:rPr lang="en-US" dirty="0"/>
              <a:t>Cholinesterase at the sarcolemma inactivates Acetylcholine.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943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5EE964-C358-4C68-9E93-B589FE3B2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7" y="-3859572"/>
            <a:ext cx="7363118" cy="120403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4227E-A7C1-4E7C-8A1F-60BE6042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Sarcolemma </a:t>
            </a:r>
            <a:r>
              <a:rPr lang="en-US" dirty="0" smtClean="0"/>
              <a:t>– Repolarization</a:t>
            </a:r>
            <a:br>
              <a:rPr lang="en-US" dirty="0" smtClean="0"/>
            </a:br>
            <a:r>
              <a:rPr lang="en-US" i="1" dirty="0" smtClean="0"/>
              <a:t>Action potential</a:t>
            </a:r>
            <a:endParaRPr lang="en-15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2B9B-CB1E-4F26-BE5D-C26CF03E7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Sarcolemma becomes very permeable to Potassium ions, which rush out of the cell.</a:t>
            </a:r>
          </a:p>
          <a:p>
            <a:r>
              <a:rPr lang="en-US" dirty="0"/>
              <a:t>Restoration of charges on the sarcolemma: (+) outside and (-) inside.</a:t>
            </a:r>
          </a:p>
          <a:p>
            <a:r>
              <a:rPr lang="en-US" dirty="0"/>
              <a:t>The sodium and potassium pumps return Sodium ions outside and Potassium ions inside.</a:t>
            </a:r>
          </a:p>
          <a:p>
            <a:r>
              <a:rPr lang="en-US" dirty="0"/>
              <a:t>The muscle fiber is now able to respond to acetylcholine released by another nerve impulse arriving at the axon terminal.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0330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8B1A-72A8-48D7-8D4C-3E87CBBD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8515-DAF2-4E11-A9FD-4C23A8DC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Describe the neuromuscular junction and state the function of each part.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Describe the structure of the sarcomere.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Explain the following terms of ions and charges: polarization, depolarization, and repolarization.</a:t>
            </a:r>
          </a:p>
          <a:p>
            <a:pPr marL="342900" indent="-342900">
              <a:buFont typeface="+mj-lt"/>
              <a:buAutoNum type="arabicPeriod"/>
            </a:pP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608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1962-D3DB-4E1A-94F6-9583E698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Fiber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51DC-BE58-4415-BE98-54BFA0054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will now look at a muscle fiber, keep in mind that there are thousands of these cylindrical cells in one muscle.</a:t>
            </a:r>
          </a:p>
          <a:p>
            <a:r>
              <a:rPr lang="en-US" dirty="0"/>
              <a:t>Each muscle fibers has </a:t>
            </a:r>
            <a:r>
              <a:rPr lang="en-US" b="1" dirty="0"/>
              <a:t>myofibrils</a:t>
            </a:r>
            <a:r>
              <a:rPr lang="en-US" dirty="0"/>
              <a:t> which are cylinders within the muscle fiber. </a:t>
            </a:r>
          </a:p>
          <a:p>
            <a:r>
              <a:rPr lang="en-US" dirty="0"/>
              <a:t>Each Myofibril has thousands of individual contracting units called </a:t>
            </a:r>
            <a:r>
              <a:rPr lang="en-US" b="1" dirty="0" smtClean="0"/>
              <a:t>sarcomeres</a:t>
            </a:r>
            <a:r>
              <a:rPr lang="en-US" dirty="0" smtClean="0"/>
              <a:t>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612DE1-440B-47B6-AA8D-1DEA8368E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2583260"/>
            <a:ext cx="5194300" cy="2921793"/>
          </a:xfrm>
        </p:spPr>
      </p:pic>
    </p:spTree>
    <p:extLst>
      <p:ext uri="{BB962C8B-B14F-4D97-AF65-F5344CB8AC3E}">
        <p14:creationId xmlns:p14="http://schemas.microsoft.com/office/powerpoint/2010/main" val="18811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Junction</a:t>
            </a:r>
          </a:p>
        </p:txBody>
      </p:sp>
      <p:pic>
        <p:nvPicPr>
          <p:cNvPr id="5" name="SeriousWelloffGibbon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2192" y="1408548"/>
            <a:ext cx="5655702" cy="43356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5377-6CF6-4E87-9B73-94368391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Junction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1B94C9-0EB5-4BB0-B9F4-2B1FF90CBE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muscle fiber has its own motor nerve ending: the </a:t>
            </a:r>
            <a:r>
              <a:rPr lang="en-US" b="1" dirty="0"/>
              <a:t>neuromuscular junction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axon terminal </a:t>
            </a:r>
            <a:r>
              <a:rPr lang="en-US" dirty="0"/>
              <a:t>is the enlarged tip of the motor neuron; it contains sacs of the neuron transmitter </a:t>
            </a:r>
            <a:r>
              <a:rPr lang="en-US" b="1" dirty="0"/>
              <a:t>acetylcholine</a:t>
            </a:r>
            <a:r>
              <a:rPr lang="en-US" dirty="0"/>
              <a:t> (</a:t>
            </a:r>
            <a:r>
              <a:rPr lang="en-US" dirty="0" err="1"/>
              <a:t>ACh</a:t>
            </a:r>
            <a:r>
              <a:rPr lang="en-US" dirty="0"/>
              <a:t>).</a:t>
            </a:r>
          </a:p>
          <a:p>
            <a:r>
              <a:rPr lang="en-US" dirty="0"/>
              <a:t>The membrane of the muscle fiber is the </a:t>
            </a:r>
            <a:r>
              <a:rPr lang="en-US" b="1" dirty="0"/>
              <a:t>sarcolemma</a:t>
            </a:r>
            <a:r>
              <a:rPr lang="en-US" dirty="0"/>
              <a:t>, which contains receptor sites for acetylcholine, and an inactivator called </a:t>
            </a:r>
            <a:r>
              <a:rPr lang="en-US" b="1" dirty="0"/>
              <a:t>cholinesterase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synapse</a:t>
            </a:r>
            <a:r>
              <a:rPr lang="en-US" dirty="0"/>
              <a:t> (or synaptic cleft) is the small space between the axon terminal and the sarcolemma.</a:t>
            </a:r>
            <a:endParaRPr lang="en-15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8565BAF-B7EE-4A5D-9DD6-38FEC041E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10" y="2497621"/>
            <a:ext cx="5557308" cy="4167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38" y="42379"/>
            <a:ext cx="4710056" cy="24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D9F3-3353-4B02-ADA0-6C57BAA3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Sarcoplasmic Reticulum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D22751-CA2C-4079-961C-C97352E270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1" y="1930400"/>
            <a:ext cx="5837899" cy="36097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20ABE-081D-4552-AEFA-B80A3B65E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193" y="1930400"/>
            <a:ext cx="4184034" cy="3880773"/>
          </a:xfrm>
        </p:spPr>
        <p:txBody>
          <a:bodyPr/>
          <a:lstStyle/>
          <a:p>
            <a:r>
              <a:rPr lang="en-US" dirty="0"/>
              <a:t>Surrounding the sarcomeres is the endoplasmic reticulum of muscle cells called </a:t>
            </a:r>
            <a:r>
              <a:rPr lang="en-US" b="1" dirty="0"/>
              <a:t>sarcoplasmic reticulum</a:t>
            </a:r>
            <a:r>
              <a:rPr lang="en-US" dirty="0"/>
              <a:t>.</a:t>
            </a:r>
          </a:p>
          <a:p>
            <a:r>
              <a:rPr lang="en-US" dirty="0"/>
              <a:t>The sarcoplasmic reticulum is the reservoir for calcium ions, which are essential for the contraction process.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841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1808-5223-48ED-9946-17B59447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Sarcomeres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D61A9D-62FC-40C0-9B27-0A8DCF823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060152"/>
            <a:ext cx="7172325" cy="5547346"/>
          </a:xfrm>
        </p:spPr>
      </p:pic>
    </p:spTree>
    <p:extLst>
      <p:ext uri="{BB962C8B-B14F-4D97-AF65-F5344CB8AC3E}">
        <p14:creationId xmlns:p14="http://schemas.microsoft.com/office/powerpoint/2010/main" val="1049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3AC95D-8A03-4B24-8A3A-32DB805A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Sarcomere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9B982-CA0C-4F46-8D2C-4CFE803A53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Filaments of the protein </a:t>
            </a:r>
            <a:r>
              <a:rPr lang="en-US" b="1" dirty="0"/>
              <a:t>myosin</a:t>
            </a:r>
            <a:r>
              <a:rPr lang="en-US" dirty="0"/>
              <a:t> are in the center of the sarcomere. </a:t>
            </a:r>
          </a:p>
          <a:p>
            <a:r>
              <a:rPr lang="en-US" dirty="0"/>
              <a:t>Myosin filaments are attached to the z line by the protein </a:t>
            </a:r>
            <a:r>
              <a:rPr lang="en-US" b="1" dirty="0"/>
              <a:t>titin</a:t>
            </a:r>
            <a:r>
              <a:rPr lang="en-US" dirty="0"/>
              <a:t>.</a:t>
            </a:r>
          </a:p>
          <a:p>
            <a:r>
              <a:rPr lang="en-US" dirty="0"/>
              <a:t>Filaments of the protein </a:t>
            </a:r>
            <a:r>
              <a:rPr lang="en-US" b="1" dirty="0"/>
              <a:t>actin</a:t>
            </a:r>
            <a:r>
              <a:rPr lang="en-US" dirty="0"/>
              <a:t> are at the ends, attached to the z lines.</a:t>
            </a:r>
          </a:p>
          <a:p>
            <a:r>
              <a:rPr lang="en-US" dirty="0"/>
              <a:t>Myosin and actin are the contractile proteins of a muscle fiber.</a:t>
            </a:r>
          </a:p>
          <a:p>
            <a:r>
              <a:rPr lang="en-US" b="1" dirty="0"/>
              <a:t>Troponin</a:t>
            </a:r>
            <a:r>
              <a:rPr lang="en-US" dirty="0"/>
              <a:t> and </a:t>
            </a:r>
            <a:r>
              <a:rPr lang="en-US" b="1" dirty="0"/>
              <a:t>tropomyosin</a:t>
            </a:r>
            <a:r>
              <a:rPr lang="en-US" dirty="0"/>
              <a:t> are proteins that prevent the sliding of actin and myosin when the muscle is relaxed.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8AF32DE-CE47-42AD-BC9A-AB3B73A35B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0" y="789130"/>
            <a:ext cx="6790763" cy="5252231"/>
          </a:xfrm>
        </p:spPr>
      </p:pic>
    </p:spTree>
    <p:extLst>
      <p:ext uri="{BB962C8B-B14F-4D97-AF65-F5344CB8AC3E}">
        <p14:creationId xmlns:p14="http://schemas.microsoft.com/office/powerpoint/2010/main" val="3986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D53F-DFE1-4B2E-B130-F6461C14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Sliding Filament Mechanism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A6A88-D8C0-4EBA-9EE8-1E1647FAAF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of the previous parts discussed are involved in the contraction process.</a:t>
            </a:r>
          </a:p>
          <a:p>
            <a:r>
              <a:rPr lang="en-US" dirty="0"/>
              <a:t>Contraction begins when a nerve impulse arrives at the axon terminal and stimulates the release of acetylcholine. </a:t>
            </a:r>
          </a:p>
          <a:p>
            <a:r>
              <a:rPr lang="en-US" dirty="0"/>
              <a:t>Acetylcholine generates electrical changes (the movement of ions) at the sarcolemma of the muscle fiber.</a:t>
            </a:r>
          </a:p>
          <a:p>
            <a:r>
              <a:rPr lang="en-US" dirty="0"/>
              <a:t>These electrical changes initiate a sequence of events within the muscle fiber that is called </a:t>
            </a:r>
            <a:r>
              <a:rPr lang="en-US" b="1" dirty="0"/>
              <a:t>the sliding filament mechanism </a:t>
            </a:r>
            <a:r>
              <a:rPr lang="en-US" dirty="0"/>
              <a:t>of muscle contraction.</a:t>
            </a:r>
          </a:p>
          <a:p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F41CEA-614D-413B-BAE5-5B01EAB805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9" y="1146083"/>
            <a:ext cx="4668371" cy="5689173"/>
          </a:xfrm>
        </p:spPr>
      </p:pic>
    </p:spTree>
    <p:extLst>
      <p:ext uri="{BB962C8B-B14F-4D97-AF65-F5344CB8AC3E}">
        <p14:creationId xmlns:p14="http://schemas.microsoft.com/office/powerpoint/2010/main" val="11212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</TotalTime>
  <Words>580</Words>
  <Application>Microsoft Office PowerPoint</Application>
  <PresentationFormat>Widescreen</PresentationFormat>
  <Paragraphs>48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 Muscle Fiber – Microscopic Structure</vt:lpstr>
      <vt:lpstr>Objectives</vt:lpstr>
      <vt:lpstr>Muscle Fiber</vt:lpstr>
      <vt:lpstr>Neuromuscular Junction</vt:lpstr>
      <vt:lpstr>Neuromuscular Junction</vt:lpstr>
      <vt:lpstr>Sarcoplasmic Reticulum</vt:lpstr>
      <vt:lpstr>Sarcomeres</vt:lpstr>
      <vt:lpstr>Sarcomere</vt:lpstr>
      <vt:lpstr>The Sliding Filament Mechanism</vt:lpstr>
      <vt:lpstr>Sarcolemma – Polarization Resting potential</vt:lpstr>
      <vt:lpstr>Sarcolemma – Depolarization Action Potential</vt:lpstr>
      <vt:lpstr>Sarcolemma – Repolarization Action potential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2019-05-10T00:55:28Z</dcterms:created>
  <dcterms:modified xsi:type="dcterms:W3CDTF">2019-08-21T03:37:35Z</dcterms:modified>
</cp:coreProperties>
</file>