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6" autoAdjust="0"/>
    <p:restoredTop sz="94660"/>
  </p:normalViewPr>
  <p:slideViewPr>
    <p:cSldViewPr snapToGrid="0">
      <p:cViewPr varScale="1">
        <p:scale>
          <a:sx n="71" d="100"/>
          <a:sy n="71" d="100"/>
        </p:scale>
        <p:origin x="84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1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710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3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817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35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8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7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3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C3F8-9009-48AC-8E80-A837FFA17920}" type="datetimeFigureOut">
              <a:rPr lang="en-US" smtClean="0"/>
              <a:t>07-Aug-19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0728F1-5839-47D7-94EA-1C995ABE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7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047"/>
            <a:ext cx="12192000" cy="8591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1820" y="3470168"/>
            <a:ext cx="7766936" cy="1646302"/>
          </a:xfrm>
          <a:solidFill>
            <a:schemeClr val="accent1">
              <a:lumMod val="20000"/>
              <a:lumOff val="80000"/>
              <a:alpha val="68000"/>
            </a:schemeClr>
          </a:solidFill>
        </p:spPr>
        <p:txBody>
          <a:bodyPr/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/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Intro to </a:t>
            </a:r>
            <a:r>
              <a:rPr lang="en-US" sz="6000" b="1" dirty="0">
                <a:solidFill>
                  <a:schemeClr val="tx1"/>
                </a:solidFill>
              </a:rPr>
              <a:t/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The Muscular System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53787" y="5761101"/>
            <a:ext cx="7766936" cy="1096899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>
                <a:solidFill>
                  <a:schemeClr val="tx1"/>
                </a:solidFill>
              </a:rPr>
              <a:t>T. Rick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2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AD10-1B9F-439E-897B-0481C3FAC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muscular system intro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DB6A4-4228-4935-9777-3F8C9C964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There are more than </a:t>
            </a:r>
            <a:r>
              <a:rPr lang="en-US" sz="2800" dirty="0" smtClean="0"/>
              <a:t>600 muscles in </a:t>
            </a:r>
            <a:r>
              <a:rPr lang="en-US" sz="2800" dirty="0"/>
              <a:t>the human body.</a:t>
            </a:r>
          </a:p>
          <a:p>
            <a:r>
              <a:rPr lang="en-US" sz="2800" dirty="0"/>
              <a:t>The primary function of </a:t>
            </a:r>
            <a:r>
              <a:rPr lang="en-US" sz="2800" dirty="0" smtClean="0"/>
              <a:t>the muscular system </a:t>
            </a:r>
            <a:r>
              <a:rPr lang="en-US" sz="2800" dirty="0"/>
              <a:t>is to </a:t>
            </a:r>
            <a:r>
              <a:rPr lang="en-US" sz="2800" b="1" dirty="0" smtClean="0"/>
              <a:t>move</a:t>
            </a:r>
            <a:r>
              <a:rPr lang="en-US" sz="2800" dirty="0" smtClean="0"/>
              <a:t> </a:t>
            </a:r>
            <a:r>
              <a:rPr lang="en-US" sz="2800" dirty="0"/>
              <a:t>the skeleton.</a:t>
            </a:r>
          </a:p>
          <a:p>
            <a:r>
              <a:rPr lang="en-US" sz="2800" dirty="0"/>
              <a:t>The muscle </a:t>
            </a:r>
            <a:r>
              <a:rPr lang="en-US" sz="2800" dirty="0" smtClean="0"/>
              <a:t>contraction </a:t>
            </a:r>
            <a:r>
              <a:rPr lang="en-US" sz="2800" dirty="0"/>
              <a:t>produce </a:t>
            </a:r>
            <a:r>
              <a:rPr lang="en-US" sz="2800" b="1" dirty="0" smtClean="0"/>
              <a:t>heat</a:t>
            </a:r>
            <a:r>
              <a:rPr lang="en-US" sz="2800" dirty="0" smtClean="0"/>
              <a:t> </a:t>
            </a:r>
            <a:r>
              <a:rPr lang="en-US" sz="2800" dirty="0"/>
              <a:t>which contributes to the maintenance of </a:t>
            </a:r>
            <a:r>
              <a:rPr lang="en-US" sz="2800" dirty="0" smtClean="0"/>
              <a:t>body temperature</a:t>
            </a: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nervous, respiratory </a:t>
            </a:r>
            <a:r>
              <a:rPr lang="en-US" sz="2800" dirty="0"/>
              <a:t>and </a:t>
            </a:r>
            <a:r>
              <a:rPr lang="en-US" sz="2800" dirty="0" smtClean="0"/>
              <a:t>circulatory </a:t>
            </a:r>
            <a:r>
              <a:rPr lang="en-US" sz="2800" dirty="0"/>
              <a:t>systems are involved in </a:t>
            </a:r>
            <a:r>
              <a:rPr lang="en-US" sz="2800" dirty="0" smtClean="0"/>
              <a:t>movement.</a:t>
            </a:r>
            <a:endParaRPr lang="en-US" sz="2800" dirty="0"/>
          </a:p>
          <a:p>
            <a:r>
              <a:rPr lang="en-US" sz="2800" dirty="0"/>
              <a:t>3 types of muscles: </a:t>
            </a:r>
            <a:r>
              <a:rPr lang="en-US" sz="2800" dirty="0" smtClean="0"/>
              <a:t>smooth,  cardiac, </a:t>
            </a:r>
            <a:r>
              <a:rPr lang="en-US" sz="2800" dirty="0"/>
              <a:t>and </a:t>
            </a:r>
            <a:r>
              <a:rPr lang="en-US" sz="2800" dirty="0" smtClean="0"/>
              <a:t>skeletal </a:t>
            </a:r>
            <a:r>
              <a:rPr lang="en-US" sz="2800" dirty="0"/>
              <a:t>muscles.</a:t>
            </a:r>
            <a:endParaRPr lang="en-150" sz="2800" dirty="0"/>
          </a:p>
        </p:txBody>
      </p:sp>
    </p:spTree>
    <p:extLst>
      <p:ext uri="{BB962C8B-B14F-4D97-AF65-F5344CB8AC3E}">
        <p14:creationId xmlns:p14="http://schemas.microsoft.com/office/powerpoint/2010/main" val="103083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0D51-A707-4C65-9A93-5EC3C0C6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structure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FAB3-91DC-4AFF-A8BC-0F43ABA2D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4239472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All muscles are specialized for </a:t>
            </a:r>
            <a:r>
              <a:rPr lang="en-US" sz="2800" b="1" dirty="0" smtClean="0"/>
              <a:t>contraction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Skeletal muscle is made of thousands of individual cells; </a:t>
            </a:r>
            <a:r>
              <a:rPr lang="en-US" sz="2800" b="1" dirty="0" smtClean="0"/>
              <a:t>muscle fibers.</a:t>
            </a:r>
            <a:endParaRPr lang="en-US" sz="2800" dirty="0"/>
          </a:p>
          <a:p>
            <a:r>
              <a:rPr lang="en-US" sz="2800" dirty="0"/>
              <a:t>Muscle has usually 2 tendons; </a:t>
            </a:r>
            <a:r>
              <a:rPr lang="en-US" sz="2800" dirty="0" smtClean="0"/>
              <a:t>origin and insertion.</a:t>
            </a:r>
            <a:endParaRPr lang="en-US" sz="2800" dirty="0"/>
          </a:p>
          <a:p>
            <a:r>
              <a:rPr lang="en-US" sz="2800" dirty="0"/>
              <a:t>Most muscles are </a:t>
            </a:r>
            <a:r>
              <a:rPr lang="en-US" sz="2800" dirty="0" smtClean="0"/>
              <a:t>anchored </a:t>
            </a:r>
            <a:r>
              <a:rPr lang="en-US" sz="2800" dirty="0"/>
              <a:t>firmly to bones </a:t>
            </a:r>
            <a:r>
              <a:rPr lang="en-US" sz="2800"/>
              <a:t>by </a:t>
            </a:r>
            <a:r>
              <a:rPr lang="en-US" sz="2800" smtClean="0"/>
              <a:t>tendons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/>
            <a:r>
              <a:rPr lang="en-US" sz="2100" dirty="0"/>
              <a:t>Fibrous connective tissue</a:t>
            </a:r>
          </a:p>
          <a:p>
            <a:pPr lvl="1"/>
            <a:r>
              <a:rPr lang="en-US" sz="2100" dirty="0"/>
              <a:t>Merges with fascia and connects </a:t>
            </a:r>
            <a:r>
              <a:rPr lang="en-US" sz="2100" dirty="0" smtClean="0"/>
              <a:t>to periosteum</a:t>
            </a:r>
            <a:endParaRPr lang="en-US" sz="2100" dirty="0"/>
          </a:p>
          <a:p>
            <a:pPr lvl="1"/>
            <a:endParaRPr lang="en-1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960" y="1632427"/>
            <a:ext cx="5567065" cy="4584237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1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C7A0-24B1-43E6-8E42-AB2524B5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Muscle arrangements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D4F31-FB8C-40D3-98EB-E817FAE071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Muscles are arranged around the bod to bring about variety of </a:t>
            </a:r>
            <a:r>
              <a:rPr lang="en-US" sz="3200" dirty="0" smtClean="0"/>
              <a:t>movements.</a:t>
            </a:r>
            <a:endParaRPr lang="en-US" sz="3200" dirty="0"/>
          </a:p>
          <a:p>
            <a:pPr lvl="1"/>
            <a:r>
              <a:rPr lang="en-US" sz="2800" dirty="0" smtClean="0"/>
              <a:t>Antagonistic (opposite movement)</a:t>
            </a:r>
            <a:endParaRPr lang="en-US" sz="2800" dirty="0"/>
          </a:p>
          <a:p>
            <a:pPr lvl="1"/>
            <a:r>
              <a:rPr lang="en-US" sz="2800" dirty="0" smtClean="0"/>
              <a:t>Synergists (supports movement)</a:t>
            </a:r>
            <a:endParaRPr lang="en-150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404851"/>
            <a:ext cx="6207471" cy="4892946"/>
          </a:xfrm>
        </p:spPr>
      </p:pic>
    </p:spTree>
    <p:extLst>
      <p:ext uri="{BB962C8B-B14F-4D97-AF65-F5344CB8AC3E}">
        <p14:creationId xmlns:p14="http://schemas.microsoft.com/office/powerpoint/2010/main" val="165701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4824-248E-4401-B04D-41397EA4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Antagonistic muscles</a:t>
            </a:r>
            <a:endParaRPr lang="en-15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33916-F30B-4908-87E6-FF65D1A3AA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Antagonistic</a:t>
            </a:r>
            <a:r>
              <a:rPr lang="en-US" dirty="0" smtClean="0"/>
              <a:t> muscles are muscles that have opposing functions.</a:t>
            </a:r>
          </a:p>
          <a:p>
            <a:r>
              <a:rPr lang="en-US" dirty="0" smtClean="0"/>
              <a:t>Joints that are capable of a variety of movements have several antagonists.</a:t>
            </a:r>
          </a:p>
          <a:p>
            <a:r>
              <a:rPr lang="en-US" b="1" dirty="0" smtClean="0"/>
              <a:t>ROM Exercise </a:t>
            </a:r>
            <a:r>
              <a:rPr lang="en-US" dirty="0" smtClean="0"/>
              <a:t>are often recommended to preserve muscle function and joint mobility.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737361"/>
            <a:ext cx="6357623" cy="4304000"/>
          </a:xfrm>
        </p:spPr>
      </p:pic>
    </p:spTree>
    <p:extLst>
      <p:ext uri="{BB962C8B-B14F-4D97-AF65-F5344CB8AC3E}">
        <p14:creationId xmlns:p14="http://schemas.microsoft.com/office/powerpoint/2010/main" val="224500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B9A5-0226-466A-B325-B8F70C77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Synergistic muscles</a:t>
            </a:r>
            <a:endParaRPr lang="en-1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F818C-5ECC-4471-98A3-DBB94E70AB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Synergistic muscles </a:t>
            </a:r>
            <a:r>
              <a:rPr lang="en-US" dirty="0" smtClean="0"/>
              <a:t>are muscles with the same function.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prime mover </a:t>
            </a:r>
            <a:r>
              <a:rPr lang="en-US" dirty="0" smtClean="0"/>
              <a:t>is the muscle that does most of the work.</a:t>
            </a:r>
          </a:p>
          <a:p>
            <a:r>
              <a:rPr lang="en-US" dirty="0" smtClean="0"/>
              <a:t>Synergists can also stabilize or steady a joint to make more precise movement possible.</a:t>
            </a:r>
            <a:endParaRPr lang="en-15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1362137"/>
            <a:ext cx="6645439" cy="5238168"/>
          </a:xfrm>
        </p:spPr>
      </p:pic>
    </p:spTree>
    <p:extLst>
      <p:ext uri="{BB962C8B-B14F-4D97-AF65-F5344CB8AC3E}">
        <p14:creationId xmlns:p14="http://schemas.microsoft.com/office/powerpoint/2010/main" val="10289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Brain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contraction of muscles depend on the brain.</a:t>
            </a:r>
          </a:p>
          <a:p>
            <a:r>
              <a:rPr lang="en-US" dirty="0" smtClean="0"/>
              <a:t>The nerve impulses come from the frontal lobe of the cerebrum.</a:t>
            </a:r>
          </a:p>
          <a:p>
            <a:r>
              <a:rPr lang="en-US" dirty="0" smtClean="0"/>
              <a:t>The motor areas of the frontal lobes generate electrochemical impulses that travel along motor nerves to  fiber muscles.</a:t>
            </a:r>
          </a:p>
          <a:p>
            <a:r>
              <a:rPr lang="en-US" dirty="0" smtClean="0"/>
              <a:t>Some muscles must relax while other contract.</a:t>
            </a:r>
          </a:p>
          <a:p>
            <a:r>
              <a:rPr lang="en-US" dirty="0" smtClean="0"/>
              <a:t>Coordination is unconscious and is regulated by </a:t>
            </a:r>
            <a:r>
              <a:rPr lang="en-US" b="1" dirty="0" smtClean="0"/>
              <a:t>cerebellum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4" y="2377440"/>
            <a:ext cx="4676833" cy="3119447"/>
          </a:xfrm>
        </p:spPr>
      </p:pic>
    </p:spTree>
    <p:extLst>
      <p:ext uri="{BB962C8B-B14F-4D97-AF65-F5344CB8AC3E}">
        <p14:creationId xmlns:p14="http://schemas.microsoft.com/office/powerpoint/2010/main" val="27222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283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 Intro to  The Muscular System</vt:lpstr>
      <vt:lpstr>The muscular system intro</vt:lpstr>
      <vt:lpstr>Muscle structure</vt:lpstr>
      <vt:lpstr>Muscle arrangements</vt:lpstr>
      <vt:lpstr>Antagonistic muscles</vt:lpstr>
      <vt:lpstr>Synergistic muscles</vt:lpstr>
      <vt:lpstr>Role of the Brain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</cp:revision>
  <dcterms:created xsi:type="dcterms:W3CDTF">2019-05-10T00:55:28Z</dcterms:created>
  <dcterms:modified xsi:type="dcterms:W3CDTF">2019-08-07T00:59:56Z</dcterms:modified>
</cp:coreProperties>
</file>