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1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10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13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817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3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08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9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3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6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C3F8-9009-48AC-8E80-A837FFA17920}" type="datetimeFigureOut">
              <a:rPr lang="en-US" smtClean="0"/>
              <a:t>08-Aug-19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7047"/>
            <a:ext cx="12192000" cy="8591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1820" y="3470168"/>
            <a:ext cx="7766936" cy="1646302"/>
          </a:xfrm>
          <a:solidFill>
            <a:schemeClr val="accent1">
              <a:lumMod val="20000"/>
              <a:lumOff val="80000"/>
              <a:alpha val="68000"/>
            </a:schemeClr>
          </a:solidFill>
        </p:spPr>
        <p:txBody>
          <a:bodyPr/>
          <a:lstStyle/>
          <a:p>
            <a:pPr algn="l"/>
            <a:r>
              <a:rPr lang="en-US" sz="6000" b="1" dirty="0">
                <a:solidFill>
                  <a:schemeClr val="tx1"/>
                </a:solidFill>
              </a:rPr>
              <a:t/>
            </a:r>
            <a:br>
              <a:rPr lang="en-US" sz="6000" b="1" dirty="0">
                <a:solidFill>
                  <a:schemeClr val="tx1"/>
                </a:solidFill>
              </a:rPr>
            </a:br>
            <a:r>
              <a:rPr lang="en-US" sz="6000" b="1" dirty="0">
                <a:solidFill>
                  <a:schemeClr val="tx1"/>
                </a:solidFill>
              </a:rPr>
              <a:t>Energy Sources for Contraction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3787" y="5761101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T. Rick</a:t>
            </a:r>
          </a:p>
        </p:txBody>
      </p:sp>
    </p:spTree>
    <p:extLst>
      <p:ext uri="{BB962C8B-B14F-4D97-AF65-F5344CB8AC3E}">
        <p14:creationId xmlns:p14="http://schemas.microsoft.com/office/powerpoint/2010/main" val="429124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8B1A-72A8-48D7-8D4C-3E87CBBD3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sources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88515-DAF2-4E11-A9FD-4C23A8DCBF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direct source for muscle fibers is </a:t>
            </a:r>
            <a:r>
              <a:rPr lang="en-US" b="1" dirty="0"/>
              <a:t>ATP</a:t>
            </a:r>
            <a:r>
              <a:rPr lang="en-US" dirty="0"/>
              <a:t> (Adenosine Triphosphate).</a:t>
            </a:r>
          </a:p>
          <a:p>
            <a:r>
              <a:rPr lang="en-US" dirty="0"/>
              <a:t>The secondary energy sources are </a:t>
            </a:r>
            <a:r>
              <a:rPr lang="en-US" b="1" dirty="0" err="1"/>
              <a:t>creatine</a:t>
            </a:r>
            <a:r>
              <a:rPr lang="en-US" b="1" dirty="0"/>
              <a:t> phosphate </a:t>
            </a:r>
            <a:r>
              <a:rPr lang="en-US" dirty="0"/>
              <a:t>and </a:t>
            </a:r>
            <a:r>
              <a:rPr lang="en-US" b="1" dirty="0"/>
              <a:t>glycogen</a:t>
            </a:r>
            <a:r>
              <a:rPr lang="en-US" dirty="0"/>
              <a:t>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1930400"/>
            <a:ext cx="5000783" cy="3732641"/>
          </a:xfrm>
        </p:spPr>
      </p:pic>
    </p:spTree>
    <p:extLst>
      <p:ext uri="{BB962C8B-B14F-4D97-AF65-F5344CB8AC3E}">
        <p14:creationId xmlns:p14="http://schemas.microsoft.com/office/powerpoint/2010/main" val="324770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Creatine Phosphate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Creatine phosphate </a:t>
            </a:r>
            <a:r>
              <a:rPr lang="en-US" dirty="0"/>
              <a:t>is an energy-transferring molecule. When it is broken down (by an enzyme) to </a:t>
            </a:r>
            <a:r>
              <a:rPr lang="en-US" dirty="0" err="1"/>
              <a:t>creatine</a:t>
            </a:r>
            <a:r>
              <a:rPr lang="en-US" dirty="0"/>
              <a:t>, phosphate, and energy. The energy is used to synthesize more ATP.</a:t>
            </a:r>
          </a:p>
          <a:p>
            <a:r>
              <a:rPr lang="en-US" dirty="0"/>
              <a:t>Most </a:t>
            </a:r>
            <a:r>
              <a:rPr lang="en-US" dirty="0" err="1"/>
              <a:t>creatine</a:t>
            </a:r>
            <a:r>
              <a:rPr lang="en-US" dirty="0"/>
              <a:t> formed is used to resynthesize </a:t>
            </a:r>
            <a:r>
              <a:rPr lang="en-US" dirty="0" err="1"/>
              <a:t>creatine</a:t>
            </a:r>
            <a:r>
              <a:rPr lang="en-US" dirty="0"/>
              <a:t> phosphate, but some is converted to </a:t>
            </a:r>
            <a:r>
              <a:rPr lang="en-US" b="1" dirty="0"/>
              <a:t>creatinine</a:t>
            </a:r>
            <a:r>
              <a:rPr lang="en-US" dirty="0"/>
              <a:t>, a nitrogenous waste that is excreted by the kidneys.</a:t>
            </a:r>
            <a:endParaRPr lang="en-15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9571"/>
            <a:ext cx="4184650" cy="3123470"/>
          </a:xfrm>
        </p:spPr>
      </p:pic>
    </p:spTree>
    <p:extLst>
      <p:ext uri="{BB962C8B-B14F-4D97-AF65-F5344CB8AC3E}">
        <p14:creationId xmlns:p14="http://schemas.microsoft.com/office/powerpoint/2010/main" val="39218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465F6-1D53-4E1A-AD26-93F8A931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Glycogen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EB801-14E0-4301-B678-35272F3D4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abundant energy source in muscle fibers is </a:t>
            </a:r>
            <a:r>
              <a:rPr lang="en-US" b="1" dirty="0"/>
              <a:t>glycogen</a:t>
            </a:r>
            <a:r>
              <a:rPr lang="en-US" dirty="0"/>
              <a:t>.</a:t>
            </a:r>
          </a:p>
          <a:p>
            <a:r>
              <a:rPr lang="en-US" dirty="0"/>
              <a:t>Glycogen is needed to provide energy for sustained contractions (more than a few seconds).</a:t>
            </a:r>
          </a:p>
          <a:p>
            <a:r>
              <a:rPr lang="en-US" dirty="0"/>
              <a:t>It is broken down into the glucose molecules of which it is made. It is then further broken down in the process of cell respiration to produce ATP.</a:t>
            </a:r>
          </a:p>
          <a:p>
            <a:r>
              <a:rPr lang="en-US" b="1" dirty="0"/>
              <a:t>Glucose + O2 -&gt; CO2 + H2O + ATP + heat</a:t>
            </a:r>
          </a:p>
          <a:p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30876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0FAB1-43EC-4848-8C5F-BA3208AF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Glucose + O2 -&gt; CO2 + H2O + ATP + heat</a:t>
            </a:r>
            <a:br>
              <a:rPr lang="en-US" b="1" dirty="0"/>
            </a:br>
            <a:r>
              <a:rPr lang="en-US" dirty="0" smtClean="0"/>
              <a:t> 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D4F18-BD52-4E57-8AE0-27341FF6BF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heat</a:t>
            </a:r>
            <a:r>
              <a:rPr lang="en-US" dirty="0"/>
              <a:t> produced will contribute to body temperature, and is exercise is strenuous, will increase body temperature.</a:t>
            </a:r>
          </a:p>
          <a:p>
            <a:r>
              <a:rPr lang="en-US" dirty="0"/>
              <a:t>The water becomes part of intracellular water, and the carbon dioxide will be exhaled.</a:t>
            </a:r>
          </a:p>
          <a:p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706423"/>
            <a:ext cx="4184650" cy="2789766"/>
          </a:xfrm>
        </p:spPr>
      </p:pic>
    </p:spTree>
    <p:extLst>
      <p:ext uri="{BB962C8B-B14F-4D97-AF65-F5344CB8AC3E}">
        <p14:creationId xmlns:p14="http://schemas.microsoft.com/office/powerpoint/2010/main" val="25726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5B92E-6348-40C1-80C8-426FB6BB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Hemoglobin and Myoglobin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5C18E-9028-4AF9-B0BC-8084C20ED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Hemoglobin</a:t>
            </a:r>
            <a:r>
              <a:rPr lang="en-US" dirty="0" smtClean="0"/>
              <a:t> </a:t>
            </a:r>
            <a:r>
              <a:rPr lang="en-US" dirty="0"/>
              <a:t>in red blood cells continuously carry oxygen to the muscle fibers.</a:t>
            </a:r>
          </a:p>
          <a:p>
            <a:r>
              <a:rPr lang="en-US" b="1" dirty="0"/>
              <a:t>Myoglobin</a:t>
            </a:r>
            <a:r>
              <a:rPr lang="en-US" dirty="0"/>
              <a:t> is a protein in muscle fibers </a:t>
            </a:r>
            <a:r>
              <a:rPr lang="en-US" dirty="0" smtClean="0"/>
              <a:t>that </a:t>
            </a:r>
            <a:r>
              <a:rPr lang="en-US" dirty="0"/>
              <a:t>stores some oxygen within the muscle cells.</a:t>
            </a:r>
          </a:p>
          <a:p>
            <a:r>
              <a:rPr lang="en-US" dirty="0"/>
              <a:t>Myoglobin and hemoglobin contain iron, which enables them to bond to oxygen.</a:t>
            </a:r>
          </a:p>
          <a:p>
            <a:r>
              <a:rPr lang="en-US" dirty="0"/>
              <a:t>Oxygen in myoglobin is quickly used up and normal circulation isn’t quick enough to permit cell respiration. </a:t>
            </a:r>
          </a:p>
          <a:p>
            <a:r>
              <a:rPr lang="en-US" dirty="0"/>
              <a:t>When muscle fibers run out of oxygen, this is called </a:t>
            </a:r>
            <a:r>
              <a:rPr lang="en-US" b="1" dirty="0"/>
              <a:t>oxygen debt</a:t>
            </a:r>
            <a:r>
              <a:rPr lang="en-US" dirty="0"/>
              <a:t>. And </a:t>
            </a:r>
            <a:r>
              <a:rPr lang="en-US" dirty="0" smtClean="0"/>
              <a:t>glucose </a:t>
            </a:r>
            <a:r>
              <a:rPr lang="en-US" dirty="0"/>
              <a:t>might be converted to an intermediate molecule called </a:t>
            </a:r>
            <a:r>
              <a:rPr lang="en-US" b="1" dirty="0"/>
              <a:t>lactic acid</a:t>
            </a:r>
            <a:r>
              <a:rPr lang="en-US" dirty="0"/>
              <a:t>, which causes </a:t>
            </a:r>
            <a:r>
              <a:rPr lang="en-US" b="1" dirty="0"/>
              <a:t>muscle fatigue</a:t>
            </a:r>
            <a:r>
              <a:rPr lang="en-US" dirty="0"/>
              <a:t>.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18709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4EFC-8F0F-4A5B-8725-E7591F21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state of fatigue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C2AEC-C26A-40D8-AED4-559AD1AE59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Muscle fibers cannot contract efficiently, and contractions become painful.</a:t>
            </a:r>
          </a:p>
          <a:p>
            <a:r>
              <a:rPr lang="en-US" dirty="0"/>
              <a:t>Oxygen debt means we owe the body some oxygen, because the livers is using ATP to convert lactic acid to pyruvic acid, a simple carbohydrate.</a:t>
            </a:r>
          </a:p>
          <a:p>
            <a:r>
              <a:rPr lang="en-US" dirty="0"/>
              <a:t>This is why we remain having a high respiratory and heart rate after intense exercise. This is called </a:t>
            </a:r>
            <a:r>
              <a:rPr lang="en-US" b="1" dirty="0"/>
              <a:t>recovery oxygen uptake</a:t>
            </a:r>
            <a:r>
              <a:rPr lang="en-US" dirty="0"/>
              <a:t>.</a:t>
            </a:r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3002396"/>
            <a:ext cx="4184650" cy="2197820"/>
          </a:xfrm>
        </p:spPr>
      </p:pic>
    </p:spTree>
    <p:extLst>
      <p:ext uri="{BB962C8B-B14F-4D97-AF65-F5344CB8AC3E}">
        <p14:creationId xmlns:p14="http://schemas.microsoft.com/office/powerpoint/2010/main" val="16249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494</TotalTime>
  <Words>368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 Energy Sources for Contraction</vt:lpstr>
      <vt:lpstr>Energy sources</vt:lpstr>
      <vt:lpstr>Creatine Phosphate</vt:lpstr>
      <vt:lpstr>Glycogen</vt:lpstr>
      <vt:lpstr>Glucose + O2 -&gt; CO2 + H2O + ATP + heat  </vt:lpstr>
      <vt:lpstr>Hemoglobin and Myoglobin</vt:lpstr>
      <vt:lpstr>A state of fatigue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32</cp:revision>
  <dcterms:created xsi:type="dcterms:W3CDTF">2019-05-10T00:55:28Z</dcterms:created>
  <dcterms:modified xsi:type="dcterms:W3CDTF">2019-08-08T03:17:35Z</dcterms:modified>
</cp:coreProperties>
</file>