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4"/>
  </p:notesMasterIdLst>
  <p:sldIdLst>
    <p:sldId id="256" r:id="rId2"/>
    <p:sldId id="259" r:id="rId3"/>
    <p:sldId id="288" r:id="rId4"/>
    <p:sldId id="293" r:id="rId5"/>
    <p:sldId id="258" r:id="rId6"/>
    <p:sldId id="295" r:id="rId7"/>
    <p:sldId id="292" r:id="rId8"/>
    <p:sldId id="296" r:id="rId9"/>
    <p:sldId id="297" r:id="rId10"/>
    <p:sldId id="298" r:id="rId11"/>
    <p:sldId id="299" r:id="rId12"/>
    <p:sldId id="262" r:id="rId13"/>
    <p:sldId id="300" r:id="rId14"/>
    <p:sldId id="263" r:id="rId15"/>
    <p:sldId id="301" r:id="rId16"/>
    <p:sldId id="264" r:id="rId17"/>
    <p:sldId id="302" r:id="rId18"/>
    <p:sldId id="276" r:id="rId19"/>
    <p:sldId id="303" r:id="rId20"/>
    <p:sldId id="305" r:id="rId21"/>
    <p:sldId id="306" r:id="rId22"/>
    <p:sldId id="304" r:id="rId23"/>
  </p:sldIdLst>
  <p:sldSz cx="9144000" cy="5143500" type="screen16x9"/>
  <p:notesSz cx="6858000" cy="9144000"/>
  <p:embeddedFontLst>
    <p:embeddedFont>
      <p:font typeface="Pacifico" panose="020B0604020202020204" charset="0"/>
      <p:regular r:id="rId25"/>
    </p:embeddedFont>
    <p:embeddedFont>
      <p:font typeface="Quicksand Light" panose="020B0604020202020204" charset="0"/>
      <p:regular r:id="rId26"/>
      <p:bold r:id="rId27"/>
    </p:embeddedFont>
    <p:embeddedFont>
      <p:font typeface="Quicksand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44C"/>
    <a:srgbClr val="FBB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E3E870-C414-4E4A-B142-65F111F067FB}">
  <a:tblStyle styleId="{5CE3E870-C414-4E4A-B142-65F111F067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1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11996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273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5303f80478_0_1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5303f80478_0_1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6191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b81364c40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b81364c40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094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303f804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303f804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0106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b81364c40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b81364c40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425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303f8047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303f8047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032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b81364c40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b81364c40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468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c07566cc1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8c07566cc1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6550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b81364c40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b81364c40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5657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5303f80478_0_1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5303f80478_0_1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1926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5303f80478_0_1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5303f80478_0_1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0555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b81364c40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b81364c40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2514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b81364c40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b81364c40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943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c07566cc1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8c07566cc1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9918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8c07566cc1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8c07566cc1_0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025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b81364c40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b81364c40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452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b81364c40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b81364c40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3975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b81364c40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b81364c40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9004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b81364c40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b81364c40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7976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d650b1287_0_3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d650b1287_0_3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6178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b81364c40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b81364c40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209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43750" y="1625188"/>
            <a:ext cx="6856500" cy="14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Pacifico"/>
              <a:buNone/>
              <a:defRPr sz="8500">
                <a:latin typeface="Pacifico"/>
                <a:ea typeface="Pacifico"/>
                <a:cs typeface="Pacifico"/>
                <a:sym typeface="Pacific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Pacifico"/>
              <a:buNone/>
              <a:defRPr sz="52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Pacifico"/>
              <a:buNone/>
              <a:defRPr sz="52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Pacifico"/>
              <a:buNone/>
              <a:defRPr sz="52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Pacifico"/>
              <a:buNone/>
              <a:defRPr sz="52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Pacifico"/>
              <a:buNone/>
              <a:defRPr sz="52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Pacifico"/>
              <a:buNone/>
              <a:defRPr sz="52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Pacifico"/>
              <a:buNone/>
              <a:defRPr sz="52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Pacifico"/>
              <a:buNone/>
              <a:defRPr sz="52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143550" y="2853850"/>
            <a:ext cx="68568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>
            <a:spLocks noGrp="1"/>
          </p:cNvSpPr>
          <p:nvPr>
            <p:ph type="title"/>
          </p:nvPr>
        </p:nvSpPr>
        <p:spPr>
          <a:xfrm>
            <a:off x="726225" y="438312"/>
            <a:ext cx="773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subTitle" idx="1"/>
          </p:nvPr>
        </p:nvSpPr>
        <p:spPr>
          <a:xfrm>
            <a:off x="3841425" y="1509325"/>
            <a:ext cx="4617000" cy="26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26225" y="438312"/>
            <a:ext cx="234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726225" y="438312"/>
            <a:ext cx="241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816731" y="2089950"/>
            <a:ext cx="2808900" cy="14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1806600" y="1467250"/>
            <a:ext cx="5530800" cy="18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ubTitle" idx="1"/>
          </p:nvPr>
        </p:nvSpPr>
        <p:spPr>
          <a:xfrm>
            <a:off x="2294125" y="3008875"/>
            <a:ext cx="4555800" cy="7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 hasCustomPrompt="1"/>
          </p:nvPr>
        </p:nvSpPr>
        <p:spPr>
          <a:xfrm>
            <a:off x="1604163" y="1895000"/>
            <a:ext cx="5935800" cy="10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>
            <a:off x="1604038" y="2722300"/>
            <a:ext cx="5935800" cy="5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title"/>
          </p:nvPr>
        </p:nvSpPr>
        <p:spPr>
          <a:xfrm>
            <a:off x="726300" y="438312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ubTitle" idx="1"/>
          </p:nvPr>
        </p:nvSpPr>
        <p:spPr>
          <a:xfrm>
            <a:off x="1745248" y="1411538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ubTitle" idx="2"/>
          </p:nvPr>
        </p:nvSpPr>
        <p:spPr>
          <a:xfrm>
            <a:off x="1745248" y="1777425"/>
            <a:ext cx="253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subTitle" idx="3"/>
          </p:nvPr>
        </p:nvSpPr>
        <p:spPr>
          <a:xfrm>
            <a:off x="5702999" y="1412225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ubTitle" idx="4"/>
          </p:nvPr>
        </p:nvSpPr>
        <p:spPr>
          <a:xfrm>
            <a:off x="5702999" y="1778232"/>
            <a:ext cx="253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5"/>
          </p:nvPr>
        </p:nvSpPr>
        <p:spPr>
          <a:xfrm>
            <a:off x="1745249" y="2903150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ubTitle" idx="6"/>
          </p:nvPr>
        </p:nvSpPr>
        <p:spPr>
          <a:xfrm>
            <a:off x="1745249" y="3268450"/>
            <a:ext cx="253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title" idx="7" hasCustomPrompt="1"/>
          </p:nvPr>
        </p:nvSpPr>
        <p:spPr>
          <a:xfrm>
            <a:off x="988753" y="1603788"/>
            <a:ext cx="56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5"/>
          <p:cNvSpPr txBox="1">
            <a:spLocks noGrp="1"/>
          </p:cNvSpPr>
          <p:nvPr>
            <p:ph type="title" idx="8" hasCustomPrompt="1"/>
          </p:nvPr>
        </p:nvSpPr>
        <p:spPr>
          <a:xfrm>
            <a:off x="4947136" y="1603788"/>
            <a:ext cx="600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5"/>
          <p:cNvSpPr txBox="1">
            <a:spLocks noGrp="1"/>
          </p:cNvSpPr>
          <p:nvPr>
            <p:ph type="title" idx="9" hasCustomPrompt="1"/>
          </p:nvPr>
        </p:nvSpPr>
        <p:spPr>
          <a:xfrm>
            <a:off x="947353" y="3107095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3"/>
          </p:nvPr>
        </p:nvSpPr>
        <p:spPr>
          <a:xfrm>
            <a:off x="5703009" y="2903150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4"/>
          </p:nvPr>
        </p:nvSpPr>
        <p:spPr>
          <a:xfrm>
            <a:off x="5703009" y="3268461"/>
            <a:ext cx="253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 idx="15" hasCustomPrompt="1"/>
          </p:nvPr>
        </p:nvSpPr>
        <p:spPr>
          <a:xfrm>
            <a:off x="4923586" y="3107095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726225" y="438312"/>
            <a:ext cx="490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ubTitle" idx="1"/>
          </p:nvPr>
        </p:nvSpPr>
        <p:spPr>
          <a:xfrm>
            <a:off x="1702125" y="2603630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ubTitle" idx="2"/>
          </p:nvPr>
        </p:nvSpPr>
        <p:spPr>
          <a:xfrm>
            <a:off x="1702125" y="2976706"/>
            <a:ext cx="1594200" cy="9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3"/>
          </p:nvPr>
        </p:nvSpPr>
        <p:spPr>
          <a:xfrm>
            <a:off x="3774900" y="2603630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4"/>
          </p:nvPr>
        </p:nvSpPr>
        <p:spPr>
          <a:xfrm>
            <a:off x="3774900" y="2976706"/>
            <a:ext cx="1594200" cy="9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5"/>
          </p:nvPr>
        </p:nvSpPr>
        <p:spPr>
          <a:xfrm>
            <a:off x="5847675" y="2603630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6"/>
          </p:nvPr>
        </p:nvSpPr>
        <p:spPr>
          <a:xfrm>
            <a:off x="5847675" y="2976706"/>
            <a:ext cx="1594200" cy="9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726225" y="438312"/>
            <a:ext cx="773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38312"/>
            <a:ext cx="773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Char char="●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Char char="○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Char char="■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Char char="●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Char char="○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Char char="■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Char char="●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Char char="○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600"/>
              <a:buFont typeface="Quicksand Light"/>
              <a:buChar char="■"/>
              <a:defRPr sz="1600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7" r:id="rId5"/>
    <p:sldLayoutId id="2147483658" r:id="rId6"/>
    <p:sldLayoutId id="2147483661" r:id="rId7"/>
    <p:sldLayoutId id="2147483662" r:id="rId8"/>
    <p:sldLayoutId id="2147483666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althline.com/health/fun-facts-about-the-heart" TargetMode="External"/><Relationship Id="rId3" Type="http://schemas.openxmlformats.org/officeDocument/2006/relationships/hyperlink" Target="https://www.medicinenet.com/script/main/art.asp?articlekey=2738" TargetMode="External"/><Relationship Id="rId7" Type="http://schemas.openxmlformats.org/officeDocument/2006/relationships/hyperlink" Target="https://www.ncbi.nlm.nih.gov/books/NBK26848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mbryology.med.unsw.edu.au/embryology/index.php/Cardiovascular_System_-_Heart_Histology" TargetMode="External"/><Relationship Id="rId5" Type="http://schemas.openxmlformats.org/officeDocument/2006/relationships/hyperlink" Target="https://www.betterhealth.vic.gov.au/health/conditionsandtreatments/circulatory-system" TargetMode="External"/><Relationship Id="rId4" Type="http://schemas.openxmlformats.org/officeDocument/2006/relationships/hyperlink" Target="https://wa.kaiserpermanente.org/kbase/topic.jhtml?docId=tx4097abc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ctrTitle"/>
          </p:nvPr>
        </p:nvSpPr>
        <p:spPr>
          <a:xfrm>
            <a:off x="1143550" y="1795907"/>
            <a:ext cx="6856500" cy="10985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Cardiocascular System</a:t>
            </a:r>
            <a:endParaRPr sz="5400" dirty="0"/>
          </a:p>
        </p:txBody>
      </p:sp>
      <p:sp>
        <p:nvSpPr>
          <p:cNvPr id="131" name="Google Shape;131;p32"/>
          <p:cNvSpPr txBox="1">
            <a:spLocks noGrp="1"/>
          </p:cNvSpPr>
          <p:nvPr>
            <p:ph type="subTitle" idx="1"/>
          </p:nvPr>
        </p:nvSpPr>
        <p:spPr>
          <a:xfrm>
            <a:off x="2923359" y="2894418"/>
            <a:ext cx="3296882" cy="849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   Maedhus	512  No.7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Dhanabordee	512  No.20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" name="Google Shape;844;p62"/>
          <p:cNvGrpSpPr/>
          <p:nvPr/>
        </p:nvGrpSpPr>
        <p:grpSpPr>
          <a:xfrm>
            <a:off x="4212649" y="775397"/>
            <a:ext cx="3648987" cy="1969810"/>
            <a:chOff x="2949925" y="981025"/>
            <a:chExt cx="5726504" cy="2855900"/>
          </a:xfrm>
        </p:grpSpPr>
        <p:pic>
          <p:nvPicPr>
            <p:cNvPr id="845" name="Google Shape;845;p62"/>
            <p:cNvPicPr preferRelativeResize="0"/>
            <p:nvPr/>
          </p:nvPicPr>
          <p:blipFill>
            <a:blip r:embed="rId3">
              <a:alphaModFix amt="65000"/>
            </a:blip>
            <a:stretch>
              <a:fillRect/>
            </a:stretch>
          </p:blipFill>
          <p:spPr>
            <a:xfrm>
              <a:off x="6079928" y="1177843"/>
              <a:ext cx="2596501" cy="23235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6" name="Google Shape;846;p62"/>
            <p:cNvPicPr preferRelativeResize="0"/>
            <p:nvPr/>
          </p:nvPicPr>
          <p:blipFill>
            <a:blip r:embed="rId4">
              <a:alphaModFix amt="65000"/>
            </a:blip>
            <a:stretch>
              <a:fillRect/>
            </a:stretch>
          </p:blipFill>
          <p:spPr>
            <a:xfrm>
              <a:off x="2949925" y="1415978"/>
              <a:ext cx="4583124" cy="24209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7" name="Google Shape;847;p62"/>
            <p:cNvPicPr preferRelativeResize="0"/>
            <p:nvPr/>
          </p:nvPicPr>
          <p:blipFill>
            <a:blip r:embed="rId5">
              <a:alphaModFix amt="65000"/>
            </a:blip>
            <a:stretch>
              <a:fillRect/>
            </a:stretch>
          </p:blipFill>
          <p:spPr>
            <a:xfrm rot="10800000">
              <a:off x="3733617" y="981025"/>
              <a:ext cx="3129082" cy="16574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8" name="Google Shape;848;p62"/>
          <p:cNvSpPr txBox="1">
            <a:spLocks noGrp="1"/>
          </p:cNvSpPr>
          <p:nvPr>
            <p:ph type="title"/>
          </p:nvPr>
        </p:nvSpPr>
        <p:spPr>
          <a:xfrm>
            <a:off x="502559" y="319900"/>
            <a:ext cx="327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dirty="0" smtClean="0"/>
              <a:t>Types of tissues</a:t>
            </a:r>
            <a:endParaRPr sz="3200" dirty="0"/>
          </a:p>
        </p:txBody>
      </p:sp>
      <p:sp>
        <p:nvSpPr>
          <p:cNvPr id="849" name="Google Shape;849;p62"/>
          <p:cNvSpPr txBox="1">
            <a:spLocks noGrp="1"/>
          </p:cNvSpPr>
          <p:nvPr>
            <p:ph type="subTitle" idx="1"/>
          </p:nvPr>
        </p:nvSpPr>
        <p:spPr>
          <a:xfrm>
            <a:off x="1432161" y="1175603"/>
            <a:ext cx="2808900" cy="14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dirty="0" smtClean="0">
                <a:solidFill>
                  <a:srgbClr val="E5344C"/>
                </a:solidFill>
              </a:rPr>
              <a:t>Muscle Tissue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smtClean="0"/>
              <a:t>Cardiac Muscle Tissue</a:t>
            </a:r>
            <a:endParaRPr dirty="0"/>
          </a:p>
        </p:txBody>
      </p:sp>
      <p:sp>
        <p:nvSpPr>
          <p:cNvPr id="8" name="Google Shape;849;p62"/>
          <p:cNvSpPr txBox="1">
            <a:spLocks/>
          </p:cNvSpPr>
          <p:nvPr/>
        </p:nvSpPr>
        <p:spPr>
          <a:xfrm>
            <a:off x="5083902" y="2884538"/>
            <a:ext cx="3619343" cy="1871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b="1" dirty="0" smtClean="0">
                <a:solidFill>
                  <a:srgbClr val="E5344C"/>
                </a:solidFill>
              </a:rPr>
              <a:t>Connective Tissue</a:t>
            </a:r>
          </a:p>
          <a:p>
            <a:pPr marL="0" indent="0">
              <a:spcAft>
                <a:spcPts val="1600"/>
              </a:spcAft>
            </a:pPr>
            <a:r>
              <a:rPr lang="en-US" dirty="0" smtClean="0"/>
              <a:t>Blood</a:t>
            </a:r>
          </a:p>
          <a:p>
            <a:pPr marL="0" indent="0">
              <a:spcAft>
                <a:spcPts val="1600"/>
              </a:spcAft>
            </a:pPr>
            <a:r>
              <a:rPr lang="en-US" dirty="0" smtClean="0"/>
              <a:t>Red </a:t>
            </a:r>
            <a:r>
              <a:rPr lang="en-US" dirty="0"/>
              <a:t>B</a:t>
            </a:r>
            <a:r>
              <a:rPr lang="en-US" dirty="0" smtClean="0"/>
              <a:t>lood Cells (</a:t>
            </a:r>
            <a:r>
              <a:rPr lang="en-US" dirty="0"/>
              <a:t>E</a:t>
            </a:r>
            <a:r>
              <a:rPr lang="en-US" dirty="0" smtClean="0"/>
              <a:t>rythrocytes)</a:t>
            </a:r>
          </a:p>
          <a:p>
            <a:pPr marL="0" indent="0">
              <a:spcAft>
                <a:spcPts val="1600"/>
              </a:spcAft>
            </a:pPr>
            <a:r>
              <a:rPr lang="en-US" dirty="0" smtClean="0"/>
              <a:t>White Blood Cells (Leukocytes)</a:t>
            </a:r>
          </a:p>
          <a:p>
            <a:pPr marL="0" indent="0">
              <a:spcAft>
                <a:spcPts val="1600"/>
              </a:spcAft>
            </a:pPr>
            <a:endParaRPr lang="en-US" dirty="0"/>
          </a:p>
        </p:txBody>
      </p:sp>
      <p:grpSp>
        <p:nvGrpSpPr>
          <p:cNvPr id="9" name="Google Shape;844;p62"/>
          <p:cNvGrpSpPr/>
          <p:nvPr/>
        </p:nvGrpSpPr>
        <p:grpSpPr>
          <a:xfrm>
            <a:off x="719514" y="2549922"/>
            <a:ext cx="3648987" cy="1969810"/>
            <a:chOff x="2949925" y="981025"/>
            <a:chExt cx="5726504" cy="2855900"/>
          </a:xfrm>
        </p:grpSpPr>
        <p:pic>
          <p:nvPicPr>
            <p:cNvPr id="10" name="Google Shape;845;p62"/>
            <p:cNvPicPr preferRelativeResize="0"/>
            <p:nvPr/>
          </p:nvPicPr>
          <p:blipFill>
            <a:blip r:embed="rId3">
              <a:alphaModFix amt="65000"/>
            </a:blip>
            <a:stretch>
              <a:fillRect/>
            </a:stretch>
          </p:blipFill>
          <p:spPr>
            <a:xfrm>
              <a:off x="6079928" y="1177843"/>
              <a:ext cx="2596501" cy="23235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846;p62"/>
            <p:cNvPicPr preferRelativeResize="0"/>
            <p:nvPr/>
          </p:nvPicPr>
          <p:blipFill>
            <a:blip r:embed="rId4">
              <a:alphaModFix amt="65000"/>
            </a:blip>
            <a:stretch>
              <a:fillRect/>
            </a:stretch>
          </p:blipFill>
          <p:spPr>
            <a:xfrm>
              <a:off x="2949925" y="1415978"/>
              <a:ext cx="4583124" cy="24209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847;p62"/>
            <p:cNvPicPr preferRelativeResize="0"/>
            <p:nvPr/>
          </p:nvPicPr>
          <p:blipFill>
            <a:blip r:embed="rId5">
              <a:alphaModFix amt="65000"/>
            </a:blip>
            <a:stretch>
              <a:fillRect/>
            </a:stretch>
          </p:blipFill>
          <p:spPr>
            <a:xfrm rot="10800000">
              <a:off x="3733617" y="981025"/>
              <a:ext cx="3129082" cy="16574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3902" y="936068"/>
            <a:ext cx="2151806" cy="1613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3657" y="2780414"/>
            <a:ext cx="1946271" cy="14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5"/>
          <p:cNvSpPr txBox="1">
            <a:spLocks noGrp="1"/>
          </p:cNvSpPr>
          <p:nvPr>
            <p:ph type="title"/>
          </p:nvPr>
        </p:nvSpPr>
        <p:spPr>
          <a:xfrm>
            <a:off x="0" y="1579082"/>
            <a:ext cx="9196626" cy="18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/>
              <a:t>What </a:t>
            </a:r>
            <a:r>
              <a:rPr lang="en" sz="5400" dirty="0" smtClean="0"/>
              <a:t>major</a:t>
            </a:r>
            <a:br>
              <a:rPr lang="en" sz="5400" dirty="0" smtClean="0"/>
            </a:br>
            <a:r>
              <a:rPr lang="en" sz="5400" dirty="0" smtClean="0"/>
              <a:t>cavities are involved ?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391717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848;p62"/>
          <p:cNvSpPr txBox="1">
            <a:spLocks noGrp="1"/>
          </p:cNvSpPr>
          <p:nvPr>
            <p:ph type="title"/>
          </p:nvPr>
        </p:nvSpPr>
        <p:spPr>
          <a:xfrm>
            <a:off x="502559" y="319900"/>
            <a:ext cx="327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dirty="0" smtClean="0"/>
              <a:t>Major Cavity</a:t>
            </a:r>
            <a:endParaRPr sz="3200" dirty="0"/>
          </a:p>
        </p:txBody>
      </p:sp>
      <p:pic>
        <p:nvPicPr>
          <p:cNvPr id="2050" name="Picture 2" descr="Body cavity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060" y="803629"/>
            <a:ext cx="3282629" cy="396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Google Shape;849;p62"/>
          <p:cNvSpPr txBox="1">
            <a:spLocks noGrp="1"/>
          </p:cNvSpPr>
          <p:nvPr>
            <p:ph type="subTitle" idx="1"/>
          </p:nvPr>
        </p:nvSpPr>
        <p:spPr>
          <a:xfrm>
            <a:off x="733309" y="1635009"/>
            <a:ext cx="2808900" cy="14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b="0" dirty="0" smtClean="0">
                <a:solidFill>
                  <a:schemeClr val="tx1"/>
                </a:solidFill>
              </a:rPr>
              <a:t>The major cavity of cardiovascular system is the Thoracic Cavity</a:t>
            </a:r>
            <a:endParaRPr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3;p35"/>
          <p:cNvSpPr txBox="1">
            <a:spLocks noGrp="1"/>
          </p:cNvSpPr>
          <p:nvPr>
            <p:ph type="title"/>
          </p:nvPr>
        </p:nvSpPr>
        <p:spPr>
          <a:xfrm>
            <a:off x="-52626" y="1506719"/>
            <a:ext cx="9196626" cy="18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/>
              <a:t>How </a:t>
            </a:r>
            <a:r>
              <a:rPr lang="en" sz="5400" dirty="0" smtClean="0"/>
              <a:t>to</a:t>
            </a:r>
            <a:r>
              <a:rPr lang="en" sz="5400" dirty="0"/>
              <a:t> </a:t>
            </a:r>
            <a:r>
              <a:rPr lang="en" sz="5400" dirty="0" smtClean="0"/>
              <a:t>have </a:t>
            </a:r>
            <a:br>
              <a:rPr lang="en" sz="5400" dirty="0" smtClean="0"/>
            </a:br>
            <a:r>
              <a:rPr lang="en" sz="5400" dirty="0" smtClean="0"/>
              <a:t>a healthy</a:t>
            </a:r>
            <a:br>
              <a:rPr lang="en" sz="5400" dirty="0" smtClean="0"/>
            </a:br>
            <a:r>
              <a:rPr lang="en" sz="5400" dirty="0" smtClean="0"/>
              <a:t>cardiovascular system ?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15254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726225" y="438312"/>
            <a:ext cx="773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Maintaining a Good Health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5104852" y="1351078"/>
            <a:ext cx="3624707" cy="167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Quicksand" panose="020B0604020202020204" charset="0"/>
              </a:rPr>
              <a:t>Exercise 30 mins a day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Quicksand" panose="020B0604020202020204" charset="0"/>
              </a:rPr>
              <a:t>Do not smoke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Quicksand" panose="020B0604020202020204" charset="0"/>
              </a:rPr>
              <a:t>Maintain a good diet</a:t>
            </a:r>
            <a:endParaRPr lang="th-TH" sz="1800" dirty="0">
              <a:latin typeface="Quicksand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29" y="1190551"/>
            <a:ext cx="2999553" cy="1991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113" y="3361796"/>
            <a:ext cx="3339739" cy="1669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3;p35"/>
          <p:cNvSpPr txBox="1">
            <a:spLocks noGrp="1"/>
          </p:cNvSpPr>
          <p:nvPr>
            <p:ph type="title"/>
          </p:nvPr>
        </p:nvSpPr>
        <p:spPr>
          <a:xfrm>
            <a:off x="0" y="1572503"/>
            <a:ext cx="9196626" cy="18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smtClean="0"/>
              <a:t>Failed </a:t>
            </a:r>
            <a:br>
              <a:rPr lang="en-US" sz="5400" dirty="0" smtClean="0"/>
            </a:br>
            <a:r>
              <a:rPr lang="en-US" sz="5400" dirty="0" smtClean="0"/>
              <a:t>Cardiovascular System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332328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>
            <a:spLocks noGrp="1"/>
          </p:cNvSpPr>
          <p:nvPr>
            <p:ph type="title"/>
          </p:nvPr>
        </p:nvSpPr>
        <p:spPr>
          <a:xfrm>
            <a:off x="831980" y="342368"/>
            <a:ext cx="285121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Failed System</a:t>
            </a:r>
            <a:endParaRPr sz="3200" dirty="0"/>
          </a:p>
        </p:txBody>
      </p:sp>
      <p:grpSp>
        <p:nvGrpSpPr>
          <p:cNvPr id="225" name="Google Shape;225;p40"/>
          <p:cNvGrpSpPr/>
          <p:nvPr/>
        </p:nvGrpSpPr>
        <p:grpSpPr>
          <a:xfrm>
            <a:off x="21851845" y="9438751"/>
            <a:ext cx="7032187" cy="6398423"/>
            <a:chOff x="267375" y="1071875"/>
            <a:chExt cx="470500" cy="428550"/>
          </a:xfrm>
        </p:grpSpPr>
        <p:sp>
          <p:nvSpPr>
            <p:cNvPr id="226" name="Google Shape;226;p40"/>
            <p:cNvSpPr/>
            <p:nvPr/>
          </p:nvSpPr>
          <p:spPr>
            <a:xfrm>
              <a:off x="288350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1" y="0"/>
                  </a:moveTo>
                  <a:cubicBezTo>
                    <a:pt x="23" y="1056"/>
                    <a:pt x="239" y="2096"/>
                    <a:pt x="641" y="3073"/>
                  </a:cubicBezTo>
                  <a:cubicBezTo>
                    <a:pt x="676" y="3072"/>
                    <a:pt x="710" y="3070"/>
                    <a:pt x="745" y="3070"/>
                  </a:cubicBezTo>
                  <a:cubicBezTo>
                    <a:pt x="1419" y="3070"/>
                    <a:pt x="2047" y="3416"/>
                    <a:pt x="2406" y="3988"/>
                  </a:cubicBezTo>
                  <a:cubicBezTo>
                    <a:pt x="2766" y="4558"/>
                    <a:pt x="2808" y="5272"/>
                    <a:pt x="2516" y="5880"/>
                  </a:cubicBezTo>
                  <a:cubicBezTo>
                    <a:pt x="4076" y="7440"/>
                    <a:pt x="6179" y="8337"/>
                    <a:pt x="8384" y="8383"/>
                  </a:cubicBezTo>
                  <a:lnTo>
                    <a:pt x="8384" y="3190"/>
                  </a:lnTo>
                  <a:cubicBezTo>
                    <a:pt x="6664" y="3094"/>
                    <a:pt x="5290" y="1720"/>
                    <a:pt x="519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0"/>
            <p:cNvSpPr/>
            <p:nvPr/>
          </p:nvSpPr>
          <p:spPr>
            <a:xfrm>
              <a:off x="267375" y="1377050"/>
              <a:ext cx="79225" cy="79200"/>
            </a:xfrm>
            <a:custGeom>
              <a:avLst/>
              <a:gdLst/>
              <a:ahLst/>
              <a:cxnLst/>
              <a:rect l="l" t="t" r="r" b="b"/>
              <a:pathLst>
                <a:path w="3169" h="3168" extrusionOk="0">
                  <a:moveTo>
                    <a:pt x="1584" y="0"/>
                  </a:moveTo>
                  <a:cubicBezTo>
                    <a:pt x="710" y="0"/>
                    <a:pt x="1" y="710"/>
                    <a:pt x="1" y="1584"/>
                  </a:cubicBezTo>
                  <a:cubicBezTo>
                    <a:pt x="1" y="2459"/>
                    <a:pt x="710" y="3168"/>
                    <a:pt x="1584" y="3168"/>
                  </a:cubicBezTo>
                  <a:cubicBezTo>
                    <a:pt x="2459" y="3168"/>
                    <a:pt x="3168" y="2459"/>
                    <a:pt x="3168" y="1584"/>
                  </a:cubicBezTo>
                  <a:cubicBezTo>
                    <a:pt x="3168" y="710"/>
                    <a:pt x="2459" y="0"/>
                    <a:pt x="158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0"/>
            <p:cNvSpPr/>
            <p:nvPr/>
          </p:nvSpPr>
          <p:spPr>
            <a:xfrm>
              <a:off x="507325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3189" y="0"/>
                  </a:moveTo>
                  <a:cubicBezTo>
                    <a:pt x="3093" y="1720"/>
                    <a:pt x="1721" y="3092"/>
                    <a:pt x="1" y="3190"/>
                  </a:cubicBezTo>
                  <a:lnTo>
                    <a:pt x="1" y="8383"/>
                  </a:lnTo>
                  <a:cubicBezTo>
                    <a:pt x="2206" y="8337"/>
                    <a:pt x="4309" y="7440"/>
                    <a:pt x="5868" y="5880"/>
                  </a:cubicBezTo>
                  <a:cubicBezTo>
                    <a:pt x="5577" y="5272"/>
                    <a:pt x="5618" y="4558"/>
                    <a:pt x="5979" y="3986"/>
                  </a:cubicBezTo>
                  <a:cubicBezTo>
                    <a:pt x="6337" y="3416"/>
                    <a:pt x="6965" y="3070"/>
                    <a:pt x="7639" y="3070"/>
                  </a:cubicBezTo>
                  <a:cubicBezTo>
                    <a:pt x="7675" y="3070"/>
                    <a:pt x="7710" y="3070"/>
                    <a:pt x="7743" y="3073"/>
                  </a:cubicBezTo>
                  <a:cubicBezTo>
                    <a:pt x="8145" y="2096"/>
                    <a:pt x="8362" y="1056"/>
                    <a:pt x="838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658700" y="1377050"/>
              <a:ext cx="79175" cy="79200"/>
            </a:xfrm>
            <a:custGeom>
              <a:avLst/>
              <a:gdLst/>
              <a:ahLst/>
              <a:cxnLst/>
              <a:rect l="l" t="t" r="r" b="b"/>
              <a:pathLst>
                <a:path w="3167" h="3168" extrusionOk="0">
                  <a:moveTo>
                    <a:pt x="1583" y="0"/>
                  </a:moveTo>
                  <a:cubicBezTo>
                    <a:pt x="708" y="0"/>
                    <a:pt x="1" y="710"/>
                    <a:pt x="1" y="1584"/>
                  </a:cubicBezTo>
                  <a:cubicBezTo>
                    <a:pt x="1" y="2459"/>
                    <a:pt x="708" y="3168"/>
                    <a:pt x="1583" y="3168"/>
                  </a:cubicBezTo>
                  <a:cubicBezTo>
                    <a:pt x="2457" y="3168"/>
                    <a:pt x="3166" y="2459"/>
                    <a:pt x="3166" y="1584"/>
                  </a:cubicBezTo>
                  <a:cubicBezTo>
                    <a:pt x="3166" y="710"/>
                    <a:pt x="2457" y="0"/>
                    <a:pt x="158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07325" y="1071875"/>
              <a:ext cx="209575" cy="209600"/>
            </a:xfrm>
            <a:custGeom>
              <a:avLst/>
              <a:gdLst/>
              <a:ahLst/>
              <a:cxnLst/>
              <a:rect l="l" t="t" r="r" b="b"/>
              <a:pathLst>
                <a:path w="8383" h="8384" extrusionOk="0">
                  <a:moveTo>
                    <a:pt x="1" y="1"/>
                  </a:moveTo>
                  <a:lnTo>
                    <a:pt x="1" y="5194"/>
                  </a:lnTo>
                  <a:cubicBezTo>
                    <a:pt x="1721" y="5290"/>
                    <a:pt x="3093" y="6662"/>
                    <a:pt x="3189" y="8384"/>
                  </a:cubicBezTo>
                  <a:lnTo>
                    <a:pt x="8382" y="8384"/>
                  </a:lnTo>
                  <a:cubicBezTo>
                    <a:pt x="8362" y="7328"/>
                    <a:pt x="8144" y="6286"/>
                    <a:pt x="7742" y="5311"/>
                  </a:cubicBezTo>
                  <a:cubicBezTo>
                    <a:pt x="7708" y="5312"/>
                    <a:pt x="7673" y="5314"/>
                    <a:pt x="7638" y="5314"/>
                  </a:cubicBezTo>
                  <a:cubicBezTo>
                    <a:pt x="6964" y="5312"/>
                    <a:pt x="6336" y="4966"/>
                    <a:pt x="5977" y="4396"/>
                  </a:cubicBezTo>
                  <a:cubicBezTo>
                    <a:pt x="5618" y="3825"/>
                    <a:pt x="5577" y="3110"/>
                    <a:pt x="5867" y="2502"/>
                  </a:cubicBezTo>
                  <a:cubicBezTo>
                    <a:pt x="4309" y="942"/>
                    <a:pt x="2206" y="4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658700" y="1116025"/>
              <a:ext cx="79175" cy="79175"/>
            </a:xfrm>
            <a:custGeom>
              <a:avLst/>
              <a:gdLst/>
              <a:ahLst/>
              <a:cxnLst/>
              <a:rect l="l" t="t" r="r" b="b"/>
              <a:pathLst>
                <a:path w="3167" h="3167" extrusionOk="0">
                  <a:moveTo>
                    <a:pt x="1583" y="1"/>
                  </a:moveTo>
                  <a:cubicBezTo>
                    <a:pt x="708" y="1"/>
                    <a:pt x="1" y="709"/>
                    <a:pt x="1" y="1583"/>
                  </a:cubicBezTo>
                  <a:cubicBezTo>
                    <a:pt x="1" y="2457"/>
                    <a:pt x="708" y="3167"/>
                    <a:pt x="1583" y="3167"/>
                  </a:cubicBezTo>
                  <a:cubicBezTo>
                    <a:pt x="2457" y="3167"/>
                    <a:pt x="3166" y="2457"/>
                    <a:pt x="3166" y="1583"/>
                  </a:cubicBezTo>
                  <a:cubicBezTo>
                    <a:pt x="3166" y="709"/>
                    <a:pt x="2457" y="1"/>
                    <a:pt x="158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288350" y="1071875"/>
              <a:ext cx="209600" cy="209550"/>
            </a:xfrm>
            <a:custGeom>
              <a:avLst/>
              <a:gdLst/>
              <a:ahLst/>
              <a:cxnLst/>
              <a:rect l="l" t="t" r="r" b="b"/>
              <a:pathLst>
                <a:path w="8384" h="8382" extrusionOk="0">
                  <a:moveTo>
                    <a:pt x="8384" y="1"/>
                  </a:moveTo>
                  <a:cubicBezTo>
                    <a:pt x="6179" y="45"/>
                    <a:pt x="4076" y="942"/>
                    <a:pt x="2516" y="2502"/>
                  </a:cubicBezTo>
                  <a:cubicBezTo>
                    <a:pt x="2808" y="3110"/>
                    <a:pt x="2766" y="3825"/>
                    <a:pt x="2406" y="4396"/>
                  </a:cubicBezTo>
                  <a:cubicBezTo>
                    <a:pt x="2047" y="4966"/>
                    <a:pt x="1419" y="5312"/>
                    <a:pt x="745" y="5312"/>
                  </a:cubicBezTo>
                  <a:cubicBezTo>
                    <a:pt x="710" y="5312"/>
                    <a:pt x="675" y="5312"/>
                    <a:pt x="641" y="5311"/>
                  </a:cubicBezTo>
                  <a:cubicBezTo>
                    <a:pt x="239" y="6286"/>
                    <a:pt x="23" y="7327"/>
                    <a:pt x="1" y="8382"/>
                  </a:cubicBezTo>
                  <a:lnTo>
                    <a:pt x="5194" y="8382"/>
                  </a:lnTo>
                  <a:cubicBezTo>
                    <a:pt x="5290" y="6662"/>
                    <a:pt x="6664" y="5290"/>
                    <a:pt x="8384" y="5194"/>
                  </a:cubicBezTo>
                  <a:lnTo>
                    <a:pt x="838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267375" y="1116025"/>
              <a:ext cx="79225" cy="79175"/>
            </a:xfrm>
            <a:custGeom>
              <a:avLst/>
              <a:gdLst/>
              <a:ahLst/>
              <a:cxnLst/>
              <a:rect l="l" t="t" r="r" b="b"/>
              <a:pathLst>
                <a:path w="3169" h="3167" extrusionOk="0">
                  <a:moveTo>
                    <a:pt x="1584" y="1"/>
                  </a:moveTo>
                  <a:cubicBezTo>
                    <a:pt x="710" y="1"/>
                    <a:pt x="1" y="709"/>
                    <a:pt x="1" y="1583"/>
                  </a:cubicBezTo>
                  <a:cubicBezTo>
                    <a:pt x="1" y="2457"/>
                    <a:pt x="710" y="3167"/>
                    <a:pt x="1584" y="3167"/>
                  </a:cubicBezTo>
                  <a:cubicBezTo>
                    <a:pt x="2459" y="3167"/>
                    <a:pt x="3168" y="2457"/>
                    <a:pt x="3168" y="1583"/>
                  </a:cubicBezTo>
                  <a:cubicBezTo>
                    <a:pt x="3168" y="709"/>
                    <a:pt x="2459" y="1"/>
                    <a:pt x="158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40"/>
          <p:cNvSpPr txBox="1"/>
          <p:nvPr/>
        </p:nvSpPr>
        <p:spPr>
          <a:xfrm>
            <a:off x="499607" y="1160932"/>
            <a:ext cx="2670979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b="1" dirty="0" smtClean="0">
                <a:solidFill>
                  <a:schemeClr val="lt2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Cardiac arrest:</a:t>
            </a:r>
            <a:endParaRPr sz="2000" b="1" dirty="0">
              <a:solidFill>
                <a:schemeClr val="lt2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9607" y="1962364"/>
            <a:ext cx="1190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Quicksand" panose="020B0604020202020204" charset="0"/>
              </a:rPr>
              <a:t>Heart stop pumping</a:t>
            </a:r>
            <a:endParaRPr lang="th-TH" sz="1800" dirty="0">
              <a:latin typeface="Quicksand" panose="020B060402020202020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44949" y="1685365"/>
            <a:ext cx="1434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Quicksand" panose="020B0604020202020204" charset="0"/>
              </a:rPr>
              <a:t>Oxygen and blood won’t reach each part of the body</a:t>
            </a:r>
            <a:endParaRPr lang="th-TH" sz="1800" dirty="0">
              <a:latin typeface="Quicksand" panose="020B060402020202020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65594" y="1962364"/>
            <a:ext cx="147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Quicksand" panose="020B0604020202020204" charset="0"/>
              </a:rPr>
              <a:t>Other body system stop working</a:t>
            </a:r>
            <a:endParaRPr lang="th-TH" sz="1800" dirty="0">
              <a:latin typeface="Quicksand" panose="020B060402020202020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95565" y="1685365"/>
            <a:ext cx="17122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Quicksand" panose="020B0604020202020204" charset="0"/>
              </a:rPr>
              <a:t>Lose consciousness and most likely to result in death</a:t>
            </a:r>
            <a:endParaRPr lang="th-TH" sz="1800" dirty="0">
              <a:latin typeface="Quicksand" panose="020B0604020202020204" charset="0"/>
            </a:endParaRPr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>
          <a:xfrm>
            <a:off x="1689671" y="2424029"/>
            <a:ext cx="48202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121347" y="2424029"/>
            <a:ext cx="48202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472341" y="2424029"/>
            <a:ext cx="48202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859" y="3221711"/>
            <a:ext cx="3178162" cy="1668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3;p35"/>
          <p:cNvSpPr txBox="1">
            <a:spLocks noGrp="1"/>
          </p:cNvSpPr>
          <p:nvPr>
            <p:ph type="title"/>
          </p:nvPr>
        </p:nvSpPr>
        <p:spPr>
          <a:xfrm>
            <a:off x="157882" y="1704071"/>
            <a:ext cx="9196626" cy="18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/>
              <a:t>Fun Facts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246741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52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331737" y="1473000"/>
            <a:ext cx="6480526" cy="21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52"/>
          <p:cNvSpPr txBox="1">
            <a:spLocks noGrp="1"/>
          </p:cNvSpPr>
          <p:nvPr>
            <p:ph type="title"/>
          </p:nvPr>
        </p:nvSpPr>
        <p:spPr>
          <a:xfrm>
            <a:off x="1604163" y="1895000"/>
            <a:ext cx="5935800" cy="10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2,000 gallons</a:t>
            </a:r>
            <a:endParaRPr dirty="0"/>
          </a:p>
        </p:txBody>
      </p:sp>
      <p:sp>
        <p:nvSpPr>
          <p:cNvPr id="519" name="Google Shape;519;p52"/>
          <p:cNvSpPr txBox="1">
            <a:spLocks noGrp="1"/>
          </p:cNvSpPr>
          <p:nvPr>
            <p:ph type="body" idx="1"/>
          </p:nvPr>
        </p:nvSpPr>
        <p:spPr>
          <a:xfrm>
            <a:off x="1604100" y="2955027"/>
            <a:ext cx="5935800" cy="5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dirty="0"/>
              <a:t>o</a:t>
            </a:r>
            <a:r>
              <a:rPr lang="en-US" sz="1800" b="1" dirty="0" smtClean="0"/>
              <a:t>f blood were pumped by the heart within a day</a:t>
            </a:r>
            <a:endParaRPr sz="1800" b="1" dirty="0"/>
          </a:p>
        </p:txBody>
      </p:sp>
      <p:pic>
        <p:nvPicPr>
          <p:cNvPr id="520" name="Google Shape;520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599985">
            <a:off x="1901482" y="483608"/>
            <a:ext cx="1378588" cy="1277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52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331737" y="1473000"/>
            <a:ext cx="6480526" cy="21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52"/>
          <p:cNvSpPr txBox="1">
            <a:spLocks noGrp="1"/>
          </p:cNvSpPr>
          <p:nvPr>
            <p:ph type="title"/>
          </p:nvPr>
        </p:nvSpPr>
        <p:spPr>
          <a:xfrm>
            <a:off x="1604100" y="2408117"/>
            <a:ext cx="5935800" cy="10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60,000 miles</a:t>
            </a:r>
            <a:endParaRPr dirty="0"/>
          </a:p>
        </p:txBody>
      </p:sp>
      <p:sp>
        <p:nvSpPr>
          <p:cNvPr id="519" name="Google Shape;519;p52"/>
          <p:cNvSpPr txBox="1">
            <a:spLocks noGrp="1"/>
          </p:cNvSpPr>
          <p:nvPr>
            <p:ph type="body" idx="1"/>
          </p:nvPr>
        </p:nvSpPr>
        <p:spPr>
          <a:xfrm>
            <a:off x="1604100" y="1735367"/>
            <a:ext cx="5935800" cy="5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dirty="0" smtClean="0"/>
              <a:t>If you stretch out blood vessel system, it would extend over…</a:t>
            </a:r>
            <a:endParaRPr sz="1800" b="1" dirty="0"/>
          </a:p>
        </p:txBody>
      </p:sp>
      <p:pic>
        <p:nvPicPr>
          <p:cNvPr id="520" name="Google Shape;520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599985">
            <a:off x="1901482" y="483608"/>
            <a:ext cx="1378588" cy="1277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46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5"/>
          <p:cNvSpPr txBox="1">
            <a:spLocks noGrp="1"/>
          </p:cNvSpPr>
          <p:nvPr>
            <p:ph type="title"/>
          </p:nvPr>
        </p:nvSpPr>
        <p:spPr>
          <a:xfrm>
            <a:off x="736784" y="1493563"/>
            <a:ext cx="7979620" cy="18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/>
              <a:t>What </a:t>
            </a:r>
            <a:r>
              <a:rPr lang="en" sz="5400" dirty="0" smtClean="0"/>
              <a:t>is</a:t>
            </a:r>
            <a:r>
              <a:rPr lang="en" sz="6000" dirty="0" smtClean="0"/>
              <a:t> </a:t>
            </a:r>
            <a:br>
              <a:rPr lang="en" sz="6000" dirty="0" smtClean="0"/>
            </a:br>
            <a:r>
              <a:rPr lang="en" sz="5400" dirty="0" smtClean="0"/>
              <a:t>cardiovascular system?</a:t>
            </a:r>
            <a:endParaRPr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3;p35"/>
          <p:cNvSpPr txBox="1">
            <a:spLocks noGrp="1"/>
          </p:cNvSpPr>
          <p:nvPr>
            <p:ph type="title"/>
          </p:nvPr>
        </p:nvSpPr>
        <p:spPr>
          <a:xfrm>
            <a:off x="157882" y="1704071"/>
            <a:ext cx="9196626" cy="18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/>
              <a:t>Questions?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33690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>
            <a:spLocks noGrp="1"/>
          </p:cNvSpPr>
          <p:nvPr>
            <p:ph type="title"/>
          </p:nvPr>
        </p:nvSpPr>
        <p:spPr>
          <a:xfrm>
            <a:off x="831980" y="342368"/>
            <a:ext cx="285121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References</a:t>
            </a:r>
            <a:endParaRPr sz="3200" dirty="0"/>
          </a:p>
        </p:txBody>
      </p:sp>
      <p:grpSp>
        <p:nvGrpSpPr>
          <p:cNvPr id="225" name="Google Shape;225;p40"/>
          <p:cNvGrpSpPr/>
          <p:nvPr/>
        </p:nvGrpSpPr>
        <p:grpSpPr>
          <a:xfrm>
            <a:off x="21851845" y="9438751"/>
            <a:ext cx="7032187" cy="6398423"/>
            <a:chOff x="267375" y="1071875"/>
            <a:chExt cx="470500" cy="428550"/>
          </a:xfrm>
        </p:grpSpPr>
        <p:sp>
          <p:nvSpPr>
            <p:cNvPr id="226" name="Google Shape;226;p40"/>
            <p:cNvSpPr/>
            <p:nvPr/>
          </p:nvSpPr>
          <p:spPr>
            <a:xfrm>
              <a:off x="288350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1" y="0"/>
                  </a:moveTo>
                  <a:cubicBezTo>
                    <a:pt x="23" y="1056"/>
                    <a:pt x="239" y="2096"/>
                    <a:pt x="641" y="3073"/>
                  </a:cubicBezTo>
                  <a:cubicBezTo>
                    <a:pt x="676" y="3072"/>
                    <a:pt x="710" y="3070"/>
                    <a:pt x="745" y="3070"/>
                  </a:cubicBezTo>
                  <a:cubicBezTo>
                    <a:pt x="1419" y="3070"/>
                    <a:pt x="2047" y="3416"/>
                    <a:pt x="2406" y="3988"/>
                  </a:cubicBezTo>
                  <a:cubicBezTo>
                    <a:pt x="2766" y="4558"/>
                    <a:pt x="2808" y="5272"/>
                    <a:pt x="2516" y="5880"/>
                  </a:cubicBezTo>
                  <a:cubicBezTo>
                    <a:pt x="4076" y="7440"/>
                    <a:pt x="6179" y="8337"/>
                    <a:pt x="8384" y="8383"/>
                  </a:cubicBezTo>
                  <a:lnTo>
                    <a:pt x="8384" y="3190"/>
                  </a:lnTo>
                  <a:cubicBezTo>
                    <a:pt x="6664" y="3094"/>
                    <a:pt x="5290" y="1720"/>
                    <a:pt x="519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0"/>
            <p:cNvSpPr/>
            <p:nvPr/>
          </p:nvSpPr>
          <p:spPr>
            <a:xfrm>
              <a:off x="267375" y="1377050"/>
              <a:ext cx="79225" cy="79200"/>
            </a:xfrm>
            <a:custGeom>
              <a:avLst/>
              <a:gdLst/>
              <a:ahLst/>
              <a:cxnLst/>
              <a:rect l="l" t="t" r="r" b="b"/>
              <a:pathLst>
                <a:path w="3169" h="3168" extrusionOk="0">
                  <a:moveTo>
                    <a:pt x="1584" y="0"/>
                  </a:moveTo>
                  <a:cubicBezTo>
                    <a:pt x="710" y="0"/>
                    <a:pt x="1" y="710"/>
                    <a:pt x="1" y="1584"/>
                  </a:cubicBezTo>
                  <a:cubicBezTo>
                    <a:pt x="1" y="2459"/>
                    <a:pt x="710" y="3168"/>
                    <a:pt x="1584" y="3168"/>
                  </a:cubicBezTo>
                  <a:cubicBezTo>
                    <a:pt x="2459" y="3168"/>
                    <a:pt x="3168" y="2459"/>
                    <a:pt x="3168" y="1584"/>
                  </a:cubicBezTo>
                  <a:cubicBezTo>
                    <a:pt x="3168" y="710"/>
                    <a:pt x="2459" y="0"/>
                    <a:pt x="158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0"/>
            <p:cNvSpPr/>
            <p:nvPr/>
          </p:nvSpPr>
          <p:spPr>
            <a:xfrm>
              <a:off x="507325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3189" y="0"/>
                  </a:moveTo>
                  <a:cubicBezTo>
                    <a:pt x="3093" y="1720"/>
                    <a:pt x="1721" y="3092"/>
                    <a:pt x="1" y="3190"/>
                  </a:cubicBezTo>
                  <a:lnTo>
                    <a:pt x="1" y="8383"/>
                  </a:lnTo>
                  <a:cubicBezTo>
                    <a:pt x="2206" y="8337"/>
                    <a:pt x="4309" y="7440"/>
                    <a:pt x="5868" y="5880"/>
                  </a:cubicBezTo>
                  <a:cubicBezTo>
                    <a:pt x="5577" y="5272"/>
                    <a:pt x="5618" y="4558"/>
                    <a:pt x="5979" y="3986"/>
                  </a:cubicBezTo>
                  <a:cubicBezTo>
                    <a:pt x="6337" y="3416"/>
                    <a:pt x="6965" y="3070"/>
                    <a:pt x="7639" y="3070"/>
                  </a:cubicBezTo>
                  <a:cubicBezTo>
                    <a:pt x="7675" y="3070"/>
                    <a:pt x="7710" y="3070"/>
                    <a:pt x="7743" y="3073"/>
                  </a:cubicBezTo>
                  <a:cubicBezTo>
                    <a:pt x="8145" y="2096"/>
                    <a:pt x="8362" y="1056"/>
                    <a:pt x="838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658700" y="1377050"/>
              <a:ext cx="79175" cy="79200"/>
            </a:xfrm>
            <a:custGeom>
              <a:avLst/>
              <a:gdLst/>
              <a:ahLst/>
              <a:cxnLst/>
              <a:rect l="l" t="t" r="r" b="b"/>
              <a:pathLst>
                <a:path w="3167" h="3168" extrusionOk="0">
                  <a:moveTo>
                    <a:pt x="1583" y="0"/>
                  </a:moveTo>
                  <a:cubicBezTo>
                    <a:pt x="708" y="0"/>
                    <a:pt x="1" y="710"/>
                    <a:pt x="1" y="1584"/>
                  </a:cubicBezTo>
                  <a:cubicBezTo>
                    <a:pt x="1" y="2459"/>
                    <a:pt x="708" y="3168"/>
                    <a:pt x="1583" y="3168"/>
                  </a:cubicBezTo>
                  <a:cubicBezTo>
                    <a:pt x="2457" y="3168"/>
                    <a:pt x="3166" y="2459"/>
                    <a:pt x="3166" y="1584"/>
                  </a:cubicBezTo>
                  <a:cubicBezTo>
                    <a:pt x="3166" y="710"/>
                    <a:pt x="2457" y="0"/>
                    <a:pt x="158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07325" y="1071875"/>
              <a:ext cx="209575" cy="209600"/>
            </a:xfrm>
            <a:custGeom>
              <a:avLst/>
              <a:gdLst/>
              <a:ahLst/>
              <a:cxnLst/>
              <a:rect l="l" t="t" r="r" b="b"/>
              <a:pathLst>
                <a:path w="8383" h="8384" extrusionOk="0">
                  <a:moveTo>
                    <a:pt x="1" y="1"/>
                  </a:moveTo>
                  <a:lnTo>
                    <a:pt x="1" y="5194"/>
                  </a:lnTo>
                  <a:cubicBezTo>
                    <a:pt x="1721" y="5290"/>
                    <a:pt x="3093" y="6662"/>
                    <a:pt x="3189" y="8384"/>
                  </a:cubicBezTo>
                  <a:lnTo>
                    <a:pt x="8382" y="8384"/>
                  </a:lnTo>
                  <a:cubicBezTo>
                    <a:pt x="8362" y="7328"/>
                    <a:pt x="8144" y="6286"/>
                    <a:pt x="7742" y="5311"/>
                  </a:cubicBezTo>
                  <a:cubicBezTo>
                    <a:pt x="7708" y="5312"/>
                    <a:pt x="7673" y="5314"/>
                    <a:pt x="7638" y="5314"/>
                  </a:cubicBezTo>
                  <a:cubicBezTo>
                    <a:pt x="6964" y="5312"/>
                    <a:pt x="6336" y="4966"/>
                    <a:pt x="5977" y="4396"/>
                  </a:cubicBezTo>
                  <a:cubicBezTo>
                    <a:pt x="5618" y="3825"/>
                    <a:pt x="5577" y="3110"/>
                    <a:pt x="5867" y="2502"/>
                  </a:cubicBezTo>
                  <a:cubicBezTo>
                    <a:pt x="4309" y="942"/>
                    <a:pt x="2206" y="4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658700" y="1116025"/>
              <a:ext cx="79175" cy="79175"/>
            </a:xfrm>
            <a:custGeom>
              <a:avLst/>
              <a:gdLst/>
              <a:ahLst/>
              <a:cxnLst/>
              <a:rect l="l" t="t" r="r" b="b"/>
              <a:pathLst>
                <a:path w="3167" h="3167" extrusionOk="0">
                  <a:moveTo>
                    <a:pt x="1583" y="1"/>
                  </a:moveTo>
                  <a:cubicBezTo>
                    <a:pt x="708" y="1"/>
                    <a:pt x="1" y="709"/>
                    <a:pt x="1" y="1583"/>
                  </a:cubicBezTo>
                  <a:cubicBezTo>
                    <a:pt x="1" y="2457"/>
                    <a:pt x="708" y="3167"/>
                    <a:pt x="1583" y="3167"/>
                  </a:cubicBezTo>
                  <a:cubicBezTo>
                    <a:pt x="2457" y="3167"/>
                    <a:pt x="3166" y="2457"/>
                    <a:pt x="3166" y="1583"/>
                  </a:cubicBezTo>
                  <a:cubicBezTo>
                    <a:pt x="3166" y="709"/>
                    <a:pt x="2457" y="1"/>
                    <a:pt x="158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288350" y="1071875"/>
              <a:ext cx="209600" cy="209550"/>
            </a:xfrm>
            <a:custGeom>
              <a:avLst/>
              <a:gdLst/>
              <a:ahLst/>
              <a:cxnLst/>
              <a:rect l="l" t="t" r="r" b="b"/>
              <a:pathLst>
                <a:path w="8384" h="8382" extrusionOk="0">
                  <a:moveTo>
                    <a:pt x="8384" y="1"/>
                  </a:moveTo>
                  <a:cubicBezTo>
                    <a:pt x="6179" y="45"/>
                    <a:pt x="4076" y="942"/>
                    <a:pt x="2516" y="2502"/>
                  </a:cubicBezTo>
                  <a:cubicBezTo>
                    <a:pt x="2808" y="3110"/>
                    <a:pt x="2766" y="3825"/>
                    <a:pt x="2406" y="4396"/>
                  </a:cubicBezTo>
                  <a:cubicBezTo>
                    <a:pt x="2047" y="4966"/>
                    <a:pt x="1419" y="5312"/>
                    <a:pt x="745" y="5312"/>
                  </a:cubicBezTo>
                  <a:cubicBezTo>
                    <a:pt x="710" y="5312"/>
                    <a:pt x="675" y="5312"/>
                    <a:pt x="641" y="5311"/>
                  </a:cubicBezTo>
                  <a:cubicBezTo>
                    <a:pt x="239" y="6286"/>
                    <a:pt x="23" y="7327"/>
                    <a:pt x="1" y="8382"/>
                  </a:cubicBezTo>
                  <a:lnTo>
                    <a:pt x="5194" y="8382"/>
                  </a:lnTo>
                  <a:cubicBezTo>
                    <a:pt x="5290" y="6662"/>
                    <a:pt x="6664" y="5290"/>
                    <a:pt x="8384" y="5194"/>
                  </a:cubicBezTo>
                  <a:lnTo>
                    <a:pt x="838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267375" y="1116025"/>
              <a:ext cx="79225" cy="79175"/>
            </a:xfrm>
            <a:custGeom>
              <a:avLst/>
              <a:gdLst/>
              <a:ahLst/>
              <a:cxnLst/>
              <a:rect l="l" t="t" r="r" b="b"/>
              <a:pathLst>
                <a:path w="3169" h="3167" extrusionOk="0">
                  <a:moveTo>
                    <a:pt x="1584" y="1"/>
                  </a:moveTo>
                  <a:cubicBezTo>
                    <a:pt x="710" y="1"/>
                    <a:pt x="1" y="709"/>
                    <a:pt x="1" y="1583"/>
                  </a:cubicBezTo>
                  <a:cubicBezTo>
                    <a:pt x="1" y="2457"/>
                    <a:pt x="710" y="3167"/>
                    <a:pt x="1584" y="3167"/>
                  </a:cubicBezTo>
                  <a:cubicBezTo>
                    <a:pt x="2459" y="3167"/>
                    <a:pt x="3168" y="2457"/>
                    <a:pt x="3168" y="1583"/>
                  </a:cubicBezTo>
                  <a:cubicBezTo>
                    <a:pt x="3168" y="709"/>
                    <a:pt x="2459" y="1"/>
                    <a:pt x="158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1980" y="1062318"/>
            <a:ext cx="624615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Quicksand" panose="020B0604020202020204" charset="0"/>
                <a:hlinkClick r:id="rId3"/>
              </a:rPr>
              <a:t>https://</a:t>
            </a:r>
            <a:r>
              <a:rPr lang="en-US" dirty="0" smtClean="0">
                <a:latin typeface="Quicksand" panose="020B0604020202020204" charset="0"/>
                <a:hlinkClick r:id="rId3"/>
              </a:rPr>
              <a:t>www.medicinenet.com/script/main/art.asp?articlekey=2738</a:t>
            </a:r>
            <a:endParaRPr lang="en-US" dirty="0" smtClean="0">
              <a:latin typeface="Quicksand" panose="020B060402020202020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Quicksand" panose="020B0604020202020204" charset="0"/>
                <a:hlinkClick r:id="rId4"/>
              </a:rPr>
              <a:t>https://</a:t>
            </a:r>
            <a:r>
              <a:rPr lang="en-US" dirty="0" smtClean="0">
                <a:latin typeface="Quicksand" panose="020B0604020202020204" charset="0"/>
                <a:hlinkClick r:id="rId4"/>
              </a:rPr>
              <a:t>wa.kaiserpermanente.org/kbase/topic.jhtml?docId=tx4097abc</a:t>
            </a:r>
            <a:endParaRPr lang="en-US" dirty="0" smtClean="0">
              <a:latin typeface="Quicksand" panose="020B060402020202020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Quicksand" panose="020B0604020202020204" charset="0"/>
                <a:hlinkClick r:id="rId5"/>
              </a:rPr>
              <a:t>https://</a:t>
            </a:r>
            <a:r>
              <a:rPr lang="en-US" dirty="0" smtClean="0">
                <a:latin typeface="Quicksand" panose="020B0604020202020204" charset="0"/>
                <a:hlinkClick r:id="rId5"/>
              </a:rPr>
              <a:t>www.betterhealth.vic.gov.au/health/conditionsandtreatments/circulatory-system</a:t>
            </a:r>
            <a:endParaRPr lang="en-US" dirty="0" smtClean="0">
              <a:latin typeface="Quicksand" panose="020B060402020202020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Quicksand" panose="020B0604020202020204" charset="0"/>
                <a:hlinkClick r:id="rId6"/>
              </a:rPr>
              <a:t>https://embryology.med.unsw.edu.au/embryology/index.php/Cardiovascular_System_-_</a:t>
            </a:r>
            <a:r>
              <a:rPr lang="en-US" dirty="0" smtClean="0">
                <a:latin typeface="Quicksand" panose="020B0604020202020204" charset="0"/>
                <a:hlinkClick r:id="rId6"/>
              </a:rPr>
              <a:t>Heart_Histology</a:t>
            </a:r>
            <a:endParaRPr lang="en-US" dirty="0" smtClean="0">
              <a:latin typeface="Quicksand" panose="020B060402020202020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Quicksand" panose="020B0604020202020204" charset="0"/>
                <a:hlinkClick r:id="rId7"/>
              </a:rPr>
              <a:t>https://www.ncbi.nlm.nih.gov/books/NBK26848</a:t>
            </a:r>
            <a:r>
              <a:rPr lang="en-US" dirty="0" smtClean="0">
                <a:latin typeface="Quicksand" panose="020B0604020202020204" charset="0"/>
                <a:hlinkClick r:id="rId7"/>
              </a:rPr>
              <a:t>/</a:t>
            </a:r>
            <a:endParaRPr lang="en-US" dirty="0" smtClean="0">
              <a:latin typeface="Quicksand" panose="020B060402020202020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Quicksand" panose="020B0604020202020204" charset="0"/>
                <a:hlinkClick r:id="rId8"/>
              </a:rPr>
              <a:t>https://</a:t>
            </a:r>
            <a:r>
              <a:rPr lang="en-US" dirty="0" smtClean="0">
                <a:latin typeface="Quicksand" panose="020B0604020202020204" charset="0"/>
                <a:hlinkClick r:id="rId8"/>
              </a:rPr>
              <a:t>www.healthline.com/health/fun-facts-about-the-heart</a:t>
            </a:r>
            <a:endParaRPr lang="en-US" dirty="0" smtClean="0">
              <a:latin typeface="Quicksand" panose="020B060402020202020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h-TH" dirty="0"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3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8;p52"/>
          <p:cNvSpPr txBox="1">
            <a:spLocks/>
          </p:cNvSpPr>
          <p:nvPr/>
        </p:nvSpPr>
        <p:spPr>
          <a:xfrm>
            <a:off x="1531737" y="2309441"/>
            <a:ext cx="5935800" cy="10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8800" dirty="0" smtClean="0">
                <a:solidFill>
                  <a:srgbClr val="E5344C"/>
                </a:solidFill>
                <a:latin typeface="Pacifico" panose="020B0604020202020204" charset="0"/>
              </a:rPr>
              <a:t>Thank you!</a:t>
            </a:r>
            <a:endParaRPr lang="en-US" sz="8800" dirty="0">
              <a:solidFill>
                <a:srgbClr val="E5344C"/>
              </a:solidFill>
              <a:latin typeface="Pacific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6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64"/>
          <p:cNvGrpSpPr/>
          <p:nvPr/>
        </p:nvGrpSpPr>
        <p:grpSpPr>
          <a:xfrm>
            <a:off x="3946897" y="794292"/>
            <a:ext cx="4223497" cy="3889541"/>
            <a:chOff x="4230376" y="860076"/>
            <a:chExt cx="3510929" cy="3384201"/>
          </a:xfrm>
        </p:grpSpPr>
        <p:pic>
          <p:nvPicPr>
            <p:cNvPr id="879" name="Google Shape;879;p6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3274788" y="1815664"/>
              <a:ext cx="3384201" cy="1473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0" name="Google Shape;880;p6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5344993" y="1844750"/>
              <a:ext cx="3380975" cy="1411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Picture 2" descr="The Cardiovascular System | Human circulatory system, Circulatory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91" y="495497"/>
            <a:ext cx="1920942" cy="448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136;p33"/>
          <p:cNvSpPr txBox="1">
            <a:spLocks noGrp="1"/>
          </p:cNvSpPr>
          <p:nvPr>
            <p:ph type="title"/>
          </p:nvPr>
        </p:nvSpPr>
        <p:spPr>
          <a:xfrm>
            <a:off x="119197" y="339441"/>
            <a:ext cx="765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/>
              <a:t>Cardiovascular System </a:t>
            </a:r>
            <a:endParaRPr sz="3200" dirty="0"/>
          </a:p>
        </p:txBody>
      </p:sp>
      <p:sp>
        <p:nvSpPr>
          <p:cNvPr id="19" name="Google Shape;137;p33"/>
          <p:cNvSpPr txBox="1">
            <a:spLocks/>
          </p:cNvSpPr>
          <p:nvPr/>
        </p:nvSpPr>
        <p:spPr>
          <a:xfrm>
            <a:off x="336386" y="1507211"/>
            <a:ext cx="3393322" cy="2249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rgbClr val="434343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 smtClean="0"/>
              <a:t>Cardiovascular system </a:t>
            </a:r>
            <a:r>
              <a:rPr lang="en-US" sz="1800" dirty="0" smtClean="0"/>
              <a:t>is an organ system that circulate the blood throughout our body in order to carry the necessary substances to cells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5"/>
          <p:cNvSpPr txBox="1">
            <a:spLocks noGrp="1"/>
          </p:cNvSpPr>
          <p:nvPr>
            <p:ph type="title"/>
          </p:nvPr>
        </p:nvSpPr>
        <p:spPr>
          <a:xfrm>
            <a:off x="59208" y="1776435"/>
            <a:ext cx="9196626" cy="18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/>
              <a:t>What </a:t>
            </a:r>
            <a:r>
              <a:rPr lang="en" sz="5400" dirty="0" smtClean="0"/>
              <a:t>is involved ?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49935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20533" y="2688370"/>
            <a:ext cx="893851" cy="82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635" y="1175257"/>
            <a:ext cx="781650" cy="72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4"/>
          <p:cNvSpPr txBox="1">
            <a:spLocks noGrp="1"/>
          </p:cNvSpPr>
          <p:nvPr>
            <p:ph type="subTitle" idx="3"/>
          </p:nvPr>
        </p:nvSpPr>
        <p:spPr>
          <a:xfrm>
            <a:off x="1648659" y="1149257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smtClean="0"/>
              <a:t>Heart</a:t>
            </a:r>
            <a:endParaRPr dirty="0"/>
          </a:p>
        </p:txBody>
      </p:sp>
      <p:sp>
        <p:nvSpPr>
          <p:cNvPr id="154" name="Google Shape;154;p34"/>
          <p:cNvSpPr txBox="1">
            <a:spLocks noGrp="1"/>
          </p:cNvSpPr>
          <p:nvPr>
            <p:ph type="subTitle" idx="14"/>
          </p:nvPr>
        </p:nvSpPr>
        <p:spPr>
          <a:xfrm>
            <a:off x="1704232" y="1522221"/>
            <a:ext cx="314327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 smtClean="0"/>
              <a:t>An organ that pumps blood thorughout your body.</a:t>
            </a:r>
            <a:endParaRPr sz="1400" dirty="0"/>
          </a:p>
        </p:txBody>
      </p:sp>
      <p:sp>
        <p:nvSpPr>
          <p:cNvPr id="20" name="Google Shape;136;p33"/>
          <p:cNvSpPr txBox="1">
            <a:spLocks noGrp="1"/>
          </p:cNvSpPr>
          <p:nvPr>
            <p:ph type="title"/>
          </p:nvPr>
        </p:nvSpPr>
        <p:spPr>
          <a:xfrm>
            <a:off x="823297" y="395951"/>
            <a:ext cx="765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/>
              <a:t>Main Components</a:t>
            </a:r>
            <a:endParaRPr sz="3200" dirty="0"/>
          </a:p>
        </p:txBody>
      </p:sp>
      <p:sp>
        <p:nvSpPr>
          <p:cNvPr id="28" name="Google Shape;155;p34"/>
          <p:cNvSpPr txBox="1">
            <a:spLocks/>
          </p:cNvSpPr>
          <p:nvPr/>
        </p:nvSpPr>
        <p:spPr>
          <a:xfrm>
            <a:off x="842807" y="2816257"/>
            <a:ext cx="648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en" dirty="0" smtClean="0"/>
              <a:t>02</a:t>
            </a:r>
            <a:endParaRPr lang="en" dirty="0"/>
          </a:p>
        </p:txBody>
      </p:sp>
      <p:sp>
        <p:nvSpPr>
          <p:cNvPr id="29" name="Google Shape;153;p34"/>
          <p:cNvSpPr txBox="1">
            <a:spLocks noGrp="1"/>
          </p:cNvSpPr>
          <p:nvPr>
            <p:ph type="subTitle" idx="13"/>
          </p:nvPr>
        </p:nvSpPr>
        <p:spPr>
          <a:xfrm>
            <a:off x="1613082" y="2705707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smtClean="0"/>
              <a:t>Lungs</a:t>
            </a:r>
            <a:endParaRPr dirty="0"/>
          </a:p>
        </p:txBody>
      </p:sp>
      <p:sp>
        <p:nvSpPr>
          <p:cNvPr id="30" name="Google Shape;154;p34"/>
          <p:cNvSpPr txBox="1">
            <a:spLocks noGrp="1"/>
          </p:cNvSpPr>
          <p:nvPr>
            <p:ph type="subTitle" idx="14"/>
          </p:nvPr>
        </p:nvSpPr>
        <p:spPr>
          <a:xfrm>
            <a:off x="1704232" y="3033968"/>
            <a:ext cx="314327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 smtClean="0"/>
              <a:t>Organ that exchange the gases between O2 and CO2 </a:t>
            </a:r>
            <a:endParaRPr sz="1400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/>
          <a:srcRect l="5036" t="1" r="43967" b="-210"/>
          <a:stretch/>
        </p:blipFill>
        <p:spPr>
          <a:xfrm>
            <a:off x="5190079" y="968651"/>
            <a:ext cx="3113480" cy="3441404"/>
          </a:xfrm>
          <a:prstGeom prst="rect">
            <a:avLst/>
          </a:prstGeom>
        </p:spPr>
      </p:pic>
      <p:sp>
        <p:nvSpPr>
          <p:cNvPr id="46" name="Google Shape;156;p34"/>
          <p:cNvSpPr txBox="1">
            <a:spLocks noGrp="1"/>
          </p:cNvSpPr>
          <p:nvPr>
            <p:ph type="title" idx="8"/>
          </p:nvPr>
        </p:nvSpPr>
        <p:spPr>
          <a:xfrm>
            <a:off x="867009" y="1285806"/>
            <a:ext cx="600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68321" y="2384004"/>
            <a:ext cx="893851" cy="828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4"/>
          <p:cNvSpPr txBox="1">
            <a:spLocks noGrp="1"/>
          </p:cNvSpPr>
          <p:nvPr>
            <p:ph type="subTitle" idx="3"/>
          </p:nvPr>
        </p:nvSpPr>
        <p:spPr>
          <a:xfrm>
            <a:off x="1648659" y="1167101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smtClean="0"/>
              <a:t>Arteries</a:t>
            </a:r>
            <a:endParaRPr dirty="0"/>
          </a:p>
        </p:txBody>
      </p:sp>
      <p:sp>
        <p:nvSpPr>
          <p:cNvPr id="154" name="Google Shape;154;p34"/>
          <p:cNvSpPr txBox="1">
            <a:spLocks noGrp="1"/>
          </p:cNvSpPr>
          <p:nvPr>
            <p:ph type="subTitle" idx="14"/>
          </p:nvPr>
        </p:nvSpPr>
        <p:spPr>
          <a:xfrm>
            <a:off x="1689166" y="1505409"/>
            <a:ext cx="314327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1400" dirty="0"/>
              <a:t>Blood vessels that carries oxygenated blood</a:t>
            </a:r>
          </a:p>
        </p:txBody>
      </p:sp>
      <p:sp>
        <p:nvSpPr>
          <p:cNvPr id="20" name="Google Shape;136;p33"/>
          <p:cNvSpPr txBox="1">
            <a:spLocks noGrp="1"/>
          </p:cNvSpPr>
          <p:nvPr>
            <p:ph type="title"/>
          </p:nvPr>
        </p:nvSpPr>
        <p:spPr>
          <a:xfrm>
            <a:off x="823297" y="395951"/>
            <a:ext cx="765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/>
              <a:t>Main Components</a:t>
            </a:r>
            <a:endParaRPr sz="3200" dirty="0"/>
          </a:p>
        </p:txBody>
      </p:sp>
      <p:sp>
        <p:nvSpPr>
          <p:cNvPr id="28" name="Google Shape;155;p34"/>
          <p:cNvSpPr txBox="1">
            <a:spLocks/>
          </p:cNvSpPr>
          <p:nvPr/>
        </p:nvSpPr>
        <p:spPr>
          <a:xfrm>
            <a:off x="823297" y="2511891"/>
            <a:ext cx="648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en" dirty="0" smtClean="0"/>
              <a:t>04</a:t>
            </a:r>
            <a:endParaRPr lang="en" dirty="0"/>
          </a:p>
        </p:txBody>
      </p:sp>
      <p:sp>
        <p:nvSpPr>
          <p:cNvPr id="29" name="Google Shape;153;p34"/>
          <p:cNvSpPr txBox="1">
            <a:spLocks noGrp="1"/>
          </p:cNvSpPr>
          <p:nvPr>
            <p:ph type="subTitle" idx="13"/>
          </p:nvPr>
        </p:nvSpPr>
        <p:spPr>
          <a:xfrm>
            <a:off x="1648659" y="2362141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smtClean="0"/>
              <a:t>Veins</a:t>
            </a:r>
            <a:endParaRPr dirty="0"/>
          </a:p>
        </p:txBody>
      </p:sp>
      <p:sp>
        <p:nvSpPr>
          <p:cNvPr id="30" name="Google Shape;154;p34"/>
          <p:cNvSpPr txBox="1">
            <a:spLocks noGrp="1"/>
          </p:cNvSpPr>
          <p:nvPr>
            <p:ph type="subTitle" idx="14"/>
          </p:nvPr>
        </p:nvSpPr>
        <p:spPr>
          <a:xfrm>
            <a:off x="1689166" y="2689353"/>
            <a:ext cx="314327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1400" dirty="0"/>
              <a:t>Blood vessels that carries  deoxygenated blood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/>
          <a:srcRect l="5036" t="1" r="43967" b="-210"/>
          <a:stretch/>
        </p:blipFill>
        <p:spPr>
          <a:xfrm>
            <a:off x="5190079" y="968651"/>
            <a:ext cx="3113480" cy="3441404"/>
          </a:xfrm>
          <a:prstGeom prst="rect">
            <a:avLst/>
          </a:prstGeom>
        </p:spPr>
      </p:pic>
      <p:pic>
        <p:nvPicPr>
          <p:cNvPr id="15" name="Google Shape;14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107" y="1212039"/>
            <a:ext cx="781650" cy="72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56;p34"/>
          <p:cNvSpPr txBox="1">
            <a:spLocks noGrp="1"/>
          </p:cNvSpPr>
          <p:nvPr>
            <p:ph type="title" idx="8"/>
          </p:nvPr>
        </p:nvSpPr>
        <p:spPr>
          <a:xfrm>
            <a:off x="867009" y="1285806"/>
            <a:ext cx="600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pic>
        <p:nvPicPr>
          <p:cNvPr id="18" name="Google Shape;15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732518" y="3659968"/>
            <a:ext cx="777239" cy="71966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58;p34"/>
          <p:cNvSpPr txBox="1">
            <a:spLocks noGrp="1"/>
          </p:cNvSpPr>
          <p:nvPr>
            <p:ph type="title" idx="15"/>
          </p:nvPr>
        </p:nvSpPr>
        <p:spPr>
          <a:xfrm>
            <a:off x="764366" y="3733451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05</a:t>
            </a:r>
            <a:endParaRPr dirty="0"/>
          </a:p>
        </p:txBody>
      </p:sp>
      <p:sp>
        <p:nvSpPr>
          <p:cNvPr id="21" name="Google Shape;148;p34"/>
          <p:cNvSpPr txBox="1">
            <a:spLocks noGrp="1"/>
          </p:cNvSpPr>
          <p:nvPr>
            <p:ph type="subTitle" idx="1"/>
          </p:nvPr>
        </p:nvSpPr>
        <p:spPr>
          <a:xfrm>
            <a:off x="1648659" y="3589265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Blood</a:t>
            </a:r>
            <a:endParaRPr dirty="0"/>
          </a:p>
        </p:txBody>
      </p:sp>
      <p:sp>
        <p:nvSpPr>
          <p:cNvPr id="22" name="Google Shape;154;p34"/>
          <p:cNvSpPr txBox="1">
            <a:spLocks noGrp="1"/>
          </p:cNvSpPr>
          <p:nvPr>
            <p:ph type="subTitle" idx="14"/>
          </p:nvPr>
        </p:nvSpPr>
        <p:spPr>
          <a:xfrm>
            <a:off x="1669972" y="3912330"/>
            <a:ext cx="320366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 smtClean="0"/>
              <a:t>A fluid in a body that carries necessary substances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82904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5"/>
          <p:cNvSpPr txBox="1">
            <a:spLocks noGrp="1"/>
          </p:cNvSpPr>
          <p:nvPr>
            <p:ph type="title"/>
          </p:nvPr>
        </p:nvSpPr>
        <p:spPr>
          <a:xfrm>
            <a:off x="59208" y="1776435"/>
            <a:ext cx="9196626" cy="18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/>
              <a:t>How </a:t>
            </a:r>
            <a:r>
              <a:rPr lang="en" sz="5400" dirty="0" smtClean="0"/>
              <a:t>does it work?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27092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808" y="241235"/>
            <a:ext cx="3971659" cy="4516982"/>
          </a:xfrm>
          <a:prstGeom prst="rect">
            <a:avLst/>
          </a:prstGeom>
        </p:spPr>
      </p:pic>
      <p:pic>
        <p:nvPicPr>
          <p:cNvPr id="62" name="Google Shape;14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1191" y="403321"/>
            <a:ext cx="659253" cy="6110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220665" y="513287"/>
            <a:ext cx="4203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E5344C"/>
              </a:buClr>
              <a:buSzPts val="3000"/>
            </a:pPr>
            <a:r>
              <a:rPr lang="en" sz="2000" dirty="0" smtClean="0">
                <a:solidFill>
                  <a:srgbClr val="E5344C"/>
                </a:solidFill>
                <a:latin typeface="Pacifico"/>
                <a:sym typeface="Pacifico"/>
              </a:rPr>
              <a:t>01</a:t>
            </a:r>
            <a:endParaRPr lang="en" sz="2000" dirty="0">
              <a:solidFill>
                <a:srgbClr val="E5344C"/>
              </a:solidFill>
              <a:latin typeface="Pacifico"/>
              <a:sym typeface="Pacifico"/>
            </a:endParaRPr>
          </a:p>
        </p:txBody>
      </p:sp>
      <p:sp>
        <p:nvSpPr>
          <p:cNvPr id="69" name="Google Shape;185;p38"/>
          <p:cNvSpPr txBox="1">
            <a:spLocks/>
          </p:cNvSpPr>
          <p:nvPr/>
        </p:nvSpPr>
        <p:spPr>
          <a:xfrm>
            <a:off x="208827" y="996878"/>
            <a:ext cx="2443983" cy="9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en-US" dirty="0" smtClean="0">
                <a:latin typeface="Quicksand" panose="020B0604020202020204" charset="0"/>
              </a:rPr>
              <a:t>The right atrium receives deoxygenated blood from the body and pumps it to the right ventricle</a:t>
            </a:r>
            <a:endParaRPr lang="en-US" dirty="0">
              <a:latin typeface="Quicksand" panose="020B0604020202020204" charset="0"/>
            </a:endParaRPr>
          </a:p>
        </p:txBody>
      </p:sp>
      <p:pic>
        <p:nvPicPr>
          <p:cNvPr id="70" name="Google Shape;14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8268" y="3528372"/>
            <a:ext cx="659253" cy="61103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185;p38"/>
          <p:cNvSpPr txBox="1">
            <a:spLocks/>
          </p:cNvSpPr>
          <p:nvPr/>
        </p:nvSpPr>
        <p:spPr>
          <a:xfrm>
            <a:off x="113398" y="2706729"/>
            <a:ext cx="2443983" cy="9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en-US" dirty="0" smtClean="0">
                <a:latin typeface="Quicksand" panose="020B0604020202020204" charset="0"/>
              </a:rPr>
              <a:t>The right ventricle pumps the deoxygenated blood to the lung</a:t>
            </a:r>
            <a:endParaRPr lang="en-US" dirty="0">
              <a:latin typeface="Quicksand" panose="020B0604020202020204" charset="0"/>
            </a:endParaRPr>
          </a:p>
        </p:txBody>
      </p:sp>
      <p:pic>
        <p:nvPicPr>
          <p:cNvPr id="73" name="Google Shape;19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7649" y="2042746"/>
            <a:ext cx="716389" cy="66398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Rectangle 70"/>
          <p:cNvSpPr/>
          <p:nvPr/>
        </p:nvSpPr>
        <p:spPr>
          <a:xfrm>
            <a:off x="1101191" y="2193110"/>
            <a:ext cx="468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E5344C"/>
              </a:buClr>
              <a:buSzPts val="3000"/>
            </a:pPr>
            <a:r>
              <a:rPr lang="en" sz="2000" dirty="0" smtClean="0">
                <a:solidFill>
                  <a:srgbClr val="E5344C"/>
                </a:solidFill>
                <a:latin typeface="Pacifico"/>
                <a:sym typeface="Pacifico"/>
              </a:rPr>
              <a:t>02</a:t>
            </a:r>
            <a:endParaRPr lang="en" sz="2000" dirty="0">
              <a:solidFill>
                <a:srgbClr val="E5344C"/>
              </a:solidFill>
              <a:latin typeface="Pacifico"/>
              <a:sym typeface="Pacifico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083695" y="3633832"/>
            <a:ext cx="468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E5344C"/>
              </a:buClr>
              <a:buSzPts val="3000"/>
            </a:pPr>
            <a:r>
              <a:rPr lang="en" sz="2000" dirty="0" smtClean="0">
                <a:solidFill>
                  <a:srgbClr val="E5344C"/>
                </a:solidFill>
                <a:latin typeface="Pacifico"/>
                <a:sym typeface="Pacifico"/>
              </a:rPr>
              <a:t>03</a:t>
            </a:r>
            <a:endParaRPr lang="en" sz="2000" dirty="0">
              <a:solidFill>
                <a:srgbClr val="E5344C"/>
              </a:solidFill>
              <a:latin typeface="Pacifico"/>
              <a:sym typeface="Pacifico"/>
            </a:endParaRPr>
          </a:p>
        </p:txBody>
      </p:sp>
      <p:sp>
        <p:nvSpPr>
          <p:cNvPr id="75" name="Google Shape;185;p38"/>
          <p:cNvSpPr txBox="1">
            <a:spLocks/>
          </p:cNvSpPr>
          <p:nvPr/>
        </p:nvSpPr>
        <p:spPr>
          <a:xfrm>
            <a:off x="113397" y="4128637"/>
            <a:ext cx="2443983" cy="9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en-US" dirty="0" smtClean="0">
                <a:latin typeface="Quicksand" panose="020B0604020202020204" charset="0"/>
              </a:rPr>
              <a:t>The lung exchange the gases in the blood</a:t>
            </a:r>
            <a:endParaRPr lang="en-US" dirty="0">
              <a:latin typeface="Quicksand" panose="020B0604020202020204" charset="0"/>
            </a:endParaRPr>
          </a:p>
        </p:txBody>
      </p:sp>
      <p:pic>
        <p:nvPicPr>
          <p:cNvPr id="76" name="Google Shape;14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2544" y="878075"/>
            <a:ext cx="659253" cy="61103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Rectangle 76"/>
          <p:cNvSpPr/>
          <p:nvPr/>
        </p:nvSpPr>
        <p:spPr>
          <a:xfrm>
            <a:off x="7636370" y="988041"/>
            <a:ext cx="471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E5344C"/>
              </a:buClr>
              <a:buSzPts val="3000"/>
            </a:pPr>
            <a:r>
              <a:rPr lang="en" sz="2000" dirty="0" smtClean="0">
                <a:solidFill>
                  <a:srgbClr val="E5344C"/>
                </a:solidFill>
                <a:latin typeface="Pacifico"/>
                <a:sym typeface="Pacifico"/>
              </a:rPr>
              <a:t>04</a:t>
            </a:r>
            <a:endParaRPr lang="en" sz="2000" dirty="0">
              <a:solidFill>
                <a:srgbClr val="E5344C"/>
              </a:solidFill>
              <a:latin typeface="Pacifico"/>
              <a:sym typeface="Pacifico"/>
            </a:endParaRPr>
          </a:p>
        </p:txBody>
      </p:sp>
      <p:pic>
        <p:nvPicPr>
          <p:cNvPr id="79" name="Google Shape;19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5580" y="2787211"/>
            <a:ext cx="716389" cy="66398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Rectangle 79"/>
          <p:cNvSpPr/>
          <p:nvPr/>
        </p:nvSpPr>
        <p:spPr>
          <a:xfrm>
            <a:off x="7549122" y="2937575"/>
            <a:ext cx="468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E5344C"/>
              </a:buClr>
              <a:buSzPts val="3000"/>
            </a:pPr>
            <a:r>
              <a:rPr lang="en" sz="2000" dirty="0" smtClean="0">
                <a:solidFill>
                  <a:srgbClr val="E5344C"/>
                </a:solidFill>
                <a:latin typeface="Pacifico"/>
                <a:sym typeface="Pacifico"/>
              </a:rPr>
              <a:t>05</a:t>
            </a:r>
            <a:endParaRPr lang="en" sz="2000" dirty="0">
              <a:solidFill>
                <a:srgbClr val="E5344C"/>
              </a:solidFill>
              <a:latin typeface="Pacifico"/>
              <a:sym typeface="Pacifico"/>
            </a:endParaRPr>
          </a:p>
        </p:txBody>
      </p:sp>
      <p:sp>
        <p:nvSpPr>
          <p:cNvPr id="82" name="Google Shape;185;p38"/>
          <p:cNvSpPr txBox="1">
            <a:spLocks/>
          </p:cNvSpPr>
          <p:nvPr/>
        </p:nvSpPr>
        <p:spPr>
          <a:xfrm>
            <a:off x="6585204" y="1512125"/>
            <a:ext cx="2443983" cy="9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en-US" dirty="0" smtClean="0">
                <a:latin typeface="Quicksand" panose="020B0604020202020204" charset="0"/>
              </a:rPr>
              <a:t>The left atrium receives oxygenated blood from the lungs and pumps it to the left ventricle</a:t>
            </a:r>
            <a:endParaRPr lang="en-US" dirty="0">
              <a:latin typeface="Quicksand" panose="020B0604020202020204" charset="0"/>
            </a:endParaRPr>
          </a:p>
        </p:txBody>
      </p:sp>
      <p:sp>
        <p:nvSpPr>
          <p:cNvPr id="83" name="Google Shape;185;p38"/>
          <p:cNvSpPr txBox="1">
            <a:spLocks/>
          </p:cNvSpPr>
          <p:nvPr/>
        </p:nvSpPr>
        <p:spPr>
          <a:xfrm>
            <a:off x="6704460" y="3451194"/>
            <a:ext cx="2157722" cy="9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en-US" dirty="0" smtClean="0">
                <a:latin typeface="Quicksand" panose="020B0604020202020204" charset="0"/>
              </a:rPr>
              <a:t>The left ventricle pumps the oxygenated blood to the rest of the body</a:t>
            </a:r>
            <a:endParaRPr lang="en-US" dirty="0"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5"/>
          <p:cNvSpPr txBox="1">
            <a:spLocks noGrp="1"/>
          </p:cNvSpPr>
          <p:nvPr>
            <p:ph type="title"/>
          </p:nvPr>
        </p:nvSpPr>
        <p:spPr>
          <a:xfrm>
            <a:off x="0" y="1592239"/>
            <a:ext cx="9196626" cy="18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/>
              <a:t>What </a:t>
            </a:r>
            <a:r>
              <a:rPr lang="en" sz="5400" dirty="0" smtClean="0"/>
              <a:t>kind  of </a:t>
            </a:r>
            <a:br>
              <a:rPr lang="en" sz="5400" dirty="0" smtClean="0"/>
            </a:br>
            <a:r>
              <a:rPr lang="en" sz="5400" dirty="0" smtClean="0"/>
              <a:t>tissue types are involved?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371682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ress Online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5344C"/>
      </a:lt2>
      <a:accent1>
        <a:srgbClr val="E5344C"/>
      </a:accent1>
      <a:accent2>
        <a:srgbClr val="FF9900"/>
      </a:accent2>
      <a:accent3>
        <a:srgbClr val="FF9900"/>
      </a:accent3>
      <a:accent4>
        <a:srgbClr val="E06666"/>
      </a:accent4>
      <a:accent5>
        <a:srgbClr val="F6B26B"/>
      </a:accent5>
      <a:accent6>
        <a:srgbClr val="EA999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308</Words>
  <Application>Microsoft Office PowerPoint</Application>
  <PresentationFormat>On-screen Show (16:9)</PresentationFormat>
  <Paragraphs>72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Pacifico</vt:lpstr>
      <vt:lpstr>Quicksand Light</vt:lpstr>
      <vt:lpstr>Arial</vt:lpstr>
      <vt:lpstr>Quicksand</vt:lpstr>
      <vt:lpstr>Puress Online by Slidesgo</vt:lpstr>
      <vt:lpstr>Cardiocascular System</vt:lpstr>
      <vt:lpstr>What is  cardiovascular system?</vt:lpstr>
      <vt:lpstr>Cardiovascular System </vt:lpstr>
      <vt:lpstr>What is involved ?</vt:lpstr>
      <vt:lpstr>Main Components</vt:lpstr>
      <vt:lpstr>Main Components</vt:lpstr>
      <vt:lpstr>How does it work?</vt:lpstr>
      <vt:lpstr>PowerPoint Presentation</vt:lpstr>
      <vt:lpstr>What kind  of  tissue types are involved?</vt:lpstr>
      <vt:lpstr>Types of tissues</vt:lpstr>
      <vt:lpstr>What major cavities are involved ?</vt:lpstr>
      <vt:lpstr>Major Cavity</vt:lpstr>
      <vt:lpstr>How to have  a healthy cardiovascular system ?</vt:lpstr>
      <vt:lpstr>Maintaining a Good Health</vt:lpstr>
      <vt:lpstr>Failed  Cardiovascular System</vt:lpstr>
      <vt:lpstr>Failed System</vt:lpstr>
      <vt:lpstr>Fun Facts</vt:lpstr>
      <vt:lpstr>2,000 gallons</vt:lpstr>
      <vt:lpstr>60,000 miles</vt:lpstr>
      <vt:lpstr>Questions?</vt:lpstr>
      <vt:lpstr>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Cardiocascular System</dc:title>
  <dc:creator>WINDOWS 10 PRO</dc:creator>
  <cp:lastModifiedBy>Maedhus Sumethasorn</cp:lastModifiedBy>
  <cp:revision>17</cp:revision>
  <dcterms:modified xsi:type="dcterms:W3CDTF">2020-08-19T10:31:44Z</dcterms:modified>
</cp:coreProperties>
</file>