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4" r:id="rId3"/>
    <p:sldId id="265" r:id="rId4"/>
    <p:sldId id="266" r:id="rId5"/>
    <p:sldId id="258" r:id="rId6"/>
    <p:sldId id="259" r:id="rId7"/>
    <p:sldId id="271" r:id="rId8"/>
    <p:sldId id="260" r:id="rId9"/>
    <p:sldId id="261" r:id="rId10"/>
    <p:sldId id="268" r:id="rId11"/>
    <p:sldId id="257" r:id="rId12"/>
    <p:sldId id="269" r:id="rId13"/>
    <p:sldId id="262"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iagrams/_rels/data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svg" /><Relationship Id="rId1" Type="http://schemas.openxmlformats.org/officeDocument/2006/relationships/image" Target="../media/image2.png" /><Relationship Id="rId4" Type="http://schemas.openxmlformats.org/officeDocument/2006/relationships/image" Target="../media/image5.svg" /></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svg" /><Relationship Id="rId1" Type="http://schemas.openxmlformats.org/officeDocument/2006/relationships/image" Target="../media/image2.png" /><Relationship Id="rId4" Type="http://schemas.openxmlformats.org/officeDocument/2006/relationships/image" Target="../media/image5.svg"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851D0-EBD8-4C8F-8EE9-406755FC1376}"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8FF85549-7B12-425E-8A35-8EE02279AE3D}">
      <dgm:prSet/>
      <dgm:spPr/>
      <dgm:t>
        <a:bodyPr/>
        <a:lstStyle/>
        <a:p>
          <a:r>
            <a:rPr lang="en-US"/>
            <a:t>Transmitting and receiving electrical impulses inside the body.</a:t>
          </a:r>
        </a:p>
      </dgm:t>
    </dgm:pt>
    <dgm:pt modelId="{92CE302A-BDEE-4931-A101-64DCCA699A98}" type="parTrans" cxnId="{49BC05F9-C0A1-40E2-BB94-8DFF270CB706}">
      <dgm:prSet/>
      <dgm:spPr/>
      <dgm:t>
        <a:bodyPr/>
        <a:lstStyle/>
        <a:p>
          <a:endParaRPr lang="en-US"/>
        </a:p>
      </dgm:t>
    </dgm:pt>
    <dgm:pt modelId="{57784B03-9363-4E06-BA3B-126699ED0CAF}" type="sibTrans" cxnId="{49BC05F9-C0A1-40E2-BB94-8DFF270CB706}">
      <dgm:prSet/>
      <dgm:spPr/>
      <dgm:t>
        <a:bodyPr/>
        <a:lstStyle/>
        <a:p>
          <a:endParaRPr lang="en-US"/>
        </a:p>
      </dgm:t>
    </dgm:pt>
    <dgm:pt modelId="{58418B9E-F435-49F9-8104-8C75DB98EF00}">
      <dgm:prSet/>
      <dgm:spPr/>
      <dgm:t>
        <a:bodyPr/>
        <a:lstStyle/>
        <a:p>
          <a:r>
            <a:rPr lang="en-US" dirty="0"/>
            <a:t>It works through a complex network of neurons, which are the basic functioning cells of the nervous system. The neurons conduct the signals or impulses between the two components of the nervous system, the central and the peripheral nervous system.</a:t>
          </a:r>
        </a:p>
      </dgm:t>
    </dgm:pt>
    <dgm:pt modelId="{DB2019EE-C41C-4958-BBFA-EF90077C7F28}" type="parTrans" cxnId="{D0F8FCDE-AE59-4D22-8C86-3105D1CE3D9A}">
      <dgm:prSet/>
      <dgm:spPr/>
      <dgm:t>
        <a:bodyPr/>
        <a:lstStyle/>
        <a:p>
          <a:endParaRPr lang="en-US"/>
        </a:p>
      </dgm:t>
    </dgm:pt>
    <dgm:pt modelId="{618C5E1B-0855-4AA0-A8E9-2D2A00C40458}" type="sibTrans" cxnId="{D0F8FCDE-AE59-4D22-8C86-3105D1CE3D9A}">
      <dgm:prSet/>
      <dgm:spPr/>
      <dgm:t>
        <a:bodyPr/>
        <a:lstStyle/>
        <a:p>
          <a:endParaRPr lang="en-US"/>
        </a:p>
      </dgm:t>
    </dgm:pt>
    <dgm:pt modelId="{FBB7DA6F-B510-4EB1-B5A6-705882797BA8}" type="pres">
      <dgm:prSet presAssocID="{7CF851D0-EBD8-4C8F-8EE9-406755FC1376}" presName="Name0" presStyleCnt="0">
        <dgm:presLayoutVars>
          <dgm:dir/>
          <dgm:animLvl val="lvl"/>
          <dgm:resizeHandles val="exact"/>
        </dgm:presLayoutVars>
      </dgm:prSet>
      <dgm:spPr/>
    </dgm:pt>
    <dgm:pt modelId="{D4C26852-64FA-4044-9ACC-7A19E47A939B}" type="pres">
      <dgm:prSet presAssocID="{58418B9E-F435-49F9-8104-8C75DB98EF00}" presName="boxAndChildren" presStyleCnt="0"/>
      <dgm:spPr/>
    </dgm:pt>
    <dgm:pt modelId="{8CD22D17-F102-4588-8D30-C86A0CB1EE34}" type="pres">
      <dgm:prSet presAssocID="{58418B9E-F435-49F9-8104-8C75DB98EF00}" presName="parentTextBox" presStyleLbl="node1" presStyleIdx="0" presStyleCnt="2"/>
      <dgm:spPr/>
    </dgm:pt>
    <dgm:pt modelId="{FE322D48-3943-41CD-A482-01795CD8EF91}" type="pres">
      <dgm:prSet presAssocID="{57784B03-9363-4E06-BA3B-126699ED0CAF}" presName="sp" presStyleCnt="0"/>
      <dgm:spPr/>
    </dgm:pt>
    <dgm:pt modelId="{159421F9-54CE-4A9D-BBD7-878BEEC2DA10}" type="pres">
      <dgm:prSet presAssocID="{8FF85549-7B12-425E-8A35-8EE02279AE3D}" presName="arrowAndChildren" presStyleCnt="0"/>
      <dgm:spPr/>
    </dgm:pt>
    <dgm:pt modelId="{A06316DF-19A2-48A4-ADC0-45C47B0256EB}" type="pres">
      <dgm:prSet presAssocID="{8FF85549-7B12-425E-8A35-8EE02279AE3D}" presName="parentTextArrow" presStyleLbl="node1" presStyleIdx="1" presStyleCnt="2"/>
      <dgm:spPr/>
    </dgm:pt>
  </dgm:ptLst>
  <dgm:cxnLst>
    <dgm:cxn modelId="{626E9F14-44E4-44B0-A0AD-CC0F44A72243}" type="presOf" srcId="{8FF85549-7B12-425E-8A35-8EE02279AE3D}" destId="{A06316DF-19A2-48A4-ADC0-45C47B0256EB}" srcOrd="0" destOrd="0" presId="urn:microsoft.com/office/officeart/2005/8/layout/process4"/>
    <dgm:cxn modelId="{80184641-C4E6-4188-8F92-FED21CE929D0}" type="presOf" srcId="{58418B9E-F435-49F9-8104-8C75DB98EF00}" destId="{8CD22D17-F102-4588-8D30-C86A0CB1EE34}" srcOrd="0" destOrd="0" presId="urn:microsoft.com/office/officeart/2005/8/layout/process4"/>
    <dgm:cxn modelId="{165C344B-6D20-432C-ACD0-818F7C75B158}" type="presOf" srcId="{7CF851D0-EBD8-4C8F-8EE9-406755FC1376}" destId="{FBB7DA6F-B510-4EB1-B5A6-705882797BA8}" srcOrd="0" destOrd="0" presId="urn:microsoft.com/office/officeart/2005/8/layout/process4"/>
    <dgm:cxn modelId="{D0F8FCDE-AE59-4D22-8C86-3105D1CE3D9A}" srcId="{7CF851D0-EBD8-4C8F-8EE9-406755FC1376}" destId="{58418B9E-F435-49F9-8104-8C75DB98EF00}" srcOrd="1" destOrd="0" parTransId="{DB2019EE-C41C-4958-BBFA-EF90077C7F28}" sibTransId="{618C5E1B-0855-4AA0-A8E9-2D2A00C40458}"/>
    <dgm:cxn modelId="{49BC05F9-C0A1-40E2-BB94-8DFF270CB706}" srcId="{7CF851D0-EBD8-4C8F-8EE9-406755FC1376}" destId="{8FF85549-7B12-425E-8A35-8EE02279AE3D}" srcOrd="0" destOrd="0" parTransId="{92CE302A-BDEE-4931-A101-64DCCA699A98}" sibTransId="{57784B03-9363-4E06-BA3B-126699ED0CAF}"/>
    <dgm:cxn modelId="{5D11CCD6-3ACA-42A7-8DC9-197CC2A8F6FC}" type="presParOf" srcId="{FBB7DA6F-B510-4EB1-B5A6-705882797BA8}" destId="{D4C26852-64FA-4044-9ACC-7A19E47A939B}" srcOrd="0" destOrd="0" presId="urn:microsoft.com/office/officeart/2005/8/layout/process4"/>
    <dgm:cxn modelId="{AD49C71A-6DAC-45F9-A535-048281D840BE}" type="presParOf" srcId="{D4C26852-64FA-4044-9ACC-7A19E47A939B}" destId="{8CD22D17-F102-4588-8D30-C86A0CB1EE34}" srcOrd="0" destOrd="0" presId="urn:microsoft.com/office/officeart/2005/8/layout/process4"/>
    <dgm:cxn modelId="{8B104BEF-95B8-4CC0-B031-C26BFD800A26}" type="presParOf" srcId="{FBB7DA6F-B510-4EB1-B5A6-705882797BA8}" destId="{FE322D48-3943-41CD-A482-01795CD8EF91}" srcOrd="1" destOrd="0" presId="urn:microsoft.com/office/officeart/2005/8/layout/process4"/>
    <dgm:cxn modelId="{0907748D-3436-4CF4-A595-41AE8365BBC9}" type="presParOf" srcId="{FBB7DA6F-B510-4EB1-B5A6-705882797BA8}" destId="{159421F9-54CE-4A9D-BBD7-878BEEC2DA10}" srcOrd="2" destOrd="0" presId="urn:microsoft.com/office/officeart/2005/8/layout/process4"/>
    <dgm:cxn modelId="{09038D20-955B-4BDE-8C6C-1BBFA944B746}" type="presParOf" srcId="{159421F9-54CE-4A9D-BBD7-878BEEC2DA10}" destId="{A06316DF-19A2-48A4-ADC0-45C47B0256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12A0D-BCF3-434A-8337-2D4C9CE669A4}"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E140373-9BB9-41D8-90AD-44A3E3322F1A}">
      <dgm:prSet/>
      <dgm:spPr/>
      <dgm:t>
        <a:bodyPr/>
        <a:lstStyle/>
        <a:p>
          <a:pPr>
            <a:defRPr cap="all"/>
          </a:pPr>
          <a:r>
            <a:rPr lang="en-US" b="1"/>
            <a:t>Central Nervous System </a:t>
          </a:r>
          <a:endParaRPr lang="en-US"/>
        </a:p>
      </dgm:t>
    </dgm:pt>
    <dgm:pt modelId="{3F3F9D6A-3D6A-481F-8B01-3E1879982235}" type="parTrans" cxnId="{D946962A-2B63-4E03-B27A-8CB33366B0B3}">
      <dgm:prSet/>
      <dgm:spPr/>
      <dgm:t>
        <a:bodyPr/>
        <a:lstStyle/>
        <a:p>
          <a:endParaRPr lang="en-US"/>
        </a:p>
      </dgm:t>
    </dgm:pt>
    <dgm:pt modelId="{5E66F83A-7922-4E7C-A163-EE1CBEF11307}" type="sibTrans" cxnId="{D946962A-2B63-4E03-B27A-8CB33366B0B3}">
      <dgm:prSet/>
      <dgm:spPr/>
      <dgm:t>
        <a:bodyPr/>
        <a:lstStyle/>
        <a:p>
          <a:endParaRPr lang="en-US"/>
        </a:p>
      </dgm:t>
    </dgm:pt>
    <dgm:pt modelId="{045A645D-FF86-406D-A66C-4A9CFD06C20B}">
      <dgm:prSet/>
      <dgm:spPr/>
      <dgm:t>
        <a:bodyPr/>
        <a:lstStyle/>
        <a:p>
          <a:pPr>
            <a:defRPr cap="all"/>
          </a:pPr>
          <a:r>
            <a:rPr lang="en-US" b="1"/>
            <a:t>Peripheral Nervous System</a:t>
          </a:r>
          <a:endParaRPr lang="en-US"/>
        </a:p>
      </dgm:t>
    </dgm:pt>
    <dgm:pt modelId="{A4B69061-7640-4897-9B6C-F272B7EA30DA}" type="parTrans" cxnId="{AD3AB1FB-1506-4B09-A8EC-8ABCB94F9EE2}">
      <dgm:prSet/>
      <dgm:spPr/>
      <dgm:t>
        <a:bodyPr/>
        <a:lstStyle/>
        <a:p>
          <a:endParaRPr lang="en-US"/>
        </a:p>
      </dgm:t>
    </dgm:pt>
    <dgm:pt modelId="{28B79F6B-4FB6-4022-A69E-A630EFCB7E4C}" type="sibTrans" cxnId="{AD3AB1FB-1506-4B09-A8EC-8ABCB94F9EE2}">
      <dgm:prSet/>
      <dgm:spPr/>
      <dgm:t>
        <a:bodyPr/>
        <a:lstStyle/>
        <a:p>
          <a:endParaRPr lang="en-US"/>
        </a:p>
      </dgm:t>
    </dgm:pt>
    <dgm:pt modelId="{8B83A630-2FBC-45C0-B7F9-DAEAD837497E}" type="pres">
      <dgm:prSet presAssocID="{BC012A0D-BCF3-434A-8337-2D4C9CE669A4}" presName="root" presStyleCnt="0">
        <dgm:presLayoutVars>
          <dgm:dir/>
          <dgm:resizeHandles val="exact"/>
        </dgm:presLayoutVars>
      </dgm:prSet>
      <dgm:spPr/>
    </dgm:pt>
    <dgm:pt modelId="{E0D3E508-0FEC-4A5C-818F-65C49BDE6456}" type="pres">
      <dgm:prSet presAssocID="{5E140373-9BB9-41D8-90AD-44A3E3322F1A}" presName="compNode" presStyleCnt="0"/>
      <dgm:spPr/>
    </dgm:pt>
    <dgm:pt modelId="{0D02EEC9-CB61-492F-BA43-111383EE6FA0}" type="pres">
      <dgm:prSet presAssocID="{5E140373-9BB9-41D8-90AD-44A3E3322F1A}" presName="iconBgRect" presStyleLbl="bgShp" presStyleIdx="0" presStyleCnt="2"/>
      <dgm:spPr/>
    </dgm:pt>
    <dgm:pt modelId="{69CC195D-A1FB-4C20-B2FC-D569DEC6DDCE}" type="pres">
      <dgm:prSet presAssocID="{5E140373-9BB9-41D8-90AD-44A3E3322F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B4030FBD-B719-4ECE-AC36-61CB0DEAD0EA}" type="pres">
      <dgm:prSet presAssocID="{5E140373-9BB9-41D8-90AD-44A3E3322F1A}" presName="spaceRect" presStyleCnt="0"/>
      <dgm:spPr/>
    </dgm:pt>
    <dgm:pt modelId="{43CF65DC-362E-497D-889A-34785311BAB9}" type="pres">
      <dgm:prSet presAssocID="{5E140373-9BB9-41D8-90AD-44A3E3322F1A}" presName="textRect" presStyleLbl="revTx" presStyleIdx="0" presStyleCnt="2">
        <dgm:presLayoutVars>
          <dgm:chMax val="1"/>
          <dgm:chPref val="1"/>
        </dgm:presLayoutVars>
      </dgm:prSet>
      <dgm:spPr/>
    </dgm:pt>
    <dgm:pt modelId="{5F27603C-CAB6-4DC8-89EA-F601A7AF3B73}" type="pres">
      <dgm:prSet presAssocID="{5E66F83A-7922-4E7C-A163-EE1CBEF11307}" presName="sibTrans" presStyleCnt="0"/>
      <dgm:spPr/>
    </dgm:pt>
    <dgm:pt modelId="{09FD1EEB-3923-46AB-971F-C71C8001C30C}" type="pres">
      <dgm:prSet presAssocID="{045A645D-FF86-406D-A66C-4A9CFD06C20B}" presName="compNode" presStyleCnt="0"/>
      <dgm:spPr/>
    </dgm:pt>
    <dgm:pt modelId="{B8D2DFDA-7AC1-4316-B34F-C38B98EB00E6}" type="pres">
      <dgm:prSet presAssocID="{045A645D-FF86-406D-A66C-4A9CFD06C20B}" presName="iconBgRect" presStyleLbl="bgShp" presStyleIdx="1" presStyleCnt="2"/>
      <dgm:spPr/>
    </dgm:pt>
    <dgm:pt modelId="{6513737C-0F02-456B-92EB-DD6417D55DE4}" type="pres">
      <dgm:prSet presAssocID="{045A645D-FF86-406D-A66C-4A9CFD06C2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F038D22F-B0CA-4142-98EB-3265889FDF09}" type="pres">
      <dgm:prSet presAssocID="{045A645D-FF86-406D-A66C-4A9CFD06C20B}" presName="spaceRect" presStyleCnt="0"/>
      <dgm:spPr/>
    </dgm:pt>
    <dgm:pt modelId="{CBABCBF1-50C5-4B5A-B07B-07D3253F38FE}" type="pres">
      <dgm:prSet presAssocID="{045A645D-FF86-406D-A66C-4A9CFD06C20B}" presName="textRect" presStyleLbl="revTx" presStyleIdx="1" presStyleCnt="2">
        <dgm:presLayoutVars>
          <dgm:chMax val="1"/>
          <dgm:chPref val="1"/>
        </dgm:presLayoutVars>
      </dgm:prSet>
      <dgm:spPr/>
    </dgm:pt>
  </dgm:ptLst>
  <dgm:cxnLst>
    <dgm:cxn modelId="{DB06F618-A294-422D-83BF-A33414BD478A}" type="presOf" srcId="{045A645D-FF86-406D-A66C-4A9CFD06C20B}" destId="{CBABCBF1-50C5-4B5A-B07B-07D3253F38FE}" srcOrd="0" destOrd="0" presId="urn:microsoft.com/office/officeart/2018/5/layout/IconCircleLabelList"/>
    <dgm:cxn modelId="{D946962A-2B63-4E03-B27A-8CB33366B0B3}" srcId="{BC012A0D-BCF3-434A-8337-2D4C9CE669A4}" destId="{5E140373-9BB9-41D8-90AD-44A3E3322F1A}" srcOrd="0" destOrd="0" parTransId="{3F3F9D6A-3D6A-481F-8B01-3E1879982235}" sibTransId="{5E66F83A-7922-4E7C-A163-EE1CBEF11307}"/>
    <dgm:cxn modelId="{C54F356E-79C1-4C09-BF1B-B185982C688F}" type="presOf" srcId="{BC012A0D-BCF3-434A-8337-2D4C9CE669A4}" destId="{8B83A630-2FBC-45C0-B7F9-DAEAD837497E}" srcOrd="0" destOrd="0" presId="urn:microsoft.com/office/officeart/2018/5/layout/IconCircleLabelList"/>
    <dgm:cxn modelId="{90DED786-2E69-4C76-B4FE-07AD12BE1B65}" type="presOf" srcId="{5E140373-9BB9-41D8-90AD-44A3E3322F1A}" destId="{43CF65DC-362E-497D-889A-34785311BAB9}" srcOrd="0" destOrd="0" presId="urn:microsoft.com/office/officeart/2018/5/layout/IconCircleLabelList"/>
    <dgm:cxn modelId="{AD3AB1FB-1506-4B09-A8EC-8ABCB94F9EE2}" srcId="{BC012A0D-BCF3-434A-8337-2D4C9CE669A4}" destId="{045A645D-FF86-406D-A66C-4A9CFD06C20B}" srcOrd="1" destOrd="0" parTransId="{A4B69061-7640-4897-9B6C-F272B7EA30DA}" sibTransId="{28B79F6B-4FB6-4022-A69E-A630EFCB7E4C}"/>
    <dgm:cxn modelId="{19C43A79-72C0-46D6-934C-58F726029B9E}" type="presParOf" srcId="{8B83A630-2FBC-45C0-B7F9-DAEAD837497E}" destId="{E0D3E508-0FEC-4A5C-818F-65C49BDE6456}" srcOrd="0" destOrd="0" presId="urn:microsoft.com/office/officeart/2018/5/layout/IconCircleLabelList"/>
    <dgm:cxn modelId="{53930BA3-EE98-4FBA-AE04-9468405DB168}" type="presParOf" srcId="{E0D3E508-0FEC-4A5C-818F-65C49BDE6456}" destId="{0D02EEC9-CB61-492F-BA43-111383EE6FA0}" srcOrd="0" destOrd="0" presId="urn:microsoft.com/office/officeart/2018/5/layout/IconCircleLabelList"/>
    <dgm:cxn modelId="{EAAD2EF4-F9C6-42E8-AF3E-4B417C8330F5}" type="presParOf" srcId="{E0D3E508-0FEC-4A5C-818F-65C49BDE6456}" destId="{69CC195D-A1FB-4C20-B2FC-D569DEC6DDCE}" srcOrd="1" destOrd="0" presId="urn:microsoft.com/office/officeart/2018/5/layout/IconCircleLabelList"/>
    <dgm:cxn modelId="{50ABBB13-5252-45C7-8455-2322914156AA}" type="presParOf" srcId="{E0D3E508-0FEC-4A5C-818F-65C49BDE6456}" destId="{B4030FBD-B719-4ECE-AC36-61CB0DEAD0EA}" srcOrd="2" destOrd="0" presId="urn:microsoft.com/office/officeart/2018/5/layout/IconCircleLabelList"/>
    <dgm:cxn modelId="{97A19A72-CE84-41D2-A559-502A52D34C87}" type="presParOf" srcId="{E0D3E508-0FEC-4A5C-818F-65C49BDE6456}" destId="{43CF65DC-362E-497D-889A-34785311BAB9}" srcOrd="3" destOrd="0" presId="urn:microsoft.com/office/officeart/2018/5/layout/IconCircleLabelList"/>
    <dgm:cxn modelId="{0E165C71-C47D-4C8A-912E-CAAB647660C2}" type="presParOf" srcId="{8B83A630-2FBC-45C0-B7F9-DAEAD837497E}" destId="{5F27603C-CAB6-4DC8-89EA-F601A7AF3B73}" srcOrd="1" destOrd="0" presId="urn:microsoft.com/office/officeart/2018/5/layout/IconCircleLabelList"/>
    <dgm:cxn modelId="{FD8FA622-766D-4B50-88E2-EF895CAF5470}" type="presParOf" srcId="{8B83A630-2FBC-45C0-B7F9-DAEAD837497E}" destId="{09FD1EEB-3923-46AB-971F-C71C8001C30C}" srcOrd="2" destOrd="0" presId="urn:microsoft.com/office/officeart/2018/5/layout/IconCircleLabelList"/>
    <dgm:cxn modelId="{DDD00A26-C027-490F-BBCE-5FEFF30426BC}" type="presParOf" srcId="{09FD1EEB-3923-46AB-971F-C71C8001C30C}" destId="{B8D2DFDA-7AC1-4316-B34F-C38B98EB00E6}" srcOrd="0" destOrd="0" presId="urn:microsoft.com/office/officeart/2018/5/layout/IconCircleLabelList"/>
    <dgm:cxn modelId="{6A4598A1-57B0-42CB-ADE8-F794E73004AD}" type="presParOf" srcId="{09FD1EEB-3923-46AB-971F-C71C8001C30C}" destId="{6513737C-0F02-456B-92EB-DD6417D55DE4}" srcOrd="1" destOrd="0" presId="urn:microsoft.com/office/officeart/2018/5/layout/IconCircleLabelList"/>
    <dgm:cxn modelId="{6A75E209-7292-478C-A3FA-143E092FD48D}" type="presParOf" srcId="{09FD1EEB-3923-46AB-971F-C71C8001C30C}" destId="{F038D22F-B0CA-4142-98EB-3265889FDF09}" srcOrd="2" destOrd="0" presId="urn:microsoft.com/office/officeart/2018/5/layout/IconCircleLabelList"/>
    <dgm:cxn modelId="{7DE9C00D-897A-48DB-AB8B-37EBDD317D10}" type="presParOf" srcId="{09FD1EEB-3923-46AB-971F-C71C8001C30C}" destId="{CBABCBF1-50C5-4B5A-B07B-07D3253F38F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22D17-F102-4588-8D30-C86A0CB1EE34}">
      <dsp:nvSpPr>
        <dsp:cNvPr id="0" name=""/>
        <dsp:cNvSpPr/>
      </dsp:nvSpPr>
      <dsp:spPr>
        <a:xfrm>
          <a:off x="0" y="2471502"/>
          <a:ext cx="10907490" cy="16215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It works through a complex network of neurons, which are the basic functioning cells of the nervous system. The neurons conduct the signals or impulses between the two components of the nervous system, the central and the peripheral nervous system.</a:t>
          </a:r>
        </a:p>
      </dsp:txBody>
      <dsp:txXfrm>
        <a:off x="0" y="2471502"/>
        <a:ext cx="10907490" cy="1621573"/>
      </dsp:txXfrm>
    </dsp:sp>
    <dsp:sp modelId="{A06316DF-19A2-48A4-ADC0-45C47B0256EB}">
      <dsp:nvSpPr>
        <dsp:cNvPr id="0" name=""/>
        <dsp:cNvSpPr/>
      </dsp:nvSpPr>
      <dsp:spPr>
        <a:xfrm rot="10800000">
          <a:off x="0" y="1846"/>
          <a:ext cx="10907490" cy="2493980"/>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Transmitting and receiving electrical impulses inside the body.</a:t>
          </a:r>
        </a:p>
      </dsp:txBody>
      <dsp:txXfrm rot="10800000">
        <a:off x="0" y="1846"/>
        <a:ext cx="10907490" cy="1620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2EEC9-CB61-492F-BA43-111383EE6FA0}">
      <dsp:nvSpPr>
        <dsp:cNvPr id="0" name=""/>
        <dsp:cNvSpPr/>
      </dsp:nvSpPr>
      <dsp:spPr>
        <a:xfrm>
          <a:off x="2044800" y="375668"/>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C195D-A1FB-4C20-B2FC-D569DEC6DDCE}">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F65DC-362E-497D-889A-34785311BAB9}">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Central Nervous System </a:t>
          </a:r>
          <a:endParaRPr lang="en-US" sz="2500" kern="1200"/>
        </a:p>
      </dsp:txBody>
      <dsp:txXfrm>
        <a:off x="1342800" y="3255669"/>
        <a:ext cx="3600000" cy="720000"/>
      </dsp:txXfrm>
    </dsp:sp>
    <dsp:sp modelId="{B8D2DFDA-7AC1-4316-B34F-C38B98EB00E6}">
      <dsp:nvSpPr>
        <dsp:cNvPr id="0" name=""/>
        <dsp:cNvSpPr/>
      </dsp:nvSpPr>
      <dsp:spPr>
        <a:xfrm>
          <a:off x="6274800" y="375668"/>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3737C-0F02-456B-92EB-DD6417D55DE4}">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ABCBF1-50C5-4B5A-B07B-07D3253F38FE}">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Peripheral Nervous System</a:t>
          </a:r>
          <a:endParaRPr lang="en-US" sz="2500" kern="1200"/>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C93F-26A6-48E8-9578-32E5A19F1C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E8C259-DF84-4C3D-9B5D-6298F7E072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3CDD71-96D5-4454-B682-0E195A3C2C6E}"/>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5" name="Footer Placeholder 4">
            <a:extLst>
              <a:ext uri="{FF2B5EF4-FFF2-40B4-BE49-F238E27FC236}">
                <a16:creationId xmlns:a16="http://schemas.microsoft.com/office/drawing/2014/main" id="{A5BA49C3-D763-4489-95EC-D77FF5933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51FFD-FBC4-4404-809D-CAA70A50EC85}"/>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170719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6447-7B0D-4736-B588-16F6AEDB61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FC8228-236C-46CC-80B7-036A7EA87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6458A-D3CE-49A2-9CBD-6703B2DE8461}"/>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5" name="Footer Placeholder 4">
            <a:extLst>
              <a:ext uri="{FF2B5EF4-FFF2-40B4-BE49-F238E27FC236}">
                <a16:creationId xmlns:a16="http://schemas.microsoft.com/office/drawing/2014/main" id="{1BFFDC5B-FAA0-4692-91A4-1673FC0F2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89BFE-61C1-4885-9F8D-B6875988F358}"/>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193358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F0C7F-BD23-4113-BCEB-ABDB95B53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ABF48F-8F7E-450B-AB00-264809A421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6A640-ABF7-4366-A26F-4FA3843B2F68}"/>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5" name="Footer Placeholder 4">
            <a:extLst>
              <a:ext uri="{FF2B5EF4-FFF2-40B4-BE49-F238E27FC236}">
                <a16:creationId xmlns:a16="http://schemas.microsoft.com/office/drawing/2014/main" id="{16392BF5-6D34-4902-A3C6-D5247048C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8CA60-236D-4BAF-A40D-D5EE34AAC409}"/>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142417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FFF8-C132-44D1-8BD2-B2973DC6C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C6B11-D673-4B5B-83F4-E058D66EE3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98AC-46D1-41A1-86DD-EA49D55B32C9}"/>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5" name="Footer Placeholder 4">
            <a:extLst>
              <a:ext uri="{FF2B5EF4-FFF2-40B4-BE49-F238E27FC236}">
                <a16:creationId xmlns:a16="http://schemas.microsoft.com/office/drawing/2014/main" id="{C65E080D-0131-447D-8184-B7CF13763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A9E60-427B-440A-A4B2-8CEAA7BEE076}"/>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43844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EDD5-C45D-4763-ABC9-A448D78E3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F3F029-9E3C-4BA8-B34B-4DE90734AA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EAC65-FB2B-4D8A-A266-752D8634385C}"/>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5" name="Footer Placeholder 4">
            <a:extLst>
              <a:ext uri="{FF2B5EF4-FFF2-40B4-BE49-F238E27FC236}">
                <a16:creationId xmlns:a16="http://schemas.microsoft.com/office/drawing/2014/main" id="{0D621629-C39E-45B8-BDF5-FEE2DE0E3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F060F-9ED5-40F7-BED8-DF8D56BC5480}"/>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291573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1BC6-E15B-4483-BFFC-4F1EC52F9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CDDD0-2EAF-4F10-8FC3-237FD8510F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C1E18D-1D4B-4E6B-BF32-208A64901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39FC8-5E17-4E19-9544-3C635F2E0FDA}"/>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6" name="Footer Placeholder 5">
            <a:extLst>
              <a:ext uri="{FF2B5EF4-FFF2-40B4-BE49-F238E27FC236}">
                <a16:creationId xmlns:a16="http://schemas.microsoft.com/office/drawing/2014/main" id="{40A8D6CF-A6CA-42BB-90BE-98090F974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10D7C-F3D5-41D2-A5E0-915195E28AA7}"/>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43073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FD8E-D29A-42C9-BEC2-923A9BF8E8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BC533-176E-489F-B8F2-188D7E280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79A7A-16BC-434E-A690-8D62D4A7ED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39A43-F7DC-4296-9F16-4742798A8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B021C9-0958-4C4C-92BC-167AA7E358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B13B2A-E887-4B12-A370-9652704E2E2E}"/>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8" name="Footer Placeholder 7">
            <a:extLst>
              <a:ext uri="{FF2B5EF4-FFF2-40B4-BE49-F238E27FC236}">
                <a16:creationId xmlns:a16="http://schemas.microsoft.com/office/drawing/2014/main" id="{5AD33C65-4A59-41D6-89E6-8EA0F3F779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F75BCB-52EE-45E1-BDEB-B75DF154E0CC}"/>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28882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326A-A6E4-42F2-9905-91662760DB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E7A10-6667-4030-80CA-EB69D95AE1C9}"/>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4" name="Footer Placeholder 3">
            <a:extLst>
              <a:ext uri="{FF2B5EF4-FFF2-40B4-BE49-F238E27FC236}">
                <a16:creationId xmlns:a16="http://schemas.microsoft.com/office/drawing/2014/main" id="{06DC1DAB-4DF9-4A46-B9EA-F7CF46377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8929D0-7F34-49DD-AB62-8FBF9F9FFD3E}"/>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132728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1EB11-3BD4-417E-9D6E-3D65C6E996F3}"/>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3" name="Footer Placeholder 2">
            <a:extLst>
              <a:ext uri="{FF2B5EF4-FFF2-40B4-BE49-F238E27FC236}">
                <a16:creationId xmlns:a16="http://schemas.microsoft.com/office/drawing/2014/main" id="{02AFBC27-D63B-47A0-9BD2-1DF05EB1AB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3ECEF-FDE5-4E6F-8912-35CE0521748C}"/>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226594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A468-509D-452A-860C-ECA9A1331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971055-9A19-466E-8842-FBF35E344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18AFB5-ABCF-4D36-9511-9EFF8C9A4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D7D5D-64E7-45CC-86A3-BC2C00CDF44F}"/>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6" name="Footer Placeholder 5">
            <a:extLst>
              <a:ext uri="{FF2B5EF4-FFF2-40B4-BE49-F238E27FC236}">
                <a16:creationId xmlns:a16="http://schemas.microsoft.com/office/drawing/2014/main" id="{E1DCC2D0-6A56-40F9-A669-A8DF71C63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3E1B9-FD90-4500-B0A1-8604785690E8}"/>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22529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AC10-B740-4065-9FB7-389826A23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8884FE-3EA4-44B1-88FE-E7C68505B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5C0051-B432-4B48-8D56-CD2A93699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8CB65-090A-4094-8A70-A9D961118755}"/>
              </a:ext>
            </a:extLst>
          </p:cNvPr>
          <p:cNvSpPr>
            <a:spLocks noGrp="1"/>
          </p:cNvSpPr>
          <p:nvPr>
            <p:ph type="dt" sz="half" idx="10"/>
          </p:nvPr>
        </p:nvSpPr>
        <p:spPr/>
        <p:txBody>
          <a:bodyPr/>
          <a:lstStyle/>
          <a:p>
            <a:fld id="{0561783D-F3DC-4EB4-9F0E-048488E5BE47}" type="datetimeFigureOut">
              <a:rPr lang="en-US" smtClean="0"/>
              <a:t>8/17/2020</a:t>
            </a:fld>
            <a:endParaRPr lang="en-US"/>
          </a:p>
        </p:txBody>
      </p:sp>
      <p:sp>
        <p:nvSpPr>
          <p:cNvPr id="6" name="Footer Placeholder 5">
            <a:extLst>
              <a:ext uri="{FF2B5EF4-FFF2-40B4-BE49-F238E27FC236}">
                <a16:creationId xmlns:a16="http://schemas.microsoft.com/office/drawing/2014/main" id="{337C886D-0684-4B33-9040-EB8DE2270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7DAA0-0BAB-43AC-86A5-F7BA0D97E257}"/>
              </a:ext>
            </a:extLst>
          </p:cNvPr>
          <p:cNvSpPr>
            <a:spLocks noGrp="1"/>
          </p:cNvSpPr>
          <p:nvPr>
            <p:ph type="sldNum" sz="quarter" idx="12"/>
          </p:nvPr>
        </p:nvSpPr>
        <p:spPr/>
        <p:txBody>
          <a:bodyPr/>
          <a:lstStyle/>
          <a:p>
            <a:fld id="{57F429D3-F8BE-416D-99B6-27EE115B7724}" type="slidenum">
              <a:rPr lang="en-US" smtClean="0"/>
              <a:t>‹#›</a:t>
            </a:fld>
            <a:endParaRPr lang="en-US"/>
          </a:p>
        </p:txBody>
      </p:sp>
    </p:spTree>
    <p:extLst>
      <p:ext uri="{BB962C8B-B14F-4D97-AF65-F5344CB8AC3E}">
        <p14:creationId xmlns:p14="http://schemas.microsoft.com/office/powerpoint/2010/main" val="70910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E211B-785F-40C6-8A9D-6F4B820CA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22143-8D2F-41DE-8039-0CD3B594A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4A77D-1EBD-4CE0-B95C-7DE1AF550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1783D-F3DC-4EB4-9F0E-048488E5BE47}" type="datetimeFigureOut">
              <a:rPr lang="en-US" smtClean="0"/>
              <a:t>8/17/2020</a:t>
            </a:fld>
            <a:endParaRPr lang="en-US"/>
          </a:p>
        </p:txBody>
      </p:sp>
      <p:sp>
        <p:nvSpPr>
          <p:cNvPr id="5" name="Footer Placeholder 4">
            <a:extLst>
              <a:ext uri="{FF2B5EF4-FFF2-40B4-BE49-F238E27FC236}">
                <a16:creationId xmlns:a16="http://schemas.microsoft.com/office/drawing/2014/main" id="{EAB1687C-F422-49C7-B068-AE7594DB1A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E39761-EAAC-46ED-8C69-9A921C2E5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429D3-F8BE-416D-99B6-27EE115B7724}" type="slidenum">
              <a:rPr lang="en-US" smtClean="0"/>
              <a:t>‹#›</a:t>
            </a:fld>
            <a:endParaRPr lang="en-US"/>
          </a:p>
        </p:txBody>
      </p:sp>
    </p:spTree>
    <p:extLst>
      <p:ext uri="{BB962C8B-B14F-4D97-AF65-F5344CB8AC3E}">
        <p14:creationId xmlns:p14="http://schemas.microsoft.com/office/powerpoint/2010/main" val="236216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hyperlink" Target="https://www.webmd.com/brain/what-is-nervous-system" TargetMode="External" /><Relationship Id="rId2" Type="http://schemas.openxmlformats.org/officeDocument/2006/relationships/hyperlink" Target="https://bodytomy.com/how-does-nervous-system-work" TargetMode="External" /><Relationship Id="rId1" Type="http://schemas.openxmlformats.org/officeDocument/2006/relationships/slideLayout" Target="../slideLayouts/slideLayout2.xml" /><Relationship Id="rId5" Type="http://schemas.openxmlformats.org/officeDocument/2006/relationships/hyperlink" Target="https://www.verywellmind.com/what-is-the-peripheral-nervous-system-2795465" TargetMode="External" /><Relationship Id="rId4" Type="http://schemas.openxmlformats.org/officeDocument/2006/relationships/hyperlink" Target="https://biologydictionary.net/central-nervous-system/"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5.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0.gif" /><Relationship Id="rId2" Type="http://schemas.openxmlformats.org/officeDocument/2006/relationships/image" Target="../media/image9.png" /><Relationship Id="rId1" Type="http://schemas.openxmlformats.org/officeDocument/2006/relationships/slideLayout" Target="../slideLayouts/slideLayout2.xml" /><Relationship Id="rId4" Type="http://schemas.openxmlformats.org/officeDocument/2006/relationships/image" Target="../media/image11.gif" /></Relationships>
</file>

<file path=ppt/slides/_rels/slide9.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13.png" /><Relationship Id="rId7" Type="http://schemas.openxmlformats.org/officeDocument/2006/relationships/hyperlink" Target="https://biologydictionary.net/heart/" TargetMode="External" /><Relationship Id="rId2" Type="http://schemas.openxmlformats.org/officeDocument/2006/relationships/image" Target="../media/image12.png" /><Relationship Id="rId1" Type="http://schemas.openxmlformats.org/officeDocument/2006/relationships/slideLayout" Target="../slideLayouts/slideLayout2.xml" /><Relationship Id="rId6" Type="http://schemas.openxmlformats.org/officeDocument/2006/relationships/hyperlink" Target="https://biologydictionary.net/secretion/" TargetMode="External" /><Relationship Id="rId5" Type="http://schemas.openxmlformats.org/officeDocument/2006/relationships/hyperlink" Target="https://biologydictionary.net/eyes/" TargetMode="External"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C0A79EB1-7429-4502-B721-E89B1FEC255C}"/>
              </a:ext>
            </a:extLst>
          </p:cNvPr>
          <p:cNvSpPr>
            <a:spLocks noGrp="1"/>
          </p:cNvSpPr>
          <p:nvPr>
            <p:ph type="subTitle" idx="1"/>
          </p:nvPr>
        </p:nvSpPr>
        <p:spPr>
          <a:xfrm>
            <a:off x="4439633" y="4518923"/>
            <a:ext cx="3312734" cy="1141851"/>
          </a:xfrm>
          <a:noFill/>
        </p:spPr>
        <p:txBody>
          <a:bodyPr>
            <a:normAutofit/>
          </a:bodyPr>
          <a:lstStyle/>
          <a:p>
            <a:r>
              <a:rPr lang="en-US" sz="1900" dirty="0" err="1">
                <a:solidFill>
                  <a:srgbClr val="080808"/>
                </a:solidFill>
                <a:latin typeface="+mj-lt"/>
              </a:rPr>
              <a:t>Warit</a:t>
            </a:r>
            <a:r>
              <a:rPr lang="en-US" sz="1900" dirty="0">
                <a:solidFill>
                  <a:srgbClr val="080808"/>
                </a:solidFill>
                <a:latin typeface="+mj-lt"/>
              </a:rPr>
              <a:t> 3</a:t>
            </a:r>
          </a:p>
          <a:p>
            <a:r>
              <a:rPr lang="en-US" sz="1900" dirty="0">
                <a:solidFill>
                  <a:srgbClr val="080808"/>
                </a:solidFill>
                <a:latin typeface="+mj-lt"/>
              </a:rPr>
              <a:t>Thanop 14</a:t>
            </a:r>
          </a:p>
          <a:p>
            <a:r>
              <a:rPr lang="en-US" sz="1900" dirty="0" err="1">
                <a:solidFill>
                  <a:srgbClr val="080808"/>
                </a:solidFill>
                <a:latin typeface="+mj-lt"/>
              </a:rPr>
              <a:t>Kantanat</a:t>
            </a:r>
            <a:r>
              <a:rPr lang="en-US" sz="1900" dirty="0">
                <a:solidFill>
                  <a:srgbClr val="080808"/>
                </a:solidFill>
                <a:latin typeface="+mj-lt"/>
              </a:rPr>
              <a:t> 25</a:t>
            </a:r>
          </a:p>
          <a:p>
            <a:endParaRPr lang="en-US" sz="1900" dirty="0">
              <a:solidFill>
                <a:srgbClr val="080808"/>
              </a:solidFill>
              <a:latin typeface="+mj-lt"/>
            </a:endParaRPr>
          </a:p>
        </p:txBody>
      </p:sp>
      <p:sp>
        <p:nvSpPr>
          <p:cNvPr id="2" name="Title 1">
            <a:extLst>
              <a:ext uri="{FF2B5EF4-FFF2-40B4-BE49-F238E27FC236}">
                <a16:creationId xmlns:a16="http://schemas.microsoft.com/office/drawing/2014/main" id="{40C04C5F-4601-457A-BCBC-85C9F2D6B244}"/>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Nervous System</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3996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68495-1518-4AF4-98A8-07A79CCE53D1}"/>
              </a:ext>
            </a:extLst>
          </p:cNvPr>
          <p:cNvSpPr>
            <a:spLocks noGrp="1"/>
          </p:cNvSpPr>
          <p:nvPr>
            <p:ph type="title"/>
          </p:nvPr>
        </p:nvSpPr>
        <p:spPr>
          <a:xfrm>
            <a:off x="838200" y="585216"/>
            <a:ext cx="10515600" cy="1325563"/>
          </a:xfrm>
        </p:spPr>
        <p:txBody>
          <a:bodyPr>
            <a:normAutofit/>
          </a:bodyPr>
          <a:lstStyle/>
          <a:p>
            <a:r>
              <a:rPr lang="en-US">
                <a:solidFill>
                  <a:srgbClr val="FFFFFF"/>
                </a:solidFill>
              </a:rPr>
              <a:t>Fun Fact</a:t>
            </a:r>
          </a:p>
        </p:txBody>
      </p:sp>
      <p:pic>
        <p:nvPicPr>
          <p:cNvPr id="5" name="Picture 2">
            <a:extLst>
              <a:ext uri="{FF2B5EF4-FFF2-40B4-BE49-F238E27FC236}">
                <a16:creationId xmlns:a16="http://schemas.microsoft.com/office/drawing/2014/main" id="{AA778BA2-C1B0-4C68-BA54-679CE4E286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4"/>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B67AD6B-C32D-4607-95F0-A2D799B418C6}"/>
              </a:ext>
            </a:extLst>
          </p:cNvPr>
          <p:cNvSpPr>
            <a:spLocks noGrp="1"/>
          </p:cNvSpPr>
          <p:nvPr>
            <p:ph idx="1"/>
          </p:nvPr>
        </p:nvSpPr>
        <p:spPr>
          <a:xfrm>
            <a:off x="7546848" y="2516777"/>
            <a:ext cx="3803904" cy="3660185"/>
          </a:xfrm>
        </p:spPr>
        <p:txBody>
          <a:bodyPr anchor="ctr">
            <a:normAutofit/>
          </a:bodyPr>
          <a:lstStyle/>
          <a:p>
            <a:r>
              <a:rPr lang="en-US" sz="2200" dirty="0">
                <a:latin typeface="+mj-lt"/>
              </a:rPr>
              <a:t>There are 3 types of neuron:</a:t>
            </a:r>
          </a:p>
          <a:p>
            <a:pPr marL="457200" indent="-457200">
              <a:buFont typeface="+mj-lt"/>
              <a:buAutoNum type="arabicPeriod"/>
            </a:pPr>
            <a:r>
              <a:rPr lang="en-US" sz="2200" dirty="0">
                <a:latin typeface="+mj-lt"/>
              </a:rPr>
              <a:t>Sensory neurons</a:t>
            </a:r>
          </a:p>
          <a:p>
            <a:pPr marL="457200" indent="-457200">
              <a:buFont typeface="+mj-lt"/>
              <a:buAutoNum type="arabicPeriod"/>
            </a:pPr>
            <a:r>
              <a:rPr lang="en-US" sz="2200" dirty="0">
                <a:latin typeface="+mj-lt"/>
              </a:rPr>
              <a:t>Motor neurons</a:t>
            </a:r>
          </a:p>
          <a:p>
            <a:pPr marL="457200" indent="-457200">
              <a:buFont typeface="+mj-lt"/>
              <a:buAutoNum type="arabicPeriod"/>
            </a:pPr>
            <a:r>
              <a:rPr lang="en-US" sz="2200" dirty="0">
                <a:latin typeface="+mj-lt"/>
              </a:rPr>
              <a:t>Relay neurons</a:t>
            </a:r>
          </a:p>
          <a:p>
            <a:endParaRPr lang="en-US" sz="2200" dirty="0">
              <a:latin typeface="+mj-lt"/>
            </a:endParaRPr>
          </a:p>
        </p:txBody>
      </p:sp>
    </p:spTree>
    <p:extLst>
      <p:ext uri="{BB962C8B-B14F-4D97-AF65-F5344CB8AC3E}">
        <p14:creationId xmlns:p14="http://schemas.microsoft.com/office/powerpoint/2010/main" val="320313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B80B-DB91-41E7-A345-DF5685C70367}"/>
              </a:ext>
            </a:extLst>
          </p:cNvPr>
          <p:cNvSpPr>
            <a:spLocks noGrp="1"/>
          </p:cNvSpPr>
          <p:nvPr>
            <p:ph type="title"/>
          </p:nvPr>
        </p:nvSpPr>
        <p:spPr/>
        <p:txBody>
          <a:bodyPr/>
          <a:lstStyle/>
          <a:p>
            <a:r>
              <a:rPr lang="en-US" dirty="0"/>
              <a:t>What tissue are involved???</a:t>
            </a:r>
          </a:p>
        </p:txBody>
      </p:sp>
      <p:sp>
        <p:nvSpPr>
          <p:cNvPr id="3" name="Content Placeholder 2">
            <a:extLst>
              <a:ext uri="{FF2B5EF4-FFF2-40B4-BE49-F238E27FC236}">
                <a16:creationId xmlns:a16="http://schemas.microsoft.com/office/drawing/2014/main" id="{A4A73776-18B2-41D2-BAF1-5ECD53161DE9}"/>
              </a:ext>
            </a:extLst>
          </p:cNvPr>
          <p:cNvSpPr>
            <a:spLocks noGrp="1"/>
          </p:cNvSpPr>
          <p:nvPr>
            <p:ph idx="1"/>
          </p:nvPr>
        </p:nvSpPr>
        <p:spPr/>
        <p:txBody>
          <a:bodyPr/>
          <a:lstStyle/>
          <a:p>
            <a:r>
              <a:rPr lang="en-US" dirty="0">
                <a:latin typeface="Calibri Light" panose="020F0302020204030204" pitchFamily="34" charset="0"/>
                <a:cs typeface="Calibri Light" panose="020F0302020204030204" pitchFamily="34" charset="0"/>
              </a:rPr>
              <a:t>Nervous tissue makes up the nervous system</a:t>
            </a:r>
          </a:p>
          <a:p>
            <a:endParaRPr lang="en-US" dirty="0"/>
          </a:p>
        </p:txBody>
      </p:sp>
    </p:spTree>
    <p:extLst>
      <p:ext uri="{BB962C8B-B14F-4D97-AF65-F5344CB8AC3E}">
        <p14:creationId xmlns:p14="http://schemas.microsoft.com/office/powerpoint/2010/main" val="145622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8F870A-20AA-44A1-8ED5-287DBEDA8D1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How its effect in real life?</a:t>
            </a:r>
          </a:p>
        </p:txBody>
      </p:sp>
      <p:sp>
        <p:nvSpPr>
          <p:cNvPr id="3" name="Content Placeholder 2">
            <a:extLst>
              <a:ext uri="{FF2B5EF4-FFF2-40B4-BE49-F238E27FC236}">
                <a16:creationId xmlns:a16="http://schemas.microsoft.com/office/drawing/2014/main" id="{9087BCAD-C470-43A8-A4D1-6E0922CDC5D8}"/>
              </a:ext>
            </a:extLst>
          </p:cNvPr>
          <p:cNvSpPr>
            <a:spLocks noGrp="1"/>
          </p:cNvSpPr>
          <p:nvPr>
            <p:ph idx="1"/>
          </p:nvPr>
        </p:nvSpPr>
        <p:spPr>
          <a:xfrm>
            <a:off x="1367624" y="2490436"/>
            <a:ext cx="9708995" cy="3567173"/>
          </a:xfrm>
        </p:spPr>
        <p:txBody>
          <a:bodyPr anchor="ctr">
            <a:normAutofit/>
          </a:bodyPr>
          <a:lstStyle/>
          <a:p>
            <a:r>
              <a:rPr lang="en-US" sz="2400" dirty="0">
                <a:latin typeface="+mj-lt"/>
              </a:rPr>
              <a:t>When the nervous system is damage neither by , it may cause paralyze or male functioning to the body.</a:t>
            </a:r>
          </a:p>
          <a:p>
            <a:r>
              <a:rPr lang="en-US" sz="2400" dirty="0">
                <a:latin typeface="+mj-lt"/>
              </a:rPr>
              <a:t>Disease: </a:t>
            </a:r>
          </a:p>
          <a:p>
            <a:pPr>
              <a:buFontTx/>
              <a:buChar char="-"/>
            </a:pPr>
            <a:r>
              <a:rPr lang="en-US" sz="2400" dirty="0" err="1">
                <a:latin typeface="+mj-lt"/>
              </a:rPr>
              <a:t>Alzeimer’s</a:t>
            </a:r>
            <a:r>
              <a:rPr lang="en-US" sz="2400" dirty="0">
                <a:latin typeface="+mj-lt"/>
              </a:rPr>
              <a:t> disease</a:t>
            </a:r>
          </a:p>
          <a:p>
            <a:pPr>
              <a:buFontTx/>
              <a:buChar char="-"/>
            </a:pPr>
            <a:r>
              <a:rPr lang="en-US" sz="2400" dirty="0" err="1">
                <a:latin typeface="+mj-lt"/>
              </a:rPr>
              <a:t>Celebral</a:t>
            </a:r>
            <a:r>
              <a:rPr lang="en-US" sz="2400" dirty="0">
                <a:latin typeface="+mj-lt"/>
              </a:rPr>
              <a:t> palsy</a:t>
            </a:r>
          </a:p>
          <a:p>
            <a:pPr>
              <a:buFontTx/>
              <a:buChar char="-"/>
            </a:pPr>
            <a:r>
              <a:rPr lang="en-US" sz="2400" dirty="0">
                <a:latin typeface="+mj-lt"/>
              </a:rPr>
              <a:t>Motor neuron disease</a:t>
            </a:r>
          </a:p>
          <a:p>
            <a:pPr>
              <a:buFontTx/>
              <a:buChar char="-"/>
            </a:pPr>
            <a:r>
              <a:rPr lang="en-US" sz="2400" dirty="0" err="1">
                <a:latin typeface="+mj-lt"/>
              </a:rPr>
              <a:t>Pakinson’s</a:t>
            </a:r>
            <a:r>
              <a:rPr lang="en-US" sz="2400" dirty="0">
                <a:latin typeface="+mj-lt"/>
              </a:rPr>
              <a:t> disease</a:t>
            </a:r>
          </a:p>
          <a:p>
            <a:endParaRPr lang="en-US" sz="2400" dirty="0">
              <a:latin typeface="+mj-lt"/>
            </a:endParaRPr>
          </a:p>
        </p:txBody>
      </p:sp>
    </p:spTree>
    <p:extLst>
      <p:ext uri="{BB962C8B-B14F-4D97-AF65-F5344CB8AC3E}">
        <p14:creationId xmlns:p14="http://schemas.microsoft.com/office/powerpoint/2010/main" val="274325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30">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4"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0C67FE1-9D99-4C2F-AAB1-62EF0DFBE524}"/>
              </a:ext>
            </a:extLst>
          </p:cNvPr>
          <p:cNvSpPr>
            <a:spLocks noGrp="1"/>
          </p:cNvSpPr>
          <p:nvPr>
            <p:ph type="title"/>
          </p:nvPr>
        </p:nvSpPr>
        <p:spPr>
          <a:xfrm>
            <a:off x="7269686" y="795527"/>
            <a:ext cx="4123738" cy="1433323"/>
          </a:xfrm>
        </p:spPr>
        <p:txBody>
          <a:bodyPr vert="horz" lIns="91440" tIns="45720" rIns="91440" bIns="45720" rtlCol="0">
            <a:normAutofit/>
          </a:bodyPr>
          <a:lstStyle/>
          <a:p>
            <a:pPr fontAlgn="base"/>
            <a:r>
              <a:rPr lang="en-US" sz="3200" dirty="0"/>
              <a:t>What cavity are involve</a:t>
            </a:r>
          </a:p>
        </p:txBody>
      </p:sp>
      <p:sp>
        <p:nvSpPr>
          <p:cNvPr id="56" name="Rectangle 5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DEB0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7F2AC7B-4890-4C7A-9D12-5F7AA856BB94}"/>
              </a:ext>
            </a:extLst>
          </p:cNvPr>
          <p:cNvPicPr>
            <a:picLocks noChangeAspect="1"/>
          </p:cNvPicPr>
          <p:nvPr/>
        </p:nvPicPr>
        <p:blipFill rotWithShape="1">
          <a:blip r:embed="rId2"/>
          <a:srcRect r="1083" b="-2"/>
          <a:stretch/>
        </p:blipFill>
        <p:spPr>
          <a:xfrm>
            <a:off x="972115" y="960214"/>
            <a:ext cx="5641848" cy="4919472"/>
          </a:xfrm>
          <a:prstGeom prst="rect">
            <a:avLst/>
          </a:prstGeom>
          <a:ln w="12700">
            <a:noFill/>
          </a:ln>
        </p:spPr>
      </p:pic>
      <p:sp>
        <p:nvSpPr>
          <p:cNvPr id="23" name="Content Placeholder 22">
            <a:extLst>
              <a:ext uri="{FF2B5EF4-FFF2-40B4-BE49-F238E27FC236}">
                <a16:creationId xmlns:a16="http://schemas.microsoft.com/office/drawing/2014/main" id="{79FAA90D-BEAD-42AC-95D7-F4627E5720EC}"/>
              </a:ext>
            </a:extLst>
          </p:cNvPr>
          <p:cNvSpPr>
            <a:spLocks noGrp="1"/>
          </p:cNvSpPr>
          <p:nvPr>
            <p:ph idx="1"/>
          </p:nvPr>
        </p:nvSpPr>
        <p:spPr>
          <a:xfrm>
            <a:off x="7293817" y="2338388"/>
            <a:ext cx="4099607" cy="3678237"/>
          </a:xfrm>
        </p:spPr>
        <p:txBody>
          <a:bodyPr anchor="ctr">
            <a:normAutofit/>
          </a:bodyPr>
          <a:lstStyle/>
          <a:p>
            <a:pPr>
              <a:buClr>
                <a:srgbClr val="FDEB09"/>
              </a:buClr>
            </a:pPr>
            <a:r>
              <a:rPr lang="en-US" sz="1800" b="0" i="0" dirty="0">
                <a:effectLst/>
              </a:rPr>
              <a:t>The </a:t>
            </a:r>
            <a:r>
              <a:rPr lang="en-US" sz="1800" b="1" i="0" dirty="0">
                <a:effectLst/>
              </a:rPr>
              <a:t>cranial cavity</a:t>
            </a:r>
            <a:r>
              <a:rPr lang="en-US" sz="1800" b="0" i="0" dirty="0">
                <a:effectLst/>
              </a:rPr>
              <a:t> is the area within the skull that contains the brain.</a:t>
            </a:r>
            <a:br>
              <a:rPr lang="en-US" sz="1800" b="0" i="0" dirty="0">
                <a:effectLst/>
              </a:rPr>
            </a:br>
            <a:r>
              <a:rPr lang="en-US" sz="1800" b="0" i="0" dirty="0">
                <a:effectLst/>
              </a:rPr>
              <a:t>The </a:t>
            </a:r>
            <a:r>
              <a:rPr lang="en-US" sz="1800" b="1" i="0" dirty="0">
                <a:effectLst/>
              </a:rPr>
              <a:t>vertebral cavity</a:t>
            </a:r>
            <a:r>
              <a:rPr lang="en-US" sz="1800" b="0" i="0" dirty="0">
                <a:effectLst/>
              </a:rPr>
              <a:t> encloses the vertebral column and the spinal cord</a:t>
            </a:r>
            <a:endParaRPr lang="en-US" sz="1800" dirty="0"/>
          </a:p>
        </p:txBody>
      </p:sp>
    </p:spTree>
    <p:extLst>
      <p:ext uri="{BB962C8B-B14F-4D97-AF65-F5344CB8AC3E}">
        <p14:creationId xmlns:p14="http://schemas.microsoft.com/office/powerpoint/2010/main" val="105484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212D7-3BD6-4E4E-A7CE-BCCDFFAAA349}"/>
              </a:ext>
            </a:extLst>
          </p:cNvPr>
          <p:cNvSpPr>
            <a:spLocks noGrp="1"/>
          </p:cNvSpPr>
          <p:nvPr>
            <p:ph type="title"/>
          </p:nvPr>
        </p:nvSpPr>
        <p:spPr>
          <a:xfrm>
            <a:off x="1523984" y="1054121"/>
            <a:ext cx="9465131" cy="1184111"/>
          </a:xfrm>
        </p:spPr>
        <p:txBody>
          <a:bodyPr>
            <a:normAutofit/>
          </a:bodyPr>
          <a:lstStyle/>
          <a:p>
            <a:r>
              <a:rPr lang="en-US"/>
              <a:t>Reference</a:t>
            </a:r>
            <a:endParaRPr lang="en-US" dirty="0"/>
          </a:p>
        </p:txBody>
      </p:sp>
      <p:sp>
        <p:nvSpPr>
          <p:cNvPr id="3" name="Content Placeholder 2">
            <a:extLst>
              <a:ext uri="{FF2B5EF4-FFF2-40B4-BE49-F238E27FC236}">
                <a16:creationId xmlns:a16="http://schemas.microsoft.com/office/drawing/2014/main" id="{2AA92958-A138-4DBF-9EC0-CA95A5FF955A}"/>
              </a:ext>
            </a:extLst>
          </p:cNvPr>
          <p:cNvSpPr>
            <a:spLocks noGrp="1"/>
          </p:cNvSpPr>
          <p:nvPr>
            <p:ph idx="1"/>
          </p:nvPr>
        </p:nvSpPr>
        <p:spPr>
          <a:xfrm>
            <a:off x="1524000" y="2399099"/>
            <a:ext cx="9465564" cy="3400969"/>
          </a:xfrm>
        </p:spPr>
        <p:txBody>
          <a:bodyPr>
            <a:normAutofit/>
          </a:bodyPr>
          <a:lstStyle/>
          <a:p>
            <a:r>
              <a:rPr lang="en-US" sz="2400" dirty="0">
                <a:latin typeface="+mj-lt"/>
                <a:hlinkClick r:id="rId2" tooltip="https://bodytomy.com/how-does-nervous-system-work"/>
              </a:rPr>
              <a:t>https://bodytomy.com/how-does-nervous-system-work</a:t>
            </a:r>
            <a:endParaRPr lang="en-US" sz="2400" dirty="0">
              <a:latin typeface="+mj-lt"/>
            </a:endParaRPr>
          </a:p>
          <a:p>
            <a:r>
              <a:rPr lang="en-US" sz="2400" dirty="0">
                <a:latin typeface="+mj-lt"/>
                <a:hlinkClick r:id="rId3" tooltip="https://www.webmd.com/brain/what-is-nervous-system"/>
              </a:rPr>
              <a:t>https://www.webmd.com/brain/what-is-nervous-system</a:t>
            </a:r>
            <a:endParaRPr lang="en-US" sz="2400" dirty="0">
              <a:latin typeface="+mj-lt"/>
            </a:endParaRPr>
          </a:p>
          <a:p>
            <a:r>
              <a:rPr lang="en-US" sz="2400" dirty="0">
                <a:latin typeface="+mj-lt"/>
                <a:hlinkClick r:id="rId4" tooltip="https://biologydictionary.net/central-nervous-system/"/>
              </a:rPr>
              <a:t>https://biologydictionary.net/central-nervous-system/</a:t>
            </a:r>
            <a:endParaRPr lang="en-US" sz="2400" dirty="0">
              <a:latin typeface="+mj-lt"/>
            </a:endParaRPr>
          </a:p>
          <a:p>
            <a:r>
              <a:rPr lang="en-US" sz="2400" dirty="0">
                <a:latin typeface="+mj-lt"/>
                <a:hlinkClick r:id="rId5" tooltip="https://www.verywellmind.com/what-is-the-peripheral-nervous-system-2795465"/>
              </a:rPr>
              <a:t>https://www.verywellmind.com/what-is-the-peripheral-nervous-system-2795465</a:t>
            </a:r>
            <a:endParaRPr lang="en-US" sz="2400" dirty="0">
              <a:latin typeface="+mj-lt"/>
            </a:endParaRPr>
          </a:p>
          <a:p>
            <a:endParaRPr lang="en-US" sz="2400" dirty="0"/>
          </a:p>
        </p:txBody>
      </p:sp>
    </p:spTree>
    <p:extLst>
      <p:ext uri="{BB962C8B-B14F-4D97-AF65-F5344CB8AC3E}">
        <p14:creationId xmlns:p14="http://schemas.microsoft.com/office/powerpoint/2010/main" val="347311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547A-8BE3-4BCA-8560-3C01F6204549}"/>
              </a:ext>
            </a:extLst>
          </p:cNvPr>
          <p:cNvSpPr>
            <a:spLocks noGrp="1"/>
          </p:cNvSpPr>
          <p:nvPr>
            <p:ph type="title"/>
          </p:nvPr>
        </p:nvSpPr>
        <p:spPr>
          <a:xfrm>
            <a:off x="4965430" y="629268"/>
            <a:ext cx="6586491" cy="1286160"/>
          </a:xfrm>
        </p:spPr>
        <p:txBody>
          <a:bodyPr anchor="b">
            <a:normAutofit/>
          </a:bodyPr>
          <a:lstStyle/>
          <a:p>
            <a:r>
              <a:rPr lang="en-US" dirty="0"/>
              <a:t>What is it?</a:t>
            </a:r>
          </a:p>
        </p:txBody>
      </p:sp>
      <p:sp>
        <p:nvSpPr>
          <p:cNvPr id="3" name="Content Placeholder 2">
            <a:extLst>
              <a:ext uri="{FF2B5EF4-FFF2-40B4-BE49-F238E27FC236}">
                <a16:creationId xmlns:a16="http://schemas.microsoft.com/office/drawing/2014/main" id="{1EC602F2-69C3-4CEF-93C3-55DD6FCFC021}"/>
              </a:ext>
            </a:extLst>
          </p:cNvPr>
          <p:cNvSpPr>
            <a:spLocks noGrp="1"/>
          </p:cNvSpPr>
          <p:nvPr>
            <p:ph idx="1"/>
          </p:nvPr>
        </p:nvSpPr>
        <p:spPr>
          <a:xfrm>
            <a:off x="4965431" y="2438400"/>
            <a:ext cx="6586489" cy="3785419"/>
          </a:xfrm>
        </p:spPr>
        <p:txBody>
          <a:bodyPr>
            <a:normAutofit/>
          </a:bodyPr>
          <a:lstStyle/>
          <a:p>
            <a:r>
              <a:rPr lang="en-US" sz="2000" dirty="0">
                <a:latin typeface="+mj-lt"/>
              </a:rPr>
              <a:t>The nervous system is a complex network of nerves and cells that carry messages to and from the brain and spinal cord to various parts of the body. It is also essential in keeping the other bodily systems operating.</a:t>
            </a:r>
          </a:p>
          <a:p>
            <a:endParaRPr lang="en-US" sz="2000" dirty="0">
              <a:latin typeface="+mj-lt"/>
            </a:endParaRPr>
          </a:p>
        </p:txBody>
      </p:sp>
      <p:pic>
        <p:nvPicPr>
          <p:cNvPr id="1026" name="Picture 2">
            <a:extLst>
              <a:ext uri="{FF2B5EF4-FFF2-40B4-BE49-F238E27FC236}">
                <a16:creationId xmlns:a16="http://schemas.microsoft.com/office/drawing/2014/main" id="{CBD7482C-4BEC-4B9D-9400-628BD7F0B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06" r="136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8"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8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70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19C24-050F-46DB-A1BF-345C5DE96D1C}"/>
              </a:ext>
            </a:extLst>
          </p:cNvPr>
          <p:cNvSpPr>
            <a:spLocks noGrp="1"/>
          </p:cNvSpPr>
          <p:nvPr>
            <p:ph type="title"/>
          </p:nvPr>
        </p:nvSpPr>
        <p:spPr>
          <a:xfrm>
            <a:off x="1812897" y="518649"/>
            <a:ext cx="9882278" cy="1067634"/>
          </a:xfrm>
        </p:spPr>
        <p:txBody>
          <a:bodyPr anchor="ctr">
            <a:normAutofit/>
          </a:bodyPr>
          <a:lstStyle/>
          <a:p>
            <a:r>
              <a:rPr lang="en-US"/>
              <a:t>How does it work?</a:t>
            </a:r>
            <a:endParaRPr lang="en-US" dirty="0"/>
          </a:p>
        </p:txBody>
      </p:sp>
      <p:grpSp>
        <p:nvGrpSpPr>
          <p:cNvPr id="11" name="Group 1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5" name="Content Placeholder 2">
            <a:extLst>
              <a:ext uri="{FF2B5EF4-FFF2-40B4-BE49-F238E27FC236}">
                <a16:creationId xmlns:a16="http://schemas.microsoft.com/office/drawing/2014/main" id="{9FECA9A8-5626-4151-B2C0-21F4DFF63108}"/>
              </a:ext>
            </a:extLst>
          </p:cNvPr>
          <p:cNvGraphicFramePr>
            <a:graphicFrameLocks noGrp="1"/>
          </p:cNvGraphicFramePr>
          <p:nvPr>
            <p:ph idx="1"/>
            <p:extLst>
              <p:ext uri="{D42A27DB-BD31-4B8C-83A1-F6EECF244321}">
                <p14:modId xmlns:p14="http://schemas.microsoft.com/office/powerpoint/2010/main" val="2388598916"/>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22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641E7-A164-478D-820B-8D5B74B6C0F4}"/>
              </a:ext>
            </a:extLst>
          </p:cNvPr>
          <p:cNvSpPr>
            <a:spLocks noGrp="1"/>
          </p:cNvSpPr>
          <p:nvPr>
            <p:ph type="title"/>
          </p:nvPr>
        </p:nvSpPr>
        <p:spPr>
          <a:xfrm>
            <a:off x="838200" y="556995"/>
            <a:ext cx="10515600" cy="1133693"/>
          </a:xfrm>
        </p:spPr>
        <p:txBody>
          <a:bodyPr>
            <a:normAutofit/>
          </a:bodyPr>
          <a:lstStyle/>
          <a:p>
            <a:r>
              <a:rPr lang="en-US" sz="5200"/>
              <a:t>What is involved?</a:t>
            </a:r>
          </a:p>
        </p:txBody>
      </p:sp>
      <p:graphicFrame>
        <p:nvGraphicFramePr>
          <p:cNvPr id="5" name="Content Placeholder 2">
            <a:extLst>
              <a:ext uri="{FF2B5EF4-FFF2-40B4-BE49-F238E27FC236}">
                <a16:creationId xmlns:a16="http://schemas.microsoft.com/office/drawing/2014/main" id="{067BDB7F-F406-46E8-ADD1-993CC4F2693D}"/>
              </a:ext>
            </a:extLst>
          </p:cNvPr>
          <p:cNvGraphicFramePr>
            <a:graphicFrameLocks noGrp="1"/>
          </p:cNvGraphicFramePr>
          <p:nvPr>
            <p:ph idx="1"/>
            <p:extLst>
              <p:ext uri="{D42A27DB-BD31-4B8C-83A1-F6EECF244321}">
                <p14:modId xmlns:p14="http://schemas.microsoft.com/office/powerpoint/2010/main" val="33293319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92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8C064-ACC5-42BC-BF8A-B6CD635F1CD3}"/>
              </a:ext>
            </a:extLst>
          </p:cNvPr>
          <p:cNvSpPr>
            <a:spLocks noGrp="1"/>
          </p:cNvSpPr>
          <p:nvPr>
            <p:ph type="title"/>
          </p:nvPr>
        </p:nvSpPr>
        <p:spPr>
          <a:xfrm>
            <a:off x="838200" y="176214"/>
            <a:ext cx="10515600" cy="1481188"/>
          </a:xfrm>
        </p:spPr>
        <p:txBody>
          <a:bodyPr>
            <a:normAutofit/>
          </a:bodyPr>
          <a:lstStyle/>
          <a:p>
            <a:pPr algn="ctr"/>
            <a:r>
              <a:rPr lang="en-US" sz="4000" dirty="0"/>
              <a:t>The central nervous system (CNS)</a:t>
            </a:r>
          </a:p>
        </p:txBody>
      </p:sp>
      <p:sp>
        <p:nvSpPr>
          <p:cNvPr id="3" name="Content Placeholder 2">
            <a:extLst>
              <a:ext uri="{FF2B5EF4-FFF2-40B4-BE49-F238E27FC236}">
                <a16:creationId xmlns:a16="http://schemas.microsoft.com/office/drawing/2014/main" id="{92D4189B-8F53-4E86-BF73-ADF51E24BA8D}"/>
              </a:ext>
            </a:extLst>
          </p:cNvPr>
          <p:cNvSpPr>
            <a:spLocks noGrp="1"/>
          </p:cNvSpPr>
          <p:nvPr>
            <p:ph idx="1"/>
          </p:nvPr>
        </p:nvSpPr>
        <p:spPr>
          <a:xfrm>
            <a:off x="838200" y="1847128"/>
            <a:ext cx="3990968" cy="4272681"/>
          </a:xfrm>
        </p:spPr>
        <p:txBody>
          <a:bodyPr>
            <a:normAutofit/>
          </a:bodyPr>
          <a:lstStyle/>
          <a:p>
            <a:r>
              <a:rPr lang="en-US" sz="2000" dirty="0">
                <a:latin typeface="Calibri Light" panose="020F0302020204030204" pitchFamily="34" charset="0"/>
                <a:cs typeface="Calibri Light" panose="020F0302020204030204" pitchFamily="34" charset="0"/>
              </a:rPr>
              <a:t>Is composed of the brain and spinal cord</a:t>
            </a:r>
          </a:p>
          <a:p>
            <a:r>
              <a:rPr lang="en-US" sz="2000" dirty="0">
                <a:latin typeface="+mj-lt"/>
              </a:rPr>
              <a:t>responsible for integrating and coordinating the activities of the entire body.</a:t>
            </a:r>
            <a:endParaRPr lang="en-US" sz="2000" dirty="0">
              <a:latin typeface="+mj-lt"/>
              <a:cs typeface="Calibri Light" panose="020F0302020204030204" pitchFamily="34" charset="0"/>
            </a:endParaRPr>
          </a:p>
          <a:p>
            <a:endParaRPr lang="en-US" sz="2000" dirty="0"/>
          </a:p>
        </p:txBody>
      </p:sp>
      <p:pic>
        <p:nvPicPr>
          <p:cNvPr id="16" name="Picture 15" descr="A close up of an empty room&#10;&#10;Description automatically generated">
            <a:extLst>
              <a:ext uri="{FF2B5EF4-FFF2-40B4-BE49-F238E27FC236}">
                <a16:creationId xmlns:a16="http://schemas.microsoft.com/office/drawing/2014/main" id="{BF7AD005-7DCE-4B18-9299-7383A7735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75" y="1657402"/>
            <a:ext cx="4572000" cy="4572000"/>
          </a:xfrm>
          <a:prstGeom prst="rect">
            <a:avLst/>
          </a:prstGeom>
        </p:spPr>
      </p:pic>
    </p:spTree>
    <p:extLst>
      <p:ext uri="{BB962C8B-B14F-4D97-AF65-F5344CB8AC3E}">
        <p14:creationId xmlns:p14="http://schemas.microsoft.com/office/powerpoint/2010/main" val="41572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D9363-B5A8-40FD-9FE1-63EB51BDAE8C}"/>
              </a:ext>
            </a:extLst>
          </p:cNvPr>
          <p:cNvSpPr>
            <a:spLocks noGrp="1"/>
          </p:cNvSpPr>
          <p:nvPr>
            <p:ph type="title"/>
          </p:nvPr>
        </p:nvSpPr>
        <p:spPr>
          <a:xfrm>
            <a:off x="838200" y="365125"/>
            <a:ext cx="10515600" cy="1306443"/>
          </a:xfrm>
        </p:spPr>
        <p:txBody>
          <a:bodyPr>
            <a:normAutofit/>
          </a:bodyPr>
          <a:lstStyle/>
          <a:p>
            <a:r>
              <a:rPr lang="en-US" sz="4000" dirty="0"/>
              <a:t>The peripheral nervous system (PNS)</a:t>
            </a:r>
          </a:p>
        </p:txBody>
      </p:sp>
      <p:sp>
        <p:nvSpPr>
          <p:cNvPr id="3" name="Content Placeholder 2">
            <a:extLst>
              <a:ext uri="{FF2B5EF4-FFF2-40B4-BE49-F238E27FC236}">
                <a16:creationId xmlns:a16="http://schemas.microsoft.com/office/drawing/2014/main" id="{A81F706C-EC16-49AB-9477-DD234A161B3A}"/>
              </a:ext>
            </a:extLst>
          </p:cNvPr>
          <p:cNvSpPr>
            <a:spLocks noGrp="1"/>
          </p:cNvSpPr>
          <p:nvPr>
            <p:ph idx="1"/>
          </p:nvPr>
        </p:nvSpPr>
        <p:spPr>
          <a:xfrm>
            <a:off x="838200" y="1825625"/>
            <a:ext cx="4152774" cy="4303464"/>
          </a:xfrm>
        </p:spPr>
        <p:txBody>
          <a:bodyPr>
            <a:normAutofit/>
          </a:bodyPr>
          <a:lstStyle/>
          <a:p>
            <a:r>
              <a:rPr lang="en-US" sz="2000" b="0" i="0" dirty="0">
                <a:effectLst/>
                <a:latin typeface="Calibri Light" panose="020F0302020204030204" pitchFamily="34" charset="0"/>
                <a:cs typeface="Calibri Light" panose="020F0302020204030204" pitchFamily="34" charset="0"/>
              </a:rPr>
              <a:t>It connects the CNS to the rest of the body</a:t>
            </a:r>
          </a:p>
          <a:p>
            <a:r>
              <a:rPr lang="en-US" sz="2000" b="0" i="0" dirty="0">
                <a:effectLst/>
                <a:latin typeface="Calibri Light" panose="020F0302020204030204" pitchFamily="34" charset="0"/>
                <a:cs typeface="Calibri Light" panose="020F0302020204030204" pitchFamily="34" charset="0"/>
              </a:rPr>
              <a:t>Responsible for controlling movements of specific parts of the body</a:t>
            </a:r>
            <a:endParaRPr lang="en-US" sz="20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91A09D69-4368-47C3-9398-CD9660610C0C}"/>
              </a:ext>
            </a:extLst>
          </p:cNvPr>
          <p:cNvPicPr>
            <a:picLocks noChangeAspect="1"/>
          </p:cNvPicPr>
          <p:nvPr/>
        </p:nvPicPr>
        <p:blipFill rotWithShape="1">
          <a:blip r:embed="rId2"/>
          <a:srcRect r="1054" b="2"/>
          <a:stretch/>
        </p:blipFill>
        <p:spPr>
          <a:xfrm>
            <a:off x="5183500" y="1904282"/>
            <a:ext cx="6170299" cy="4224808"/>
          </a:xfrm>
          <a:prstGeom prst="rect">
            <a:avLst/>
          </a:prstGeom>
        </p:spPr>
      </p:pic>
    </p:spTree>
    <p:extLst>
      <p:ext uri="{BB962C8B-B14F-4D97-AF65-F5344CB8AC3E}">
        <p14:creationId xmlns:p14="http://schemas.microsoft.com/office/powerpoint/2010/main" val="128226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A1A39-9CF6-4670-BA17-3436BECF3F1D}"/>
              </a:ext>
            </a:extLst>
          </p:cNvPr>
          <p:cNvSpPr>
            <a:spLocks noGrp="1"/>
          </p:cNvSpPr>
          <p:nvPr>
            <p:ph type="title"/>
          </p:nvPr>
        </p:nvSpPr>
        <p:spPr>
          <a:xfrm>
            <a:off x="7180028" y="3376123"/>
            <a:ext cx="4515147" cy="1529232"/>
          </a:xfrm>
        </p:spPr>
        <p:txBody>
          <a:bodyPr vert="horz" lIns="91440" tIns="45720" rIns="91440" bIns="45720" rtlCol="0" anchor="b">
            <a:normAutofit fontScale="90000"/>
          </a:bodyPr>
          <a:lstStyle/>
          <a:p>
            <a:pPr algn="r"/>
            <a:r>
              <a:rPr lang="en-US" sz="2000" b="0" i="0" dirty="0">
                <a:solidFill>
                  <a:srgbClr val="202122"/>
                </a:solidFill>
                <a:effectLst/>
              </a:rPr>
              <a:t>The connection between CNS and organs allows the system to be in two different</a:t>
            </a:r>
            <a:br>
              <a:rPr lang="en-US" sz="2000" b="0" i="0" dirty="0">
                <a:solidFill>
                  <a:srgbClr val="202122"/>
                </a:solidFill>
                <a:effectLst/>
              </a:rPr>
            </a:br>
            <a:r>
              <a:rPr lang="en-US" sz="2000" b="0" i="0" dirty="0">
                <a:solidFill>
                  <a:srgbClr val="202122"/>
                </a:solidFill>
                <a:effectLst/>
              </a:rPr>
              <a:t>functional state.</a:t>
            </a:r>
            <a:br>
              <a:rPr lang="en-US" sz="2000" b="0" i="0" dirty="0">
                <a:solidFill>
                  <a:srgbClr val="202122"/>
                </a:solidFill>
                <a:effectLst/>
              </a:rPr>
            </a:br>
            <a:r>
              <a:rPr lang="en-US" sz="2000" i="0" dirty="0">
                <a:solidFill>
                  <a:srgbClr val="202122"/>
                </a:solidFill>
                <a:effectLst/>
              </a:rPr>
              <a:t>Sympathetic</a:t>
            </a:r>
            <a:br>
              <a:rPr lang="en-US" sz="2000" i="0" dirty="0">
                <a:solidFill>
                  <a:srgbClr val="202122"/>
                </a:solidFill>
                <a:effectLst/>
              </a:rPr>
            </a:br>
            <a:r>
              <a:rPr lang="en-US" sz="2000" i="0" dirty="0">
                <a:solidFill>
                  <a:srgbClr val="202122"/>
                </a:solidFill>
                <a:effectLst/>
              </a:rPr>
              <a:t>Parasympathetic</a:t>
            </a:r>
            <a:br>
              <a:rPr lang="en-US" sz="2000" b="0" i="0" dirty="0">
                <a:solidFill>
                  <a:srgbClr val="202122"/>
                </a:solidFill>
                <a:effectLst/>
              </a:rPr>
            </a:br>
            <a:endParaRPr lang="en-US" sz="2000" dirty="0"/>
          </a:p>
        </p:txBody>
      </p:sp>
      <p:pic>
        <p:nvPicPr>
          <p:cNvPr id="5" name="Picture 4">
            <a:extLst>
              <a:ext uri="{FF2B5EF4-FFF2-40B4-BE49-F238E27FC236}">
                <a16:creationId xmlns:a16="http://schemas.microsoft.com/office/drawing/2014/main" id="{0925307D-CBCF-418C-A5F7-FD65D61A2F0B}"/>
              </a:ext>
            </a:extLst>
          </p:cNvPr>
          <p:cNvPicPr>
            <a:picLocks noChangeAspect="1"/>
          </p:cNvPicPr>
          <p:nvPr/>
        </p:nvPicPr>
        <p:blipFill rotWithShape="1">
          <a:blip r:embed="rId2"/>
          <a:srcRect l="7739"/>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262397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4EEA3-A1B8-421A-9471-DE1D5FD1AFDC}"/>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Sympathetic nervous system (SNS)</a:t>
            </a:r>
          </a:p>
        </p:txBody>
      </p:sp>
      <p:sp>
        <p:nvSpPr>
          <p:cNvPr id="52" name="Content Placeholder 8">
            <a:extLst>
              <a:ext uri="{FF2B5EF4-FFF2-40B4-BE49-F238E27FC236}">
                <a16:creationId xmlns:a16="http://schemas.microsoft.com/office/drawing/2014/main" id="{31067695-9A91-491C-B17A-35B311E0F1F5}"/>
              </a:ext>
            </a:extLst>
          </p:cNvPr>
          <p:cNvSpPr>
            <a:spLocks noGrp="1"/>
          </p:cNvSpPr>
          <p:nvPr>
            <p:ph idx="1"/>
          </p:nvPr>
        </p:nvSpPr>
        <p:spPr>
          <a:xfrm>
            <a:off x="1001684" y="1670857"/>
            <a:ext cx="10178934" cy="557901"/>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Reacting to the environment</a:t>
            </a:r>
          </a:p>
        </p:txBody>
      </p:sp>
      <p:pic>
        <p:nvPicPr>
          <p:cNvPr id="5" name="Content Placeholder 4" descr="A person that is standing in the grass&#10;&#10;Description automatically generated">
            <a:extLst>
              <a:ext uri="{FF2B5EF4-FFF2-40B4-BE49-F238E27FC236}">
                <a16:creationId xmlns:a16="http://schemas.microsoft.com/office/drawing/2014/main" id="{89C53918-4889-474C-9687-91BAE21D836C}"/>
              </a:ext>
            </a:extLst>
          </p:cNvPr>
          <p:cNvPicPr>
            <a:picLocks noChangeAspect="1"/>
          </p:cNvPicPr>
          <p:nvPr/>
        </p:nvPicPr>
        <p:blipFill rotWithShape="1">
          <a:blip r:embed="rId2"/>
          <a:srcRect r="1" b="35646"/>
          <a:stretch/>
        </p:blipFill>
        <p:spPr>
          <a:xfrm>
            <a:off x="6189936" y="2400473"/>
            <a:ext cx="5803323" cy="3890357"/>
          </a:xfrm>
          <a:prstGeom prst="rect">
            <a:avLst/>
          </a:prstGeom>
        </p:spPr>
      </p:pic>
      <p:pic>
        <p:nvPicPr>
          <p:cNvPr id="11" name="Picture 10" descr="A picture containing indoor, table, cup, desk&#10;&#10;Description automatically generated">
            <a:extLst>
              <a:ext uri="{FF2B5EF4-FFF2-40B4-BE49-F238E27FC236}">
                <a16:creationId xmlns:a16="http://schemas.microsoft.com/office/drawing/2014/main" id="{7469065E-85F8-48F3-AFBB-F1FF65C78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90" y="2040539"/>
            <a:ext cx="3152396" cy="1773223"/>
          </a:xfrm>
          <a:prstGeom prst="rect">
            <a:avLst/>
          </a:prstGeom>
        </p:spPr>
      </p:pic>
      <p:pic>
        <p:nvPicPr>
          <p:cNvPr id="16" name="Picture 15" descr="A person standing in front of a computer&#10;&#10;Description automatically generated">
            <a:extLst>
              <a:ext uri="{FF2B5EF4-FFF2-40B4-BE49-F238E27FC236}">
                <a16:creationId xmlns:a16="http://schemas.microsoft.com/office/drawing/2014/main" id="{E73DC2BD-407F-4821-AE2C-7D5804D1C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645" y="4129366"/>
            <a:ext cx="3186549" cy="2347424"/>
          </a:xfrm>
          <a:prstGeom prst="rect">
            <a:avLst/>
          </a:prstGeom>
        </p:spPr>
      </p:pic>
    </p:spTree>
    <p:extLst>
      <p:ext uri="{BB962C8B-B14F-4D97-AF65-F5344CB8AC3E}">
        <p14:creationId xmlns:p14="http://schemas.microsoft.com/office/powerpoint/2010/main" val="56499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1336D6F-94A1-4C13-80C1-860EA0420801}"/>
              </a:ext>
            </a:extLst>
          </p:cNvPr>
          <p:cNvPicPr>
            <a:picLocks noChangeAspect="1"/>
          </p:cNvPicPr>
          <p:nvPr/>
        </p:nvPicPr>
        <p:blipFill rotWithShape="1">
          <a:blip r:embed="rId2"/>
          <a:srcRect r="2590" b="1"/>
          <a:stretch/>
        </p:blipFill>
        <p:spPr>
          <a:xfrm>
            <a:off x="3135603"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Picture 4">
            <a:extLst>
              <a:ext uri="{FF2B5EF4-FFF2-40B4-BE49-F238E27FC236}">
                <a16:creationId xmlns:a16="http://schemas.microsoft.com/office/drawing/2014/main" id="{C39B8C7B-7066-4348-AF6E-C125E8820753}"/>
              </a:ext>
            </a:extLst>
          </p:cNvPr>
          <p:cNvPicPr>
            <a:picLocks noChangeAspect="1"/>
          </p:cNvPicPr>
          <p:nvPr/>
        </p:nvPicPr>
        <p:blipFill rotWithShape="1">
          <a:blip r:embed="rId3"/>
          <a:srcRect r="5896" b="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7" name="Picture 6">
            <a:extLst>
              <a:ext uri="{FF2B5EF4-FFF2-40B4-BE49-F238E27FC236}">
                <a16:creationId xmlns:a16="http://schemas.microsoft.com/office/drawing/2014/main" id="{C08743D5-BE2D-42A7-B7CF-4F68D0770D1E}"/>
              </a:ext>
            </a:extLst>
          </p:cNvPr>
          <p:cNvPicPr>
            <a:picLocks noChangeAspect="1"/>
          </p:cNvPicPr>
          <p:nvPr/>
        </p:nvPicPr>
        <p:blipFill rotWithShape="1">
          <a:blip r:embed="rId4"/>
          <a:srcRect r="21444" b="-3"/>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F86AFC-430B-40F6-AD99-5C5E63863496}"/>
              </a:ext>
            </a:extLst>
          </p:cNvPr>
          <p:cNvSpPr>
            <a:spLocks noGrp="1"/>
          </p:cNvSpPr>
          <p:nvPr>
            <p:ph type="title"/>
          </p:nvPr>
        </p:nvSpPr>
        <p:spPr>
          <a:xfrm>
            <a:off x="448056" y="685800"/>
            <a:ext cx="2807208" cy="1325563"/>
          </a:xfrm>
        </p:spPr>
        <p:txBody>
          <a:bodyPr>
            <a:normAutofit/>
          </a:bodyPr>
          <a:lstStyle/>
          <a:p>
            <a:r>
              <a:rPr lang="en-US" sz="2200"/>
              <a:t>Parasympathetic nervous system (PSNS)</a:t>
            </a:r>
            <a:br>
              <a:rPr lang="en-US" sz="2200"/>
            </a:br>
            <a:endParaRPr lang="en-US" sz="2200"/>
          </a:p>
        </p:txBody>
      </p:sp>
      <p:sp>
        <p:nvSpPr>
          <p:cNvPr id="22" name="Rectangle 2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A238306-1965-4F07-9CEA-8532C125AA90}"/>
              </a:ext>
            </a:extLst>
          </p:cNvPr>
          <p:cNvSpPr>
            <a:spLocks noGrp="1"/>
          </p:cNvSpPr>
          <p:nvPr>
            <p:ph idx="1"/>
          </p:nvPr>
        </p:nvSpPr>
        <p:spPr>
          <a:xfrm>
            <a:off x="564731" y="2186807"/>
            <a:ext cx="2807208" cy="3922776"/>
          </a:xfrm>
        </p:spPr>
        <p:txBody>
          <a:bodyPr>
            <a:normAutofit/>
          </a:bodyPr>
          <a:lstStyle/>
          <a:p>
            <a:r>
              <a:rPr lang="en-US" sz="1700" b="0" i="0">
                <a:effectLst/>
                <a:latin typeface="Calibri Light" panose="020F0302020204030204" pitchFamily="34" charset="0"/>
                <a:cs typeface="Calibri Light" panose="020F0302020204030204" pitchFamily="34" charset="0"/>
              </a:rPr>
              <a:t>Activation of the SNS causes the pupils of the </a:t>
            </a:r>
            <a:r>
              <a:rPr lang="en-US" sz="1700" b="0" i="0" u="sng">
                <a:effectLst/>
                <a:latin typeface="Calibri Light" panose="020F0302020204030204" pitchFamily="34" charset="0"/>
                <a:cs typeface="Calibri Light" panose="020F0302020204030204" pitchFamily="34" charset="0"/>
                <a:hlinkClick r:id="rId5" tooltip="eyes"/>
              </a:rPr>
              <a:t>eyes</a:t>
            </a:r>
            <a:r>
              <a:rPr lang="en-US" sz="1700" b="0" i="0">
                <a:effectLst/>
                <a:latin typeface="Calibri Light" panose="020F0302020204030204" pitchFamily="34" charset="0"/>
                <a:cs typeface="Calibri Light" panose="020F0302020204030204" pitchFamily="34" charset="0"/>
              </a:rPr>
              <a:t> to dilate, inhibits digestion, increases sweat </a:t>
            </a:r>
            <a:r>
              <a:rPr lang="en-US" sz="1700" b="0" i="0" u="sng">
                <a:effectLst/>
                <a:latin typeface="Calibri Light" panose="020F0302020204030204" pitchFamily="34" charset="0"/>
                <a:cs typeface="Calibri Light" panose="020F0302020204030204" pitchFamily="34" charset="0"/>
                <a:hlinkClick r:id="rId6" tooltip="secretion"/>
              </a:rPr>
              <a:t>secretion</a:t>
            </a:r>
            <a:r>
              <a:rPr lang="en-US" sz="1700" b="0" i="0">
                <a:effectLst/>
                <a:latin typeface="Calibri Light" panose="020F0302020204030204" pitchFamily="34" charset="0"/>
                <a:cs typeface="Calibri Light" panose="020F0302020204030204" pitchFamily="34" charset="0"/>
              </a:rPr>
              <a:t>, and increases the </a:t>
            </a:r>
            <a:r>
              <a:rPr lang="en-US" sz="1700" b="0" i="0" u="sng">
                <a:effectLst/>
                <a:latin typeface="Calibri Light" panose="020F0302020204030204" pitchFamily="34" charset="0"/>
                <a:cs typeface="Calibri Light" panose="020F0302020204030204" pitchFamily="34" charset="0"/>
                <a:hlinkClick r:id="rId7" tooltip="heart"/>
              </a:rPr>
              <a:t>heart</a:t>
            </a:r>
            <a:r>
              <a:rPr lang="en-US" sz="1700" b="0" i="0">
                <a:effectLst/>
                <a:latin typeface="Calibri Light" panose="020F0302020204030204" pitchFamily="34" charset="0"/>
                <a:cs typeface="Calibri Light" panose="020F0302020204030204" pitchFamily="34" charset="0"/>
              </a:rPr>
              <a:t> rate.</a:t>
            </a:r>
            <a:endParaRPr lang="en-US" sz="1700">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116F77B9-C2CD-421E-A688-5209B8AAC086}"/>
              </a:ext>
            </a:extLst>
          </p:cNvPr>
          <p:cNvPicPr>
            <a:picLocks noChangeAspect="1"/>
          </p:cNvPicPr>
          <p:nvPr/>
        </p:nvPicPr>
        <p:blipFill rotWithShape="1">
          <a:blip r:embed="rId8"/>
          <a:srcRect r="-1" b="5268"/>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61628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แบบจอกว้าง</PresentationFormat>
  <Paragraphs>44</Paragraphs>
  <Slides>14</Slides>
  <Notes>0</Notes>
  <HiddenSlides>0</HiddenSlides>
  <MMClips>0</MMClips>
  <ScaleCrop>false</ScaleCrop>
  <HeadingPairs>
    <vt:vector size="4" baseType="variant">
      <vt:variant>
        <vt:lpstr>ธีม</vt:lpstr>
      </vt:variant>
      <vt:variant>
        <vt:i4>1</vt:i4>
      </vt:variant>
      <vt:variant>
        <vt:lpstr>ชื่อเรื่องสไลด์</vt:lpstr>
      </vt:variant>
      <vt:variant>
        <vt:i4>14</vt:i4>
      </vt:variant>
    </vt:vector>
  </HeadingPairs>
  <TitlesOfParts>
    <vt:vector size="15" baseType="lpstr">
      <vt:lpstr>Office Theme</vt:lpstr>
      <vt:lpstr>Nervous System</vt:lpstr>
      <vt:lpstr>What is it?</vt:lpstr>
      <vt:lpstr>How does it work?</vt:lpstr>
      <vt:lpstr>What is involved?</vt:lpstr>
      <vt:lpstr>The central nervous system (CNS)</vt:lpstr>
      <vt:lpstr>The peripheral nervous system (PNS)</vt:lpstr>
      <vt:lpstr>The connection between CNS and organs allows the system to be in two different functional state. Sympathetic Parasympathetic </vt:lpstr>
      <vt:lpstr>Sympathetic nervous system (SNS)</vt:lpstr>
      <vt:lpstr>Parasympathetic nervous system (PSNS) </vt:lpstr>
      <vt:lpstr>Fun Fact</vt:lpstr>
      <vt:lpstr>What tissue are involved???</vt:lpstr>
      <vt:lpstr>How its effect in real life?</vt:lpstr>
      <vt:lpstr>What cavity are involve</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Thanop</dc:creator>
  <cp:lastModifiedBy>Kantanat Suktrakul</cp:lastModifiedBy>
  <cp:revision>2</cp:revision>
  <dcterms:created xsi:type="dcterms:W3CDTF">2020-08-16T15:28:42Z</dcterms:created>
  <dcterms:modified xsi:type="dcterms:W3CDTF">2020-08-17T01:19:06Z</dcterms:modified>
</cp:coreProperties>
</file>