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sldIdLst>
    <p:sldId id="256" r:id="rId2"/>
    <p:sldId id="258" r:id="rId3"/>
    <p:sldId id="273" r:id="rId4"/>
    <p:sldId id="283" r:id="rId5"/>
    <p:sldId id="284" r:id="rId6"/>
    <p:sldId id="257" r:id="rId7"/>
    <p:sldId id="274" r:id="rId8"/>
    <p:sldId id="275" r:id="rId9"/>
    <p:sldId id="276" r:id="rId10"/>
    <p:sldId id="277" r:id="rId11"/>
    <p:sldId id="300" r:id="rId12"/>
    <p:sldId id="278" r:id="rId13"/>
    <p:sldId id="301" r:id="rId14"/>
    <p:sldId id="279" r:id="rId15"/>
    <p:sldId id="280" r:id="rId16"/>
    <p:sldId id="281" r:id="rId17"/>
    <p:sldId id="299" r:id="rId18"/>
    <p:sldId id="302" r:id="rId19"/>
    <p:sldId id="267" r:id="rId20"/>
    <p:sldId id="27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EAA5A-5D11-4B7A-9887-9E934E36BE18}" v="467" dt="2020-11-23T04:38:59.044"/>
    <p1510:client id="{85AFFBFA-A928-4783-2086-4BACB5D9FFC9}" v="321" dt="2020-12-01T01:48:33.762"/>
    <p1510:client id="{DFD1ABAE-BF1F-6523-3FA1-958988F5FB16}" v="390" dt="2020-11-30T04:49:56.607"/>
    <p1510:client id="{E3C3B93C-B6FB-8DAB-B7F5-D75626DB81C5}" v="577" dt="2020-11-26T08:01:36.398"/>
    <p1510:client id="{EA6F6871-46F1-AD77-94A0-0B137B808EC5}" v="68" dt="2020-11-25T04:32:09.680"/>
    <p1510:client id="{F137A66F-522F-4BC6-EE5A-7113BD7FCA04}" v="26" dt="2020-11-28T02:02:15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DF458-E714-4892-A337-DC283FFEF7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ABD36C-08E9-4CFA-9319-B75FD91FD0E1}">
      <dgm:prSet custT="1"/>
      <dgm:spPr/>
      <dgm:t>
        <a:bodyPr/>
        <a:lstStyle/>
        <a:p>
          <a:r>
            <a:rPr lang="en-US" sz="3200" b="1" dirty="0"/>
            <a:t>Describe the events of cell division in prokaryotes.</a:t>
          </a:r>
        </a:p>
      </dgm:t>
    </dgm:pt>
    <dgm:pt modelId="{6BD896A9-7DB7-4698-A863-09C95D057535}" type="parTrans" cxnId="{74B10C64-0B83-4D25-95D7-64EB7333742D}">
      <dgm:prSet/>
      <dgm:spPr/>
      <dgm:t>
        <a:bodyPr/>
        <a:lstStyle/>
        <a:p>
          <a:endParaRPr lang="en-US"/>
        </a:p>
      </dgm:t>
    </dgm:pt>
    <dgm:pt modelId="{AD9FE1BC-37F1-432C-8137-3307B5C8EAF7}" type="sibTrans" cxnId="{74B10C64-0B83-4D25-95D7-64EB7333742D}">
      <dgm:prSet/>
      <dgm:spPr/>
      <dgm:t>
        <a:bodyPr/>
        <a:lstStyle/>
        <a:p>
          <a:endParaRPr lang="en-US"/>
        </a:p>
      </dgm:t>
    </dgm:pt>
    <dgm:pt modelId="{07BD54F7-8B4B-40F9-A78F-C6879E799A99}">
      <dgm:prSet custT="1"/>
      <dgm:spPr/>
      <dgm:t>
        <a:bodyPr/>
        <a:lstStyle/>
        <a:p>
          <a:r>
            <a:rPr lang="en-US" sz="2400" b="1" dirty="0"/>
            <a:t>Name the two parts of the cell that are equally divided during cell division in eukaryotes.</a:t>
          </a:r>
        </a:p>
      </dgm:t>
    </dgm:pt>
    <dgm:pt modelId="{E77FF534-32CD-4D64-A249-A67A431EC808}" type="parTrans" cxnId="{32C07E40-1C51-411B-8381-E0FED6B4B610}">
      <dgm:prSet/>
      <dgm:spPr/>
      <dgm:t>
        <a:bodyPr/>
        <a:lstStyle/>
        <a:p>
          <a:endParaRPr lang="en-US"/>
        </a:p>
      </dgm:t>
    </dgm:pt>
    <dgm:pt modelId="{ADCFC2ED-5801-4740-A15C-DF6C8B668860}" type="sibTrans" cxnId="{32C07E40-1C51-411B-8381-E0FED6B4B610}">
      <dgm:prSet/>
      <dgm:spPr/>
      <dgm:t>
        <a:bodyPr/>
        <a:lstStyle/>
        <a:p>
          <a:endParaRPr lang="en-US"/>
        </a:p>
      </dgm:t>
    </dgm:pt>
    <dgm:pt modelId="{334B6643-950D-41AB-B07B-51C0FADA4D51}">
      <dgm:prSet custT="1"/>
      <dgm:spPr/>
      <dgm:t>
        <a:bodyPr/>
        <a:lstStyle/>
        <a:p>
          <a:r>
            <a:rPr lang="en-US" sz="2800" b="1" dirty="0"/>
            <a:t>Summarize the events of interphase.</a:t>
          </a:r>
        </a:p>
      </dgm:t>
    </dgm:pt>
    <dgm:pt modelId="{C4235D10-DB10-4CAB-95AD-09B36116D5D6}" type="parTrans" cxnId="{4BC5B8F1-AC84-44F5-98A2-5E06074CCCE3}">
      <dgm:prSet/>
      <dgm:spPr/>
      <dgm:t>
        <a:bodyPr/>
        <a:lstStyle/>
        <a:p>
          <a:endParaRPr lang="en-US"/>
        </a:p>
      </dgm:t>
    </dgm:pt>
    <dgm:pt modelId="{7DF54147-8070-4201-B380-2642B3E8D590}" type="sibTrans" cxnId="{4BC5B8F1-AC84-44F5-98A2-5E06074CCCE3}">
      <dgm:prSet/>
      <dgm:spPr/>
      <dgm:t>
        <a:bodyPr/>
        <a:lstStyle/>
        <a:p>
          <a:endParaRPr lang="en-US"/>
        </a:p>
      </dgm:t>
    </dgm:pt>
    <dgm:pt modelId="{4365CC13-951C-4E5A-AE4E-4B2D5654D4AC}">
      <dgm:prSet custT="1"/>
      <dgm:spPr/>
      <dgm:t>
        <a:bodyPr/>
        <a:lstStyle/>
        <a:p>
          <a:r>
            <a:rPr lang="en-US" sz="2800" b="1" dirty="0"/>
            <a:t>Describe the stages of mitosis.</a:t>
          </a:r>
        </a:p>
      </dgm:t>
    </dgm:pt>
    <dgm:pt modelId="{36C4CCB9-5F5E-4470-A593-F3C969884796}" type="parTrans" cxnId="{701CA218-8941-4AD9-8983-7B8D09ED6E01}">
      <dgm:prSet/>
      <dgm:spPr/>
      <dgm:t>
        <a:bodyPr/>
        <a:lstStyle/>
        <a:p>
          <a:endParaRPr lang="en-US"/>
        </a:p>
      </dgm:t>
    </dgm:pt>
    <dgm:pt modelId="{134A8F18-D999-4C38-AD3D-44E5BAA2485F}" type="sibTrans" cxnId="{701CA218-8941-4AD9-8983-7B8D09ED6E01}">
      <dgm:prSet/>
      <dgm:spPr/>
      <dgm:t>
        <a:bodyPr/>
        <a:lstStyle/>
        <a:p>
          <a:endParaRPr lang="en-US"/>
        </a:p>
      </dgm:t>
    </dgm:pt>
    <dgm:pt modelId="{4B8BBCF4-3BF7-479A-960A-55045CC33F74}" type="pres">
      <dgm:prSet presAssocID="{E51DF458-E714-4892-A337-DC283FFEF7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B3D620-9351-4753-86FE-6029578AA6FE}" type="pres">
      <dgm:prSet presAssocID="{EDABD36C-08E9-4CFA-9319-B75FD91FD0E1}" presName="compNode" presStyleCnt="0"/>
      <dgm:spPr/>
    </dgm:pt>
    <dgm:pt modelId="{F26CFBFE-8126-4478-A52F-B2E303E529AE}" type="pres">
      <dgm:prSet presAssocID="{EDABD36C-08E9-4CFA-9319-B75FD91FD0E1}" presName="bgRect" presStyleLbl="bgShp" presStyleIdx="0" presStyleCnt="4"/>
      <dgm:spPr/>
    </dgm:pt>
    <dgm:pt modelId="{06DEB8F8-6092-4CB8-8A01-942504FEC51D}" type="pres">
      <dgm:prSet presAssocID="{EDABD36C-08E9-4CFA-9319-B75FD91FD0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7B64447-9D65-45FF-A767-94DC6C52CBAC}" type="pres">
      <dgm:prSet presAssocID="{EDABD36C-08E9-4CFA-9319-B75FD91FD0E1}" presName="spaceRect" presStyleCnt="0"/>
      <dgm:spPr/>
    </dgm:pt>
    <dgm:pt modelId="{A9BAECA8-6070-4D32-85EB-C6B34339FA99}" type="pres">
      <dgm:prSet presAssocID="{EDABD36C-08E9-4CFA-9319-B75FD91FD0E1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B43AD1-409D-4032-8BD4-224485352ECC}" type="pres">
      <dgm:prSet presAssocID="{AD9FE1BC-37F1-432C-8137-3307B5C8EAF7}" presName="sibTrans" presStyleCnt="0"/>
      <dgm:spPr/>
    </dgm:pt>
    <dgm:pt modelId="{7CCF38C9-3108-4F60-9FA9-C34BAED086EF}" type="pres">
      <dgm:prSet presAssocID="{07BD54F7-8B4B-40F9-A78F-C6879E799A99}" presName="compNode" presStyleCnt="0"/>
      <dgm:spPr/>
    </dgm:pt>
    <dgm:pt modelId="{CDD58EA9-87B3-457F-B14D-CC5A6DD92547}" type="pres">
      <dgm:prSet presAssocID="{07BD54F7-8B4B-40F9-A78F-C6879E799A99}" presName="bgRect" presStyleLbl="bgShp" presStyleIdx="1" presStyleCnt="4"/>
      <dgm:spPr/>
    </dgm:pt>
    <dgm:pt modelId="{7FED9C88-F664-4D4B-BAF0-6345E0F0F0CE}" type="pres">
      <dgm:prSet presAssocID="{07BD54F7-8B4B-40F9-A78F-C6879E799A9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9FECE7A-4029-4760-8A4E-6CEF5938988F}" type="pres">
      <dgm:prSet presAssocID="{07BD54F7-8B4B-40F9-A78F-C6879E799A99}" presName="spaceRect" presStyleCnt="0"/>
      <dgm:spPr/>
    </dgm:pt>
    <dgm:pt modelId="{ACD78722-E1BB-455C-8271-5EFDC7C4299D}" type="pres">
      <dgm:prSet presAssocID="{07BD54F7-8B4B-40F9-A78F-C6879E799A99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4488FAC-0303-4912-B4B8-DE14EAF2BC88}" type="pres">
      <dgm:prSet presAssocID="{ADCFC2ED-5801-4740-A15C-DF6C8B668860}" presName="sibTrans" presStyleCnt="0"/>
      <dgm:spPr/>
    </dgm:pt>
    <dgm:pt modelId="{AA7ECB00-2102-42E2-9782-A0EE3388A07F}" type="pres">
      <dgm:prSet presAssocID="{334B6643-950D-41AB-B07B-51C0FADA4D51}" presName="compNode" presStyleCnt="0"/>
      <dgm:spPr/>
    </dgm:pt>
    <dgm:pt modelId="{4ED27E04-7705-4CAA-9F53-BD155B6D1925}" type="pres">
      <dgm:prSet presAssocID="{334B6643-950D-41AB-B07B-51C0FADA4D51}" presName="bgRect" presStyleLbl="bgShp" presStyleIdx="2" presStyleCnt="4"/>
      <dgm:spPr/>
    </dgm:pt>
    <dgm:pt modelId="{B0BE2E71-F783-4696-92F3-0328CE35D9BE}" type="pres">
      <dgm:prSet presAssocID="{334B6643-950D-41AB-B07B-51C0FADA4D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60CA47CA-87D9-4D6E-BE80-927782409727}" type="pres">
      <dgm:prSet presAssocID="{334B6643-950D-41AB-B07B-51C0FADA4D51}" presName="spaceRect" presStyleCnt="0"/>
      <dgm:spPr/>
    </dgm:pt>
    <dgm:pt modelId="{8FC4B027-83C7-41D2-AB52-6C91738747F6}" type="pres">
      <dgm:prSet presAssocID="{334B6643-950D-41AB-B07B-51C0FADA4D5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897A543-0209-423E-AF2A-0D08E361C7E9}" type="pres">
      <dgm:prSet presAssocID="{7DF54147-8070-4201-B380-2642B3E8D590}" presName="sibTrans" presStyleCnt="0"/>
      <dgm:spPr/>
    </dgm:pt>
    <dgm:pt modelId="{200D469E-D85F-4B73-A7D1-34E2E128EB9D}" type="pres">
      <dgm:prSet presAssocID="{4365CC13-951C-4E5A-AE4E-4B2D5654D4AC}" presName="compNode" presStyleCnt="0"/>
      <dgm:spPr/>
    </dgm:pt>
    <dgm:pt modelId="{39367DDE-6A29-4266-B2AA-6F2BE6F2F193}" type="pres">
      <dgm:prSet presAssocID="{4365CC13-951C-4E5A-AE4E-4B2D5654D4AC}" presName="bgRect" presStyleLbl="bgShp" presStyleIdx="3" presStyleCnt="4"/>
      <dgm:spPr/>
    </dgm:pt>
    <dgm:pt modelId="{3D97D6EF-9E3B-43E1-A593-1715F2FB9FAB}" type="pres">
      <dgm:prSet presAssocID="{4365CC13-951C-4E5A-AE4E-4B2D5654D4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5320300-289B-4D6E-A7A3-743277BF350D}" type="pres">
      <dgm:prSet presAssocID="{4365CC13-951C-4E5A-AE4E-4B2D5654D4AC}" presName="spaceRect" presStyleCnt="0"/>
      <dgm:spPr/>
    </dgm:pt>
    <dgm:pt modelId="{E2EE9A1B-4C08-4ADC-A3A2-88103AB36039}" type="pres">
      <dgm:prSet presAssocID="{4365CC13-951C-4E5A-AE4E-4B2D5654D4A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FDD21-49A0-43C6-A254-A1A83B166B56}" type="presOf" srcId="{EDABD36C-08E9-4CFA-9319-B75FD91FD0E1}" destId="{A9BAECA8-6070-4D32-85EB-C6B34339FA99}" srcOrd="0" destOrd="0" presId="urn:microsoft.com/office/officeart/2018/2/layout/IconVerticalSolidList"/>
    <dgm:cxn modelId="{32C07E40-1C51-411B-8381-E0FED6B4B610}" srcId="{E51DF458-E714-4892-A337-DC283FFEF728}" destId="{07BD54F7-8B4B-40F9-A78F-C6879E799A99}" srcOrd="1" destOrd="0" parTransId="{E77FF534-32CD-4D64-A249-A67A431EC808}" sibTransId="{ADCFC2ED-5801-4740-A15C-DF6C8B668860}"/>
    <dgm:cxn modelId="{E2286363-C7D9-4B9E-BA85-E10B968B6B96}" type="presOf" srcId="{4365CC13-951C-4E5A-AE4E-4B2D5654D4AC}" destId="{E2EE9A1B-4C08-4ADC-A3A2-88103AB36039}" srcOrd="0" destOrd="0" presId="urn:microsoft.com/office/officeart/2018/2/layout/IconVerticalSolidList"/>
    <dgm:cxn modelId="{4BC5B8F1-AC84-44F5-98A2-5E06074CCCE3}" srcId="{E51DF458-E714-4892-A337-DC283FFEF728}" destId="{334B6643-950D-41AB-B07B-51C0FADA4D51}" srcOrd="2" destOrd="0" parTransId="{C4235D10-DB10-4CAB-95AD-09B36116D5D6}" sibTransId="{7DF54147-8070-4201-B380-2642B3E8D590}"/>
    <dgm:cxn modelId="{E78CD3B4-3C51-430A-87D9-51DF3DC96623}" type="presOf" srcId="{07BD54F7-8B4B-40F9-A78F-C6879E799A99}" destId="{ACD78722-E1BB-455C-8271-5EFDC7C4299D}" srcOrd="0" destOrd="0" presId="urn:microsoft.com/office/officeart/2018/2/layout/IconVerticalSolidList"/>
    <dgm:cxn modelId="{21B94570-0C0C-49AA-95E8-C6A97B21D48B}" type="presOf" srcId="{E51DF458-E714-4892-A337-DC283FFEF728}" destId="{4B8BBCF4-3BF7-479A-960A-55045CC33F74}" srcOrd="0" destOrd="0" presId="urn:microsoft.com/office/officeart/2018/2/layout/IconVerticalSolidList"/>
    <dgm:cxn modelId="{57ACE997-1BBC-4BB3-A768-8D66D290B860}" type="presOf" srcId="{334B6643-950D-41AB-B07B-51C0FADA4D51}" destId="{8FC4B027-83C7-41D2-AB52-6C91738747F6}" srcOrd="0" destOrd="0" presId="urn:microsoft.com/office/officeart/2018/2/layout/IconVerticalSolidList"/>
    <dgm:cxn modelId="{74B10C64-0B83-4D25-95D7-64EB7333742D}" srcId="{E51DF458-E714-4892-A337-DC283FFEF728}" destId="{EDABD36C-08E9-4CFA-9319-B75FD91FD0E1}" srcOrd="0" destOrd="0" parTransId="{6BD896A9-7DB7-4698-A863-09C95D057535}" sibTransId="{AD9FE1BC-37F1-432C-8137-3307B5C8EAF7}"/>
    <dgm:cxn modelId="{701CA218-8941-4AD9-8983-7B8D09ED6E01}" srcId="{E51DF458-E714-4892-A337-DC283FFEF728}" destId="{4365CC13-951C-4E5A-AE4E-4B2D5654D4AC}" srcOrd="3" destOrd="0" parTransId="{36C4CCB9-5F5E-4470-A593-F3C969884796}" sibTransId="{134A8F18-D999-4C38-AD3D-44E5BAA2485F}"/>
    <dgm:cxn modelId="{0D917868-A70D-4804-B6ED-DEE26A03C3A9}" type="presParOf" srcId="{4B8BBCF4-3BF7-479A-960A-55045CC33F74}" destId="{93B3D620-9351-4753-86FE-6029578AA6FE}" srcOrd="0" destOrd="0" presId="urn:microsoft.com/office/officeart/2018/2/layout/IconVerticalSolidList"/>
    <dgm:cxn modelId="{50E91ED0-A05B-492D-810C-AFA8AB9760DC}" type="presParOf" srcId="{93B3D620-9351-4753-86FE-6029578AA6FE}" destId="{F26CFBFE-8126-4478-A52F-B2E303E529AE}" srcOrd="0" destOrd="0" presId="urn:microsoft.com/office/officeart/2018/2/layout/IconVerticalSolidList"/>
    <dgm:cxn modelId="{2D12C06C-5524-436A-A880-9812F30B2506}" type="presParOf" srcId="{93B3D620-9351-4753-86FE-6029578AA6FE}" destId="{06DEB8F8-6092-4CB8-8A01-942504FEC51D}" srcOrd="1" destOrd="0" presId="urn:microsoft.com/office/officeart/2018/2/layout/IconVerticalSolidList"/>
    <dgm:cxn modelId="{EDC84210-1B45-4FE1-BDDC-D784A62A2634}" type="presParOf" srcId="{93B3D620-9351-4753-86FE-6029578AA6FE}" destId="{D7B64447-9D65-45FF-A767-94DC6C52CBAC}" srcOrd="2" destOrd="0" presId="urn:microsoft.com/office/officeart/2018/2/layout/IconVerticalSolidList"/>
    <dgm:cxn modelId="{B335D746-9209-446D-BCEA-C5C0E2A8FF5C}" type="presParOf" srcId="{93B3D620-9351-4753-86FE-6029578AA6FE}" destId="{A9BAECA8-6070-4D32-85EB-C6B34339FA99}" srcOrd="3" destOrd="0" presId="urn:microsoft.com/office/officeart/2018/2/layout/IconVerticalSolidList"/>
    <dgm:cxn modelId="{7A905BDF-0DF9-4E6D-9868-19DE5EE863D9}" type="presParOf" srcId="{4B8BBCF4-3BF7-479A-960A-55045CC33F74}" destId="{FFB43AD1-409D-4032-8BD4-224485352ECC}" srcOrd="1" destOrd="0" presId="urn:microsoft.com/office/officeart/2018/2/layout/IconVerticalSolidList"/>
    <dgm:cxn modelId="{3A0D6075-9DCE-4EF6-8087-BBF91107BA02}" type="presParOf" srcId="{4B8BBCF4-3BF7-479A-960A-55045CC33F74}" destId="{7CCF38C9-3108-4F60-9FA9-C34BAED086EF}" srcOrd="2" destOrd="0" presId="urn:microsoft.com/office/officeart/2018/2/layout/IconVerticalSolidList"/>
    <dgm:cxn modelId="{A77316C4-5E2D-4092-978B-6A3113C29B18}" type="presParOf" srcId="{7CCF38C9-3108-4F60-9FA9-C34BAED086EF}" destId="{CDD58EA9-87B3-457F-B14D-CC5A6DD92547}" srcOrd="0" destOrd="0" presId="urn:microsoft.com/office/officeart/2018/2/layout/IconVerticalSolidList"/>
    <dgm:cxn modelId="{C982C6BE-A572-4B13-ADB6-B0D6A8AE524D}" type="presParOf" srcId="{7CCF38C9-3108-4F60-9FA9-C34BAED086EF}" destId="{7FED9C88-F664-4D4B-BAF0-6345E0F0F0CE}" srcOrd="1" destOrd="0" presId="urn:microsoft.com/office/officeart/2018/2/layout/IconVerticalSolidList"/>
    <dgm:cxn modelId="{38A7671A-FB07-4555-8B91-A348C1663CD5}" type="presParOf" srcId="{7CCF38C9-3108-4F60-9FA9-C34BAED086EF}" destId="{59FECE7A-4029-4760-8A4E-6CEF5938988F}" srcOrd="2" destOrd="0" presId="urn:microsoft.com/office/officeart/2018/2/layout/IconVerticalSolidList"/>
    <dgm:cxn modelId="{AD3A63B5-9E2F-4114-8C67-C456D8229C39}" type="presParOf" srcId="{7CCF38C9-3108-4F60-9FA9-C34BAED086EF}" destId="{ACD78722-E1BB-455C-8271-5EFDC7C4299D}" srcOrd="3" destOrd="0" presId="urn:microsoft.com/office/officeart/2018/2/layout/IconVerticalSolidList"/>
    <dgm:cxn modelId="{014CA18F-CB2E-4160-B96A-70D3BC7D1226}" type="presParOf" srcId="{4B8BBCF4-3BF7-479A-960A-55045CC33F74}" destId="{24488FAC-0303-4912-B4B8-DE14EAF2BC88}" srcOrd="3" destOrd="0" presId="urn:microsoft.com/office/officeart/2018/2/layout/IconVerticalSolidList"/>
    <dgm:cxn modelId="{CC77C1D9-76B0-4210-9450-E6F77E89E18F}" type="presParOf" srcId="{4B8BBCF4-3BF7-479A-960A-55045CC33F74}" destId="{AA7ECB00-2102-42E2-9782-A0EE3388A07F}" srcOrd="4" destOrd="0" presId="urn:microsoft.com/office/officeart/2018/2/layout/IconVerticalSolidList"/>
    <dgm:cxn modelId="{6D5FBED3-B17D-46AE-9DC4-B784FE996E53}" type="presParOf" srcId="{AA7ECB00-2102-42E2-9782-A0EE3388A07F}" destId="{4ED27E04-7705-4CAA-9F53-BD155B6D1925}" srcOrd="0" destOrd="0" presId="urn:microsoft.com/office/officeart/2018/2/layout/IconVerticalSolidList"/>
    <dgm:cxn modelId="{535AA7AC-B5B5-4770-94CF-47154C6BC121}" type="presParOf" srcId="{AA7ECB00-2102-42E2-9782-A0EE3388A07F}" destId="{B0BE2E71-F783-4696-92F3-0328CE35D9BE}" srcOrd="1" destOrd="0" presId="urn:microsoft.com/office/officeart/2018/2/layout/IconVerticalSolidList"/>
    <dgm:cxn modelId="{0FFE394A-9882-4C91-A5D3-DD464C380264}" type="presParOf" srcId="{AA7ECB00-2102-42E2-9782-A0EE3388A07F}" destId="{60CA47CA-87D9-4D6E-BE80-927782409727}" srcOrd="2" destOrd="0" presId="urn:microsoft.com/office/officeart/2018/2/layout/IconVerticalSolidList"/>
    <dgm:cxn modelId="{04D80813-46DE-4988-B179-CAD45945F8E1}" type="presParOf" srcId="{AA7ECB00-2102-42E2-9782-A0EE3388A07F}" destId="{8FC4B027-83C7-41D2-AB52-6C91738747F6}" srcOrd="3" destOrd="0" presId="urn:microsoft.com/office/officeart/2018/2/layout/IconVerticalSolidList"/>
    <dgm:cxn modelId="{C0EDA604-CC08-4D55-B159-0943AB906AEA}" type="presParOf" srcId="{4B8BBCF4-3BF7-479A-960A-55045CC33F74}" destId="{1897A543-0209-423E-AF2A-0D08E361C7E9}" srcOrd="5" destOrd="0" presId="urn:microsoft.com/office/officeart/2018/2/layout/IconVerticalSolidList"/>
    <dgm:cxn modelId="{EC0937D8-BB37-4706-868F-BB1EBA543785}" type="presParOf" srcId="{4B8BBCF4-3BF7-479A-960A-55045CC33F74}" destId="{200D469E-D85F-4B73-A7D1-34E2E128EB9D}" srcOrd="6" destOrd="0" presId="urn:microsoft.com/office/officeart/2018/2/layout/IconVerticalSolidList"/>
    <dgm:cxn modelId="{C8EFB868-CC8B-4A76-90D0-377B475E710F}" type="presParOf" srcId="{200D469E-D85F-4B73-A7D1-34E2E128EB9D}" destId="{39367DDE-6A29-4266-B2AA-6F2BE6F2F193}" srcOrd="0" destOrd="0" presId="urn:microsoft.com/office/officeart/2018/2/layout/IconVerticalSolidList"/>
    <dgm:cxn modelId="{D0EF788D-8252-4FDC-A305-61C9E5C1EB82}" type="presParOf" srcId="{200D469E-D85F-4B73-A7D1-34E2E128EB9D}" destId="{3D97D6EF-9E3B-43E1-A593-1715F2FB9FAB}" srcOrd="1" destOrd="0" presId="urn:microsoft.com/office/officeart/2018/2/layout/IconVerticalSolidList"/>
    <dgm:cxn modelId="{DF16CB69-56EA-4175-83B7-82F42080A55F}" type="presParOf" srcId="{200D469E-D85F-4B73-A7D1-34E2E128EB9D}" destId="{B5320300-289B-4D6E-A7A3-743277BF350D}" srcOrd="2" destOrd="0" presId="urn:microsoft.com/office/officeart/2018/2/layout/IconVerticalSolidList"/>
    <dgm:cxn modelId="{7F44D716-40E9-40E3-A0A6-B62695DCDE86}" type="presParOf" srcId="{200D469E-D85F-4B73-A7D1-34E2E128EB9D}" destId="{E2EE9A1B-4C08-4ADC-A3A2-88103AB360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FBFE-8126-4478-A52F-B2E303E529AE}">
      <dsp:nvSpPr>
        <dsp:cNvPr id="0" name=""/>
        <dsp:cNvSpPr/>
      </dsp:nvSpPr>
      <dsp:spPr>
        <a:xfrm>
          <a:off x="0" y="4998"/>
          <a:ext cx="6900512" cy="10636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EB8F8-6092-4CB8-8A01-942504FEC51D}">
      <dsp:nvSpPr>
        <dsp:cNvPr id="0" name=""/>
        <dsp:cNvSpPr/>
      </dsp:nvSpPr>
      <dsp:spPr>
        <a:xfrm>
          <a:off x="321762" y="244326"/>
          <a:ext cx="585595" cy="585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AECA8-6070-4D32-85EB-C6B34339FA99}">
      <dsp:nvSpPr>
        <dsp:cNvPr id="0" name=""/>
        <dsp:cNvSpPr/>
      </dsp:nvSpPr>
      <dsp:spPr>
        <a:xfrm>
          <a:off x="1229120" y="4998"/>
          <a:ext cx="5615862" cy="116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26" tIns="123126" rIns="123126" bIns="12312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Describe the events of cell division in prokaryotes.</a:t>
          </a:r>
        </a:p>
      </dsp:txBody>
      <dsp:txXfrm>
        <a:off x="1229120" y="4998"/>
        <a:ext cx="5615862" cy="1163398"/>
      </dsp:txXfrm>
    </dsp:sp>
    <dsp:sp modelId="{CDD58EA9-87B3-457F-B14D-CC5A6DD92547}">
      <dsp:nvSpPr>
        <dsp:cNvPr id="0" name=""/>
        <dsp:cNvSpPr/>
      </dsp:nvSpPr>
      <dsp:spPr>
        <a:xfrm>
          <a:off x="0" y="1459246"/>
          <a:ext cx="6900512" cy="10636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D9C88-F664-4D4B-BAF0-6345E0F0F0CE}">
      <dsp:nvSpPr>
        <dsp:cNvPr id="0" name=""/>
        <dsp:cNvSpPr/>
      </dsp:nvSpPr>
      <dsp:spPr>
        <a:xfrm>
          <a:off x="321762" y="1698574"/>
          <a:ext cx="585595" cy="585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78722-E1BB-455C-8271-5EFDC7C4299D}">
      <dsp:nvSpPr>
        <dsp:cNvPr id="0" name=""/>
        <dsp:cNvSpPr/>
      </dsp:nvSpPr>
      <dsp:spPr>
        <a:xfrm>
          <a:off x="1229120" y="1459246"/>
          <a:ext cx="5615862" cy="116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26" tIns="123126" rIns="123126" bIns="12312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Name the two parts of the cell that are equally divided during cell division in eukaryotes.</a:t>
          </a:r>
        </a:p>
      </dsp:txBody>
      <dsp:txXfrm>
        <a:off x="1229120" y="1459246"/>
        <a:ext cx="5615862" cy="1163398"/>
      </dsp:txXfrm>
    </dsp:sp>
    <dsp:sp modelId="{4ED27E04-7705-4CAA-9F53-BD155B6D1925}">
      <dsp:nvSpPr>
        <dsp:cNvPr id="0" name=""/>
        <dsp:cNvSpPr/>
      </dsp:nvSpPr>
      <dsp:spPr>
        <a:xfrm>
          <a:off x="0" y="2913495"/>
          <a:ext cx="6900512" cy="106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E2E71-F783-4696-92F3-0328CE35D9BE}">
      <dsp:nvSpPr>
        <dsp:cNvPr id="0" name=""/>
        <dsp:cNvSpPr/>
      </dsp:nvSpPr>
      <dsp:spPr>
        <a:xfrm>
          <a:off x="321762" y="3152823"/>
          <a:ext cx="585595" cy="585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4B027-83C7-41D2-AB52-6C91738747F6}">
      <dsp:nvSpPr>
        <dsp:cNvPr id="0" name=""/>
        <dsp:cNvSpPr/>
      </dsp:nvSpPr>
      <dsp:spPr>
        <a:xfrm>
          <a:off x="1229120" y="2913495"/>
          <a:ext cx="5615862" cy="116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26" tIns="123126" rIns="123126" bIns="12312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Summarize the events of interphase.</a:t>
          </a:r>
        </a:p>
      </dsp:txBody>
      <dsp:txXfrm>
        <a:off x="1229120" y="2913495"/>
        <a:ext cx="5615862" cy="1163398"/>
      </dsp:txXfrm>
    </dsp:sp>
    <dsp:sp modelId="{39367DDE-6A29-4266-B2AA-6F2BE6F2F193}">
      <dsp:nvSpPr>
        <dsp:cNvPr id="0" name=""/>
        <dsp:cNvSpPr/>
      </dsp:nvSpPr>
      <dsp:spPr>
        <a:xfrm>
          <a:off x="0" y="4367743"/>
          <a:ext cx="6900512" cy="10636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7D6EF-9E3B-43E1-A593-1715F2FB9FAB}">
      <dsp:nvSpPr>
        <dsp:cNvPr id="0" name=""/>
        <dsp:cNvSpPr/>
      </dsp:nvSpPr>
      <dsp:spPr>
        <a:xfrm>
          <a:off x="321762" y="4607071"/>
          <a:ext cx="585595" cy="5850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E9A1B-4C08-4ADC-A3A2-88103AB36039}">
      <dsp:nvSpPr>
        <dsp:cNvPr id="0" name=""/>
        <dsp:cNvSpPr/>
      </dsp:nvSpPr>
      <dsp:spPr>
        <a:xfrm>
          <a:off x="1229120" y="4367743"/>
          <a:ext cx="5615862" cy="116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26" tIns="123126" rIns="123126" bIns="12312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Describe the stages of mitosis.</a:t>
          </a:r>
        </a:p>
      </dsp:txBody>
      <dsp:txXfrm>
        <a:off x="1229120" y="4367743"/>
        <a:ext cx="5615862" cy="116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04:33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04:59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3:28:02.3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coral&#10;&#10;Description automatically generated">
            <a:extLst>
              <a:ext uri="{FF2B5EF4-FFF2-40B4-BE49-F238E27FC236}">
                <a16:creationId xmlns:a16="http://schemas.microsoft.com/office/drawing/2014/main" id="{8AA9B1CC-FF2D-47FA-B23A-F7103970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21" r="-1" b="657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10800" b="1" dirty="0">
                <a:ea typeface="+mj-lt"/>
                <a:cs typeface="+mj-lt"/>
              </a:rPr>
              <a:t>8.2 The Cell Cycle</a:t>
            </a:r>
            <a:endParaRPr lang="en-US" sz="108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ea typeface="+mn-lt"/>
                <a:cs typeface="+mn-lt"/>
              </a:rPr>
              <a:t>Unit 5: Cell Reproduction</a:t>
            </a:r>
            <a:endParaRPr lang="en-US" sz="4000" b="1" dirty="0"/>
          </a:p>
          <a:p>
            <a:pPr algn="ctr"/>
            <a:endParaRPr lang="en-US" sz="4000" b="1" dirty="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A1135-0BF9-41E4-AA84-DC050533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/>
              <a:t>The Cell Cycle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FCF489"/>
          </a:solidFill>
          <a:ln w="38100" cap="rnd">
            <a:solidFill>
              <a:srgbClr val="FCF48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98B38-8C0A-43A2-B40A-24BA587EC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998" y="2089901"/>
            <a:ext cx="6773507" cy="44382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cell cycle is the repeating set of events in the life of a cell.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time between cell divisions is called </a:t>
            </a:r>
            <a:r>
              <a:rPr lang="en-US" sz="2400" b="1" dirty="0"/>
              <a:t>interphase</a:t>
            </a:r>
            <a:r>
              <a:rPr lang="en-US" sz="2400" dirty="0"/>
              <a:t> (3 phases).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Cell division is divided into two phases:</a:t>
            </a: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smtClean="0"/>
              <a:t>___________</a:t>
            </a:r>
            <a:endParaRPr lang="en-US" sz="2400" dirty="0"/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smtClean="0"/>
              <a:t>_______ _____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During cell division, the chromosomes and cytoplasm are equally divided between the two offspring cells.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Mitosis is the division of the nucleus.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Cytokinesis</a:t>
            </a:r>
            <a:r>
              <a:rPr lang="en-US" sz="2400" dirty="0"/>
              <a:t> is the division is the cell’s </a:t>
            </a:r>
            <a:r>
              <a:rPr lang="en-US" sz="2400" dirty="0" smtClean="0"/>
              <a:t>________.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8873E0-33FD-41C5-BEB8-DB3B33BF87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0191F26-2703-46DA-AFBB-7654B723BDA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05" y="2779801"/>
            <a:ext cx="4922503" cy="35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0179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A close up of a coral&#10;&#10;Description automatically generated">
            <a:extLst>
              <a:ext uri="{FF2B5EF4-FFF2-40B4-BE49-F238E27FC236}">
                <a16:creationId xmlns:a16="http://schemas.microsoft.com/office/drawing/2014/main" id="{8AA9B1CC-FF2D-47FA-B23A-F7103970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21" r="-1" b="657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pic>
        <p:nvPicPr>
          <p:cNvPr id="3" name="Picture 10" descr="Table&#10;&#10;Description automatically generated">
            <a:extLst>
              <a:ext uri="{FF2B5EF4-FFF2-40B4-BE49-F238E27FC236}">
                <a16:creationId xmlns:a16="http://schemas.microsoft.com/office/drawing/2014/main" id="{6CA13F35-6CA3-48D4-9642-7A700E72D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34"/>
          <a:stretch/>
        </p:blipFill>
        <p:spPr>
          <a:xfrm>
            <a:off x="849972" y="659543"/>
            <a:ext cx="10486300" cy="863204"/>
          </a:xfrm>
          <a:prstGeom prst="rect">
            <a:avLst/>
          </a:prstGeom>
        </p:spPr>
      </p:pic>
      <p:pic>
        <p:nvPicPr>
          <p:cNvPr id="5" name="Picture 7" descr="Table&#10;&#10;Description automatically generated">
            <a:extLst>
              <a:ext uri="{FF2B5EF4-FFF2-40B4-BE49-F238E27FC236}">
                <a16:creationId xmlns:a16="http://schemas.microsoft.com/office/drawing/2014/main" id="{3555537C-5EC2-4518-90A3-B0C2F04E4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" b="89149"/>
          <a:stretch/>
        </p:blipFill>
        <p:spPr>
          <a:xfrm>
            <a:off x="852116" y="3278788"/>
            <a:ext cx="10488306" cy="547095"/>
          </a:xfrm>
          <a:prstGeom prst="rect">
            <a:avLst/>
          </a:prstGeom>
        </p:spPr>
      </p:pic>
      <p:pic>
        <p:nvPicPr>
          <p:cNvPr id="7" name="Picture 10" descr="Table&#10;&#10;Description automatically generated">
            <a:extLst>
              <a:ext uri="{FF2B5EF4-FFF2-40B4-BE49-F238E27FC236}">
                <a16:creationId xmlns:a16="http://schemas.microsoft.com/office/drawing/2014/main" id="{DA70D0B9-FD40-4FA9-8830-7889B8883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3" t="58861" b="21097"/>
          <a:stretch/>
        </p:blipFill>
        <p:spPr>
          <a:xfrm>
            <a:off x="848793" y="1592867"/>
            <a:ext cx="10479338" cy="1075478"/>
          </a:xfrm>
          <a:prstGeom prst="rect">
            <a:avLst/>
          </a:prstGeom>
        </p:spPr>
      </p:pic>
      <p:pic>
        <p:nvPicPr>
          <p:cNvPr id="9" name="Picture 7" descr="Table&#10;&#10;Description automatically generated">
            <a:extLst>
              <a:ext uri="{FF2B5EF4-FFF2-40B4-BE49-F238E27FC236}">
                <a16:creationId xmlns:a16="http://schemas.microsoft.com/office/drawing/2014/main" id="{BDE76FA2-13A4-4FC6-B949-984AFBDBD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5" t="13617" r="103" b="70213"/>
          <a:stretch/>
        </p:blipFill>
        <p:spPr>
          <a:xfrm>
            <a:off x="854996" y="3882679"/>
            <a:ext cx="10483005" cy="936085"/>
          </a:xfrm>
          <a:prstGeom prst="rect">
            <a:avLst/>
          </a:prstGeom>
        </p:spPr>
      </p:pic>
      <p:pic>
        <p:nvPicPr>
          <p:cNvPr id="11" name="Picture 7" descr="Table&#10;&#10;Description automatically generated">
            <a:extLst>
              <a:ext uri="{FF2B5EF4-FFF2-40B4-BE49-F238E27FC236}">
                <a16:creationId xmlns:a16="http://schemas.microsoft.com/office/drawing/2014/main" id="{AF75B6E0-245D-45C4-A7A4-B8EF6C8BF9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2" t="52757" r="103" b="31489"/>
          <a:stretch/>
        </p:blipFill>
        <p:spPr>
          <a:xfrm>
            <a:off x="854050" y="4923316"/>
            <a:ext cx="10484438" cy="9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094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78A5C-4369-40D6-A68A-3D199B13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Interphase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7E255"/>
          </a:solidFill>
          <a:ln w="38100" cap="rnd">
            <a:solidFill>
              <a:srgbClr val="E7E255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D530-BC7B-47D6-95E9-DE61714A0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12" y="2677754"/>
            <a:ext cx="5219890" cy="39525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Cells spend most of the cell cycle in the interphase. </a:t>
            </a:r>
          </a:p>
          <a:p>
            <a:pPr marL="74295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u="sng" dirty="0"/>
              <a:t>G₁ phase</a:t>
            </a:r>
            <a:r>
              <a:rPr lang="en-US" sz="2400" dirty="0"/>
              <a:t>: offspring cells </a:t>
            </a:r>
            <a:r>
              <a:rPr lang="en-US" sz="2400" dirty="0" smtClean="0"/>
              <a:t>_____ </a:t>
            </a:r>
            <a:r>
              <a:rPr lang="en-US" sz="2400" dirty="0"/>
              <a:t>and mature size.</a:t>
            </a:r>
          </a:p>
          <a:p>
            <a:pPr marL="74295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u="sng" dirty="0"/>
              <a:t>S phase</a:t>
            </a:r>
            <a:r>
              <a:rPr lang="en-US" sz="2400" dirty="0"/>
              <a:t>: the cell's </a:t>
            </a:r>
            <a:r>
              <a:rPr lang="en-US" sz="2400" dirty="0" smtClean="0"/>
              <a:t>___ </a:t>
            </a:r>
            <a:r>
              <a:rPr lang="en-US" sz="2400" dirty="0"/>
              <a:t>is </a:t>
            </a:r>
            <a:r>
              <a:rPr lang="en-US" sz="2400" dirty="0" smtClean="0"/>
              <a:t>_______</a:t>
            </a:r>
            <a:endParaRPr lang="en-US" sz="2400" dirty="0"/>
          </a:p>
          <a:p>
            <a:pPr marL="74295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u="sng" dirty="0"/>
              <a:t>G₂ phase</a:t>
            </a:r>
            <a:r>
              <a:rPr lang="en-US" sz="2400" dirty="0"/>
              <a:t>: the time during which the cell prepares for cell division. </a:t>
            </a:r>
          </a:p>
          <a:p>
            <a:pPr>
              <a:lnSpc>
                <a:spcPct val="100000"/>
              </a:lnSpc>
            </a:pPr>
            <a:r>
              <a:rPr lang="en-US" sz="2400" u="sng" dirty="0"/>
              <a:t>G₀ phase</a:t>
            </a:r>
            <a:r>
              <a:rPr lang="en-US" sz="2400" dirty="0"/>
              <a:t>: Cells do not copy their DNA and do not prepare for cell division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EA8415FD-32C2-4B6F-A9F6-9428F54DD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92" r="461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12905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oral&#10;&#10;Description automatically generated">
            <a:extLst>
              <a:ext uri="{FF2B5EF4-FFF2-40B4-BE49-F238E27FC236}">
                <a16:creationId xmlns:a16="http://schemas.microsoft.com/office/drawing/2014/main" id="{8AA9B1CC-FF2D-47FA-B23A-F7103970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21" r="-1" b="657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pic>
        <p:nvPicPr>
          <p:cNvPr id="2" name="Picture 10" descr="Table&#10;&#10;Description automatically generated">
            <a:extLst>
              <a:ext uri="{FF2B5EF4-FFF2-40B4-BE49-F238E27FC236}">
                <a16:creationId xmlns:a16="http://schemas.microsoft.com/office/drawing/2014/main" id="{C7A3F1AE-5040-498B-98CE-9A7663DD0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34"/>
          <a:stretch/>
        </p:blipFill>
        <p:spPr>
          <a:xfrm>
            <a:off x="794378" y="2311880"/>
            <a:ext cx="10449130" cy="863204"/>
          </a:xfrm>
          <a:prstGeom prst="rect">
            <a:avLst/>
          </a:prstGeom>
        </p:spPr>
      </p:pic>
      <p:pic>
        <p:nvPicPr>
          <p:cNvPr id="4" name="Picture 7" descr="Table&#10;&#10;Description automatically generated">
            <a:extLst>
              <a:ext uri="{FF2B5EF4-FFF2-40B4-BE49-F238E27FC236}">
                <a16:creationId xmlns:a16="http://schemas.microsoft.com/office/drawing/2014/main" id="{3F3DA902-71DC-4842-B2CB-B7306632D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" b="89149"/>
          <a:stretch/>
        </p:blipFill>
        <p:spPr>
          <a:xfrm>
            <a:off x="787068" y="212203"/>
            <a:ext cx="10488306" cy="547095"/>
          </a:xfrm>
          <a:prstGeom prst="rect">
            <a:avLst/>
          </a:prstGeom>
        </p:spPr>
      </p:pic>
      <p:pic>
        <p:nvPicPr>
          <p:cNvPr id="6" name="Picture 10" descr="Table&#10;&#10;Description automatically generated">
            <a:extLst>
              <a:ext uri="{FF2B5EF4-FFF2-40B4-BE49-F238E27FC236}">
                <a16:creationId xmlns:a16="http://schemas.microsoft.com/office/drawing/2014/main" id="{4B98B4E1-07D1-4345-8202-B530BD4C2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" t="18232" r="205" b="59705"/>
          <a:stretch/>
        </p:blipFill>
        <p:spPr>
          <a:xfrm>
            <a:off x="802344" y="3219487"/>
            <a:ext cx="10451458" cy="1178324"/>
          </a:xfrm>
          <a:prstGeom prst="rect">
            <a:avLst/>
          </a:prstGeom>
        </p:spPr>
      </p:pic>
      <p:pic>
        <p:nvPicPr>
          <p:cNvPr id="14" name="Picture 7" descr="Table&#10;&#10;Description automatically generated">
            <a:extLst>
              <a:ext uri="{FF2B5EF4-FFF2-40B4-BE49-F238E27FC236}">
                <a16:creationId xmlns:a16="http://schemas.microsoft.com/office/drawing/2014/main" id="{95183D88-D473-4C69-9771-9EC903086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2" t="31489" b="47881"/>
          <a:stretch/>
        </p:blipFill>
        <p:spPr>
          <a:xfrm>
            <a:off x="799077" y="794063"/>
            <a:ext cx="10457992" cy="1188799"/>
          </a:xfrm>
          <a:prstGeom prst="rect">
            <a:avLst/>
          </a:prstGeom>
        </p:spPr>
      </p:pic>
      <p:pic>
        <p:nvPicPr>
          <p:cNvPr id="16" name="Picture 9" descr="Table&#10;&#10;Description automatically generated">
            <a:extLst>
              <a:ext uri="{FF2B5EF4-FFF2-40B4-BE49-F238E27FC236}">
                <a16:creationId xmlns:a16="http://schemas.microsoft.com/office/drawing/2014/main" id="{D3199C39-8344-4A47-AB56-76EA43B77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89" y="4443240"/>
            <a:ext cx="10474712" cy="22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858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22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B382B-1D46-4DC3-B66F-DEB7C729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/>
              <a:t>Stages of Mitosis</a:t>
            </a:r>
          </a:p>
        </p:txBody>
      </p:sp>
      <p:sp>
        <p:nvSpPr>
          <p:cNvPr id="20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CF489"/>
          </a:solidFill>
          <a:ln w="38100" cap="rnd">
            <a:solidFill>
              <a:srgbClr val="FCF48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FA42-96AD-46A3-867D-1F6C373A6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4470" y="2441448"/>
            <a:ext cx="7359650" cy="41114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Mitosis is the division of the nucleus, which occurs during cell division.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Mitosis is a continued process that allows for the organized distribution of a cell’s copied DNA to offspring cells.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Mitosis has four stages:</a:t>
            </a:r>
          </a:p>
          <a:p>
            <a:pPr marL="85725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__________</a:t>
            </a:r>
            <a:endParaRPr lang="en-US" sz="2400" dirty="0"/>
          </a:p>
          <a:p>
            <a:pPr marL="857250" indent="-457200">
              <a:lnSpc>
                <a:spcPct val="100000"/>
              </a:lnSpc>
              <a:buAutoNum type="arabicPeriod"/>
            </a:pPr>
            <a:r>
              <a:rPr lang="en-US" sz="2400" dirty="0"/>
              <a:t>__________</a:t>
            </a:r>
          </a:p>
          <a:p>
            <a:pPr marL="857250" indent="-457200">
              <a:lnSpc>
                <a:spcPct val="100000"/>
              </a:lnSpc>
              <a:buAutoNum type="arabicPeriod"/>
            </a:pPr>
            <a:r>
              <a:rPr lang="en-US" sz="2400" dirty="0"/>
              <a:t>__________</a:t>
            </a:r>
          </a:p>
          <a:p>
            <a:pPr marL="857250" indent="-457200">
              <a:lnSpc>
                <a:spcPct val="100000"/>
              </a:lnSpc>
              <a:buAutoNum type="arabicPeriod"/>
            </a:pPr>
            <a:r>
              <a:rPr lang="en-US" sz="2400" dirty="0"/>
              <a:t>__________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5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F7B25E1D-F93A-4B35-AEC5-3415C79B81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611" y="1623018"/>
            <a:ext cx="4014216" cy="3843611"/>
          </a:xfrm>
          <a:prstGeom prst="rect">
            <a:avLst/>
          </a:prstGeom>
        </p:spPr>
      </p:pic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299951DF-CF12-4392-A246-A6F21EFE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801" y="4708719"/>
            <a:ext cx="5011928" cy="16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042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20037-A74F-4053-80B3-35BE2F43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Control of Cell Division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BB342"/>
          </a:solidFill>
          <a:ln w="38100" cap="rnd">
            <a:solidFill>
              <a:srgbClr val="FBB34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391E4-7D77-4F33-9E3F-4BA1D7DB9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979" y="2543696"/>
            <a:ext cx="6224829" cy="3965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In eukaryotes, </a:t>
            </a:r>
            <a:r>
              <a:rPr lang="en-US" sz="2400" dirty="0" smtClean="0"/>
              <a:t>________ </a:t>
            </a:r>
            <a:r>
              <a:rPr lang="en-US" sz="2400" dirty="0"/>
              <a:t>regulate the progress of cell division at certain checkpoints.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/>
              <a:t>Cell growth (G₁) checkpoint  </a:t>
            </a:r>
            <a:r>
              <a:rPr lang="en-US" sz="2400" dirty="0"/>
              <a:t>Proteins at this checkpoint control whether the cell will divide. 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/>
              <a:t>DNA synthesis (G₂) checkpoint  </a:t>
            </a:r>
            <a:r>
              <a:rPr lang="en-US" sz="2400" dirty="0"/>
              <a:t>DNA repair enzymes check the results of </a:t>
            </a:r>
            <a:r>
              <a:rPr lang="en-US" sz="2400" dirty="0" smtClean="0"/>
              <a:t>____ _________.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/>
              <a:t>Mitosis checkpoint. </a:t>
            </a:r>
            <a:r>
              <a:rPr lang="en-US" sz="2400" dirty="0"/>
              <a:t>Proteins signal the cell to exit mitosis.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F8EA8BEE-A93A-4FCF-ACB6-1CC8C4BC1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85414" y="1379235"/>
            <a:ext cx="5458968" cy="47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067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B37D4-EB4A-43A3-883A-1FBBFC7F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4048"/>
            <a:ext cx="3419856" cy="23017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b="1" dirty="0"/>
              <a:t>When is lost: Cancer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3857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5098E8"/>
          </a:solidFill>
          <a:ln w="34925">
            <a:solidFill>
              <a:srgbClr val="5098E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4186-654A-4D74-B7AF-4416D0928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1248" y="99753"/>
            <a:ext cx="7487242" cy="32761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proteins that regulate cell growth and division are coded for by genes.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If a mutation occurs in one of these genes, the proteins may not function properly.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Disruption in cell growth and division may lead to </a:t>
            </a:r>
            <a:r>
              <a:rPr lang="en-US" sz="2400" i="1" dirty="0"/>
              <a:t>cancer</a:t>
            </a:r>
            <a:r>
              <a:rPr lang="en-US" sz="2400" dirty="0"/>
              <a:t>, the </a:t>
            </a:r>
            <a:r>
              <a:rPr lang="en-US" sz="2400" dirty="0" smtClean="0"/>
              <a:t>_____________ _______ ___ ______.</a:t>
            </a:r>
            <a:endParaRPr lang="en-US" sz="2400" dirty="0"/>
          </a:p>
        </p:txBody>
      </p:sp>
      <p:pic>
        <p:nvPicPr>
          <p:cNvPr id="12" name="Picture 13" descr="Diagram&#10;&#10;Description automatically generated">
            <a:extLst>
              <a:ext uri="{FF2B5EF4-FFF2-40B4-BE49-F238E27FC236}">
                <a16:creationId xmlns:a16="http://schemas.microsoft.com/office/drawing/2014/main" id="{3B1147DF-3A33-467C-88FE-99D3E5C2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3180670"/>
            <a:ext cx="5210628" cy="3641421"/>
          </a:xfrm>
          <a:prstGeom prst="rect">
            <a:avLst/>
          </a:prstGeom>
        </p:spPr>
      </p:pic>
      <p:pic>
        <p:nvPicPr>
          <p:cNvPr id="17" name="Picture 17" descr="Chart, bubble chart&#10;&#10;Description automatically generated">
            <a:extLst>
              <a:ext uri="{FF2B5EF4-FFF2-40B4-BE49-F238E27FC236}">
                <a16:creationId xmlns:a16="http://schemas.microsoft.com/office/drawing/2014/main" id="{DB72D204-4B63-428D-975D-228FBB06C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6777" y="3217013"/>
            <a:ext cx="5083778" cy="3636130"/>
          </a:xfrm>
        </p:spPr>
      </p:pic>
    </p:spTree>
    <p:extLst>
      <p:ext uri="{BB962C8B-B14F-4D97-AF65-F5344CB8AC3E}">
        <p14:creationId xmlns:p14="http://schemas.microsoft.com/office/powerpoint/2010/main" val="100729713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coral&#10;&#10;Description automatically generated">
            <a:extLst>
              <a:ext uri="{FF2B5EF4-FFF2-40B4-BE49-F238E27FC236}">
                <a16:creationId xmlns:a16="http://schemas.microsoft.com/office/drawing/2014/main" id="{8AA9B1CC-FF2D-47FA-B23A-F7103970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21" r="-1" b="657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A7E071F1-79E0-403B-9991-85C992C14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29" b="93785"/>
          <a:stretch/>
        </p:blipFill>
        <p:spPr>
          <a:xfrm>
            <a:off x="978544" y="2784295"/>
            <a:ext cx="10560168" cy="529399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552CD19-E708-44CF-A890-C470296CA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7" t="6215" r="-229" b="57062"/>
          <a:stretch/>
        </p:blipFill>
        <p:spPr>
          <a:xfrm>
            <a:off x="978543" y="3397611"/>
            <a:ext cx="10476371" cy="3278653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AF1BB2B0-FF01-49BC-8F34-B61F8C33F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49" y="837177"/>
            <a:ext cx="10474712" cy="1485156"/>
          </a:xfrm>
          <a:prstGeom prst="rect">
            <a:avLst/>
          </a:prstGeom>
        </p:spPr>
      </p:pic>
      <p:pic>
        <p:nvPicPr>
          <p:cNvPr id="9" name="Picture 7" descr="Table&#10;&#10;Description automatically generated">
            <a:extLst>
              <a:ext uri="{FF2B5EF4-FFF2-40B4-BE49-F238E27FC236}">
                <a16:creationId xmlns:a16="http://schemas.microsoft.com/office/drawing/2014/main" id="{72B853B2-2CBE-47E6-A8D1-B69061327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3" b="89149"/>
          <a:stretch/>
        </p:blipFill>
        <p:spPr>
          <a:xfrm>
            <a:off x="982214" y="193618"/>
            <a:ext cx="10488306" cy="5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33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78984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91F7F-1B9D-463D-ADDA-65B88891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  <a:ea typeface="+mj-lt"/>
                <a:cs typeface="+mj-lt"/>
              </a:rPr>
              <a:t>Review Questions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5790-7C94-4F5C-A7A7-16ED0393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477635"/>
            <a:ext cx="10384971" cy="32850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Name the process by which prokaryotic cells divide.</a:t>
            </a:r>
            <a:endParaRPr lang="en-US" sz="1800" b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What is the name of the process by which the cell’s cytoplasm divides?</a:t>
            </a:r>
            <a:endParaRPr lang="en-US" sz="1800" b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During which of the phases of interphase does an offspring cell grow to mature size?</a:t>
            </a:r>
            <a:endParaRPr lang="en-US" sz="1800" b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During which phase of mitosis do chromatids separate to become chromosomes?</a:t>
            </a:r>
            <a:endParaRPr lang="en-US" sz="1800" b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Which type of molecule controls the cell cycle?</a:t>
            </a:r>
            <a:endParaRPr lang="en-US" sz="1800" b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What would happen if cytokinesis took place before mitosis?</a:t>
            </a:r>
            <a:endParaRPr lang="en-US" sz="1800" b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What would result if chromosomes did not replicate during interphase?</a:t>
            </a:r>
            <a:endParaRPr lang="en-US" sz="1800" b="1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Why are individual chromosomes more difficult to see during interphase that during mitosis?</a:t>
            </a:r>
            <a:endParaRPr lang="en-US" sz="180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887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6F678-769F-4B61-A98B-C59F3157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743" y="552822"/>
            <a:ext cx="7182442" cy="38564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>
                <a:ea typeface="+mj-lt"/>
                <a:cs typeface="+mj-lt"/>
              </a:rPr>
              <a:t>About </a:t>
            </a:r>
            <a:r>
              <a:rPr lang="en-US" sz="6000" b="1" dirty="0" smtClean="0">
                <a:ea typeface="+mj-lt"/>
                <a:cs typeface="+mj-lt"/>
              </a:rPr>
              <a:t>__ ______ cells </a:t>
            </a:r>
            <a:r>
              <a:rPr lang="en-US" sz="6000" b="1" dirty="0">
                <a:ea typeface="+mj-lt"/>
                <a:cs typeface="+mj-lt"/>
              </a:rPr>
              <a:t>per second are produced by an adult human body every day.</a:t>
            </a:r>
            <a:br>
              <a:rPr lang="en-US" sz="6000" b="1" dirty="0">
                <a:ea typeface="+mj-lt"/>
                <a:cs typeface="+mj-lt"/>
              </a:rPr>
            </a:br>
            <a:r>
              <a:rPr lang="en-US" sz="6000" b="1" dirty="0">
                <a:ea typeface="+mj-lt"/>
                <a:cs typeface="+mj-lt"/>
              </a:rPr>
              <a:t> All cells come from the </a:t>
            </a:r>
            <a:r>
              <a:rPr lang="en-US" sz="6000" b="1" dirty="0" smtClean="0">
                <a:ea typeface="+mj-lt"/>
                <a:cs typeface="+mj-lt"/>
              </a:rPr>
              <a:t>_________ of </a:t>
            </a:r>
            <a:r>
              <a:rPr lang="en-US" sz="6000" b="1" dirty="0">
                <a:ea typeface="+mj-lt"/>
                <a:cs typeface="+mj-lt"/>
              </a:rPr>
              <a:t>pre-existing cells. 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FE9FF"/>
          </a:solidFill>
          <a:ln w="38100" cap="rnd">
            <a:solidFill>
              <a:srgbClr val="9FE9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icycle, stage, table, monitor&#10;&#10;Description automatically generated">
            <a:extLst>
              <a:ext uri="{FF2B5EF4-FFF2-40B4-BE49-F238E27FC236}">
                <a16:creationId xmlns:a16="http://schemas.microsoft.com/office/drawing/2014/main" id="{41C83E49-EC63-4399-98C8-79DA62C6D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8" r="2043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8435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D9392A-B62B-4417-8E18-A13260C8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Table&#10;&#10;Description automatically generated">
            <a:extLst>
              <a:ext uri="{FF2B5EF4-FFF2-40B4-BE49-F238E27FC236}">
                <a16:creationId xmlns:a16="http://schemas.microsoft.com/office/drawing/2014/main" id="{87CB94F6-6D20-4464-B559-41021BB06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436" y="851417"/>
            <a:ext cx="10486300" cy="5087846"/>
          </a:xfrm>
        </p:spPr>
      </p:pic>
    </p:spTree>
    <p:extLst>
      <p:ext uri="{BB962C8B-B14F-4D97-AF65-F5344CB8AC3E}">
        <p14:creationId xmlns:p14="http://schemas.microsoft.com/office/powerpoint/2010/main" val="154723225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D9392A-B62B-4417-8E18-A13260C8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Table&#10;&#10;Description automatically generated">
            <a:extLst>
              <a:ext uri="{FF2B5EF4-FFF2-40B4-BE49-F238E27FC236}">
                <a16:creationId xmlns:a16="http://schemas.microsoft.com/office/drawing/2014/main" id="{D649D13A-8E85-46E8-AE22-236156C58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59" y="767799"/>
            <a:ext cx="10413163" cy="5041838"/>
          </a:xfrm>
        </p:spPr>
      </p:pic>
    </p:spTree>
    <p:extLst>
      <p:ext uri="{BB962C8B-B14F-4D97-AF65-F5344CB8AC3E}">
        <p14:creationId xmlns:p14="http://schemas.microsoft.com/office/powerpoint/2010/main" val="88215825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4CD01-E6E4-49A7-A9B2-6511C0C5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2878978"/>
          </a:xfrm>
        </p:spPr>
        <p:txBody>
          <a:bodyPr anchor="ctr">
            <a:normAutofit/>
          </a:bodyPr>
          <a:lstStyle/>
          <a:p>
            <a:r>
              <a:rPr lang="en-US" sz="6000" b="1" dirty="0"/>
              <a:t>Student Objectives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6BF7DC-A5B0-4CAB-87B8-ADA08EB93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3208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" name="Picture 71" descr="Text&#10;&#10;Description automatically generated">
            <a:extLst>
              <a:ext uri="{FF2B5EF4-FFF2-40B4-BE49-F238E27FC236}">
                <a16:creationId xmlns:a16="http://schemas.microsoft.com/office/drawing/2014/main" id="{55AEF1F5-2E7D-4593-B11A-2ECDF5396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740" y="3401019"/>
            <a:ext cx="2420356" cy="31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A close up of a coral&#10;&#10;Description automatically generated">
            <a:extLst>
              <a:ext uri="{FF2B5EF4-FFF2-40B4-BE49-F238E27FC236}">
                <a16:creationId xmlns:a16="http://schemas.microsoft.com/office/drawing/2014/main" id="{8AA9B1CC-FF2D-47FA-B23A-F7103970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21" r="-1" b="657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23034-C388-4401-A097-49BA5EE7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29452"/>
            <a:ext cx="9144000" cy="252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b="1" dirty="0">
                <a:solidFill>
                  <a:srgbClr val="FFFFFF"/>
                </a:solidFill>
              </a:rPr>
              <a:t>Cell Division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8FD86A2-82CE-48F4-B78A-8B9CA7BA2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4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7041-281E-4A5F-BBD7-BC4648B0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8800" b="1" dirty="0"/>
              <a:t>What are reasons for cell division?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7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350E2-313F-4BD7-B573-C79DDF77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b="1"/>
              <a:t>Cell Division in Prokaryotes</a:t>
            </a:r>
          </a:p>
        </p:txBody>
      </p:sp>
      <p:sp>
        <p:nvSpPr>
          <p:cNvPr id="56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7A2A-A387-4BC2-A182-76DCC0F1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132" y="2706624"/>
            <a:ext cx="7280524" cy="39786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For most prokaryotes, cell division takes place through a process called </a:t>
            </a:r>
            <a:r>
              <a:rPr lang="en-US" sz="2400" dirty="0" smtClean="0"/>
              <a:t>_______ ________.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/>
              <a:t>Binary fission </a:t>
            </a:r>
            <a:r>
              <a:rPr lang="en-US" sz="2400" dirty="0"/>
              <a:t>is the division of a prokaryotic cell into two offspring cells. </a:t>
            </a:r>
          </a:p>
          <a:p>
            <a:pPr marL="1143000" lvl="1" indent="-457200">
              <a:lnSpc>
                <a:spcPct val="100000"/>
              </a:lnSpc>
              <a:buAutoNum type="arabicPeriod"/>
            </a:pPr>
            <a:r>
              <a:rPr lang="en-US" sz="2400" dirty="0"/>
              <a:t>DNA is copied</a:t>
            </a:r>
          </a:p>
          <a:p>
            <a:pPr marL="1143000" lvl="1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New </a:t>
            </a:r>
            <a:r>
              <a:rPr lang="en-US" sz="2400" dirty="0"/>
              <a:t>material is added to the </a:t>
            </a:r>
            <a:r>
              <a:rPr lang="en-US" sz="2400" dirty="0" smtClean="0"/>
              <a:t>cell</a:t>
            </a:r>
          </a:p>
          <a:p>
            <a:pPr marL="1143000" lvl="1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400"/>
              <a:t>Cell membrane develops between the two DNA copies</a:t>
            </a:r>
          </a:p>
          <a:p>
            <a:pPr marL="1143000" lvl="1" indent="-457200">
              <a:lnSpc>
                <a:spcPct val="100000"/>
              </a:lnSpc>
              <a:buAutoNum type="arabicPeriod"/>
            </a:pPr>
            <a:r>
              <a:rPr lang="en-US" sz="2400" smtClean="0"/>
              <a:t>Splits </a:t>
            </a:r>
            <a:r>
              <a:rPr lang="en-US" sz="2400" dirty="0"/>
              <a:t>up into two identical cells</a:t>
            </a:r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42A917DE-980E-4807-97E4-A37B38DA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034" y="480200"/>
            <a:ext cx="2985022" cy="2289560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962EE131-0339-494C-80BF-5CDDF13B01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0386" y="4174126"/>
            <a:ext cx="4797512" cy="23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86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4587B-9DE5-4455-82F5-DC9ED24B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" y="4562856"/>
            <a:ext cx="3452276" cy="1600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Cell Division in Eukaryotes</a:t>
            </a:r>
          </a:p>
        </p:txBody>
      </p:sp>
      <p:pic>
        <p:nvPicPr>
          <p:cNvPr id="8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id="{838C3430-3FB3-437D-A610-F0AD60339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579" r="1831" b="2"/>
          <a:stretch/>
        </p:blipFill>
        <p:spPr>
          <a:xfrm>
            <a:off x="332709" y="10"/>
            <a:ext cx="5425827" cy="378844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2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4BD9FF"/>
          </a:solidFill>
          <a:ln w="34925">
            <a:solidFill>
              <a:srgbClr val="4BD9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431F-43E4-4A54-A787-9B8336765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3898853"/>
            <a:ext cx="7219672" cy="2821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 eukaryotic cell division, both the </a:t>
            </a:r>
            <a:r>
              <a:rPr lang="en-US" sz="2800" dirty="0" smtClean="0"/>
              <a:t>_________ </a:t>
            </a:r>
            <a:r>
              <a:rPr lang="en-US" sz="2800" dirty="0"/>
              <a:t>and the </a:t>
            </a:r>
            <a:r>
              <a:rPr lang="en-US" sz="2800" dirty="0" smtClean="0"/>
              <a:t>________ </a:t>
            </a:r>
            <a:r>
              <a:rPr lang="en-US" sz="2800" dirty="0"/>
              <a:t>divide.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Two types of cell division: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n-US" dirty="0" smtClean="0"/>
              <a:t>_______</a:t>
            </a:r>
            <a:endParaRPr lang="en-US" dirty="0"/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n-US" dirty="0" smtClean="0"/>
              <a:t>_______</a:t>
            </a:r>
            <a:endParaRPr lang="en-US" dirty="0"/>
          </a:p>
        </p:txBody>
      </p:sp>
      <p:pic>
        <p:nvPicPr>
          <p:cNvPr id="9" name="Picture 10" descr="Text&#10;&#10;Description automatically generated">
            <a:extLst>
              <a:ext uri="{FF2B5EF4-FFF2-40B4-BE49-F238E27FC236}">
                <a16:creationId xmlns:a16="http://schemas.microsoft.com/office/drawing/2014/main" id="{B2D835CD-F709-4564-B2BE-A51A05B1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661" y="381251"/>
            <a:ext cx="6088565" cy="33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0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25543-E4BC-4523-AE60-147F3EB1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/>
              <a:t>Mitosis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EDF092"/>
          </a:solidFill>
          <a:ln w="34925">
            <a:solidFill>
              <a:srgbClr val="EDF09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7256-B729-4452-8E22-1ED1B442E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3447289"/>
            <a:ext cx="7377795" cy="30864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/>
              <a:t>Mitosis</a:t>
            </a:r>
            <a:r>
              <a:rPr lang="en-US" sz="2800" dirty="0"/>
              <a:t> results in new cells with genetic material that is </a:t>
            </a:r>
            <a:r>
              <a:rPr lang="en-US" sz="2800" dirty="0" smtClean="0"/>
              <a:t>________ </a:t>
            </a:r>
            <a:r>
              <a:rPr lang="en-US" sz="2800" dirty="0"/>
              <a:t>to the genes of the original cell.</a:t>
            </a:r>
          </a:p>
          <a:p>
            <a:r>
              <a:rPr lang="en-US" sz="2800" dirty="0"/>
              <a:t>Mitosis occurs in organisms undergoing growth, development, repair, or asexual reproduction.</a:t>
            </a:r>
          </a:p>
          <a:p>
            <a:r>
              <a:rPr lang="en-US" sz="2800" b="1" dirty="0" smtClean="0"/>
              <a:t>_________ </a:t>
            </a:r>
            <a:r>
              <a:rPr lang="en-US" sz="2800" b="1" dirty="0"/>
              <a:t>reproduction </a:t>
            </a:r>
            <a:r>
              <a:rPr lang="en-US" sz="2800" dirty="0"/>
              <a:t>is the production of offspring from one parent.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F24A9C-CDEF-4F20-AD48-3D42889758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00634" y="-382181"/>
            <a:ext cx="7216547" cy="35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55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56438-6EF9-46FE-B59B-755B38F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Meiosis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C0101"/>
          </a:solidFill>
          <a:ln w="38100" cap="rnd">
            <a:solidFill>
              <a:srgbClr val="DC010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D0FA-77BC-4500-8641-43E525185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8607" y="2514633"/>
            <a:ext cx="5911692" cy="40749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/>
              <a:t>Meiosis</a:t>
            </a:r>
            <a:r>
              <a:rPr lang="en-US" sz="2800" dirty="0"/>
              <a:t> occurs during the formation of </a:t>
            </a:r>
            <a:r>
              <a:rPr lang="en-US" sz="2800" dirty="0" smtClean="0"/>
              <a:t>________.</a:t>
            </a:r>
            <a:endParaRPr lang="en-US" sz="2800" dirty="0"/>
          </a:p>
          <a:p>
            <a:r>
              <a:rPr lang="en-US" sz="2800" b="1" dirty="0"/>
              <a:t>Gametes</a:t>
            </a:r>
            <a:r>
              <a:rPr lang="en-US" sz="2800" dirty="0"/>
              <a:t> are </a:t>
            </a:r>
            <a:r>
              <a:rPr lang="en-US" sz="2800" dirty="0" smtClean="0"/>
              <a:t>________ _________ ______.</a:t>
            </a:r>
            <a:endParaRPr lang="en-US" sz="2800" dirty="0"/>
          </a:p>
          <a:p>
            <a:r>
              <a:rPr lang="en-US" sz="2800" dirty="0"/>
              <a:t>Meiosis reduces the chromosome number in half by new cells. Each new cell has the potential to join with another haploid cell to produce a diploid cell with a complete set of chromosomes.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Diagram, logo&#10;&#10;Description automatically generated">
            <a:extLst>
              <a:ext uri="{FF2B5EF4-FFF2-40B4-BE49-F238E27FC236}">
                <a16:creationId xmlns:a16="http://schemas.microsoft.com/office/drawing/2014/main" id="{55086992-FEFA-47E3-8FD0-5378FA7FC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4091" y="1838214"/>
            <a:ext cx="5458968" cy="34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592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95</TotalTime>
  <Words>516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The Hand Bold</vt:lpstr>
      <vt:lpstr>The Serif Hand Black</vt:lpstr>
      <vt:lpstr>SketchyVTI</vt:lpstr>
      <vt:lpstr>8.2 The Cell Cycle</vt:lpstr>
      <vt:lpstr>About __ ______ cells per second are produced by an adult human body every day.  All cells come from the _________ of pre-existing cells. </vt:lpstr>
      <vt:lpstr>Student Objectives</vt:lpstr>
      <vt:lpstr>Cell Division</vt:lpstr>
      <vt:lpstr>What are reasons for cell division?</vt:lpstr>
      <vt:lpstr>Cell Division in Prokaryotes</vt:lpstr>
      <vt:lpstr>Cell Division in Eukaryotes</vt:lpstr>
      <vt:lpstr>Mitosis</vt:lpstr>
      <vt:lpstr>Meiosis</vt:lpstr>
      <vt:lpstr>The Cell Cycle</vt:lpstr>
      <vt:lpstr>PowerPoint Presentation</vt:lpstr>
      <vt:lpstr>Interphase</vt:lpstr>
      <vt:lpstr>PowerPoint Presentation</vt:lpstr>
      <vt:lpstr>Stages of Mitosis</vt:lpstr>
      <vt:lpstr>Control of Cell Division</vt:lpstr>
      <vt:lpstr>When is lost: Cancer</vt:lpstr>
      <vt:lpstr>PowerPoint Presentation</vt:lpstr>
      <vt:lpstr>PowerPoint Presentation</vt:lpstr>
      <vt:lpstr>Review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810</cp:revision>
  <dcterms:created xsi:type="dcterms:W3CDTF">2020-11-23T04:11:10Z</dcterms:created>
  <dcterms:modified xsi:type="dcterms:W3CDTF">2020-12-01T04:35:26Z</dcterms:modified>
</cp:coreProperties>
</file>