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4" r:id="rId1"/>
  </p:sldMasterIdLst>
  <p:sldIdLst>
    <p:sldId id="256" r:id="rId2"/>
    <p:sldId id="258" r:id="rId3"/>
    <p:sldId id="259" r:id="rId4"/>
    <p:sldId id="261" r:id="rId5"/>
    <p:sldId id="257" r:id="rId6"/>
    <p:sldId id="268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EAA5A-5D11-4B7A-9887-9E934E36BE18}" v="467" dt="2020-11-23T04:38:59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7E60C-C91E-46CE-8DDF-0BBB383A217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C171394-0B5C-4FC7-A1B2-D9BDED54477E}">
      <dgm:prSet/>
      <dgm:spPr/>
      <dgm:t>
        <a:bodyPr/>
        <a:lstStyle/>
        <a:p>
          <a:r>
            <a:rPr lang="en-US"/>
            <a:t>Describe</a:t>
          </a:r>
        </a:p>
      </dgm:t>
    </dgm:pt>
    <dgm:pt modelId="{E8A67370-2DD0-495B-9BAA-9ADC0E3E436A}" type="parTrans" cxnId="{DB029E36-D50A-4161-8F01-994E469451B2}">
      <dgm:prSet/>
      <dgm:spPr/>
      <dgm:t>
        <a:bodyPr/>
        <a:lstStyle/>
        <a:p>
          <a:endParaRPr lang="en-US"/>
        </a:p>
      </dgm:t>
    </dgm:pt>
    <dgm:pt modelId="{B503A5C7-EEFC-4CEC-943D-A4AFBD2AD96E}" type="sibTrans" cxnId="{DB029E36-D50A-4161-8F01-994E469451B2}">
      <dgm:prSet/>
      <dgm:spPr/>
      <dgm:t>
        <a:bodyPr/>
        <a:lstStyle/>
        <a:p>
          <a:endParaRPr lang="en-US"/>
        </a:p>
      </dgm:t>
    </dgm:pt>
    <dgm:pt modelId="{C0FCA4E6-10FE-4781-A864-36157F63DC8C}">
      <dgm:prSet custT="1"/>
      <dgm:spPr/>
      <dgm:t>
        <a:bodyPr/>
        <a:lstStyle/>
        <a:p>
          <a:r>
            <a:rPr lang="en-US" sz="2400" dirty="0"/>
            <a:t>Describe the structure of a chromosome.</a:t>
          </a:r>
        </a:p>
      </dgm:t>
    </dgm:pt>
    <dgm:pt modelId="{0EDD11B1-6D47-4155-BADC-D244EC9668B1}" type="parTrans" cxnId="{9C7B4193-3BD6-487F-9B7A-CCD6A136A3C0}">
      <dgm:prSet/>
      <dgm:spPr/>
      <dgm:t>
        <a:bodyPr/>
        <a:lstStyle/>
        <a:p>
          <a:endParaRPr lang="en-US"/>
        </a:p>
      </dgm:t>
    </dgm:pt>
    <dgm:pt modelId="{E338461D-F7DD-4F1B-9DC7-9539112EB079}" type="sibTrans" cxnId="{9C7B4193-3BD6-487F-9B7A-CCD6A136A3C0}">
      <dgm:prSet/>
      <dgm:spPr/>
      <dgm:t>
        <a:bodyPr/>
        <a:lstStyle/>
        <a:p>
          <a:endParaRPr lang="en-US"/>
        </a:p>
      </dgm:t>
    </dgm:pt>
    <dgm:pt modelId="{79160F7A-FE69-4DA6-9A4B-472042030410}">
      <dgm:prSet/>
      <dgm:spPr/>
      <dgm:t>
        <a:bodyPr/>
        <a:lstStyle/>
        <a:p>
          <a:r>
            <a:rPr lang="en-US"/>
            <a:t>Identify</a:t>
          </a:r>
        </a:p>
      </dgm:t>
    </dgm:pt>
    <dgm:pt modelId="{6D0C7AB3-4D91-4FAD-B7FD-6517A20DE3EC}" type="parTrans" cxnId="{2CCC8040-2F2D-47E8-B137-8D94B7CD661A}">
      <dgm:prSet/>
      <dgm:spPr/>
      <dgm:t>
        <a:bodyPr/>
        <a:lstStyle/>
        <a:p>
          <a:endParaRPr lang="en-US"/>
        </a:p>
      </dgm:t>
    </dgm:pt>
    <dgm:pt modelId="{BC10AFA4-5FA2-4F18-9DC4-0807902C283B}" type="sibTrans" cxnId="{2CCC8040-2F2D-47E8-B137-8D94B7CD661A}">
      <dgm:prSet/>
      <dgm:spPr/>
      <dgm:t>
        <a:bodyPr/>
        <a:lstStyle/>
        <a:p>
          <a:endParaRPr lang="en-US"/>
        </a:p>
      </dgm:t>
    </dgm:pt>
    <dgm:pt modelId="{A1AB812A-4C19-4238-96C5-0C06E2418EF3}">
      <dgm:prSet custT="1"/>
      <dgm:spPr/>
      <dgm:t>
        <a:bodyPr/>
        <a:lstStyle/>
        <a:p>
          <a:r>
            <a:rPr lang="en-US" sz="2000" dirty="0"/>
            <a:t>Identify the differences in structure between prokaryotic chromosomes and eukaryotic chromosomes.</a:t>
          </a:r>
        </a:p>
      </dgm:t>
    </dgm:pt>
    <dgm:pt modelId="{B17F00FA-7B5C-431A-BF8B-22B1338798C6}" type="parTrans" cxnId="{544D46F8-EF5E-4EA3-A459-4C86524AE389}">
      <dgm:prSet/>
      <dgm:spPr/>
      <dgm:t>
        <a:bodyPr/>
        <a:lstStyle/>
        <a:p>
          <a:endParaRPr lang="en-US"/>
        </a:p>
      </dgm:t>
    </dgm:pt>
    <dgm:pt modelId="{83E12FEE-88DA-41CB-8CB1-0A1C9BA20F0D}" type="sibTrans" cxnId="{544D46F8-EF5E-4EA3-A459-4C86524AE389}">
      <dgm:prSet/>
      <dgm:spPr/>
      <dgm:t>
        <a:bodyPr/>
        <a:lstStyle/>
        <a:p>
          <a:endParaRPr lang="en-US"/>
        </a:p>
      </dgm:t>
    </dgm:pt>
    <dgm:pt modelId="{9B02BD9F-3433-482E-8181-6C7DC8BD94D9}">
      <dgm:prSet/>
      <dgm:spPr/>
      <dgm:t>
        <a:bodyPr/>
        <a:lstStyle/>
        <a:p>
          <a:r>
            <a:rPr lang="en-US"/>
            <a:t>Compare</a:t>
          </a:r>
        </a:p>
      </dgm:t>
    </dgm:pt>
    <dgm:pt modelId="{2D024C34-9CB5-4618-ACEB-B5692E4956CE}" type="parTrans" cxnId="{5B400346-8E9E-40D9-BD0D-1698EF3FF7D7}">
      <dgm:prSet/>
      <dgm:spPr/>
      <dgm:t>
        <a:bodyPr/>
        <a:lstStyle/>
        <a:p>
          <a:endParaRPr lang="en-US"/>
        </a:p>
      </dgm:t>
    </dgm:pt>
    <dgm:pt modelId="{1B11CC6A-44D2-474D-B4F9-56C15A9199E6}" type="sibTrans" cxnId="{5B400346-8E9E-40D9-BD0D-1698EF3FF7D7}">
      <dgm:prSet/>
      <dgm:spPr/>
      <dgm:t>
        <a:bodyPr/>
        <a:lstStyle/>
        <a:p>
          <a:endParaRPr lang="en-US"/>
        </a:p>
      </dgm:t>
    </dgm:pt>
    <dgm:pt modelId="{AB825B11-2100-4852-B9DA-86527675FA92}">
      <dgm:prSet custT="1"/>
      <dgm:spPr/>
      <dgm:t>
        <a:bodyPr/>
        <a:lstStyle/>
        <a:p>
          <a:r>
            <a:rPr lang="en-US" sz="2400" dirty="0"/>
            <a:t>Compare the numbers of chromosomes in different species.</a:t>
          </a:r>
        </a:p>
      </dgm:t>
    </dgm:pt>
    <dgm:pt modelId="{9EFF53BF-1DC4-4157-8F1F-B5848F5415C0}" type="parTrans" cxnId="{9224864F-E842-4A09-AF4D-1A673D82FA9B}">
      <dgm:prSet/>
      <dgm:spPr/>
      <dgm:t>
        <a:bodyPr/>
        <a:lstStyle/>
        <a:p>
          <a:endParaRPr lang="en-US"/>
        </a:p>
      </dgm:t>
    </dgm:pt>
    <dgm:pt modelId="{B69A87CD-6C1E-4398-B274-521148E45BF8}" type="sibTrans" cxnId="{9224864F-E842-4A09-AF4D-1A673D82FA9B}">
      <dgm:prSet/>
      <dgm:spPr/>
      <dgm:t>
        <a:bodyPr/>
        <a:lstStyle/>
        <a:p>
          <a:endParaRPr lang="en-US"/>
        </a:p>
      </dgm:t>
    </dgm:pt>
    <dgm:pt modelId="{BAF4F6C0-DDF5-4FC9-9511-51D95B77178B}">
      <dgm:prSet/>
      <dgm:spPr/>
      <dgm:t>
        <a:bodyPr/>
        <a:lstStyle/>
        <a:p>
          <a:r>
            <a:rPr lang="en-US"/>
            <a:t>Explain</a:t>
          </a:r>
        </a:p>
      </dgm:t>
    </dgm:pt>
    <dgm:pt modelId="{33672F85-9C5E-4F5E-9765-A36F01DA234C}" type="parTrans" cxnId="{879605D6-FC76-4816-B61A-2E09E30FDABF}">
      <dgm:prSet/>
      <dgm:spPr/>
      <dgm:t>
        <a:bodyPr/>
        <a:lstStyle/>
        <a:p>
          <a:endParaRPr lang="en-US"/>
        </a:p>
      </dgm:t>
    </dgm:pt>
    <dgm:pt modelId="{083E2770-FA0A-43AE-A15F-B2E1CC43BF09}" type="sibTrans" cxnId="{879605D6-FC76-4816-B61A-2E09E30FDABF}">
      <dgm:prSet/>
      <dgm:spPr/>
      <dgm:t>
        <a:bodyPr/>
        <a:lstStyle/>
        <a:p>
          <a:endParaRPr lang="en-US"/>
        </a:p>
      </dgm:t>
    </dgm:pt>
    <dgm:pt modelId="{E9FC8FD2-10BD-4F57-9A2D-B6B496BCD556}">
      <dgm:prSet custT="1"/>
      <dgm:spPr/>
      <dgm:t>
        <a:bodyPr/>
        <a:lstStyle/>
        <a:p>
          <a:r>
            <a:rPr lang="en-US" sz="2400" dirty="0"/>
            <a:t>Explain the differences between sex chromosomes and autosomes.</a:t>
          </a:r>
        </a:p>
      </dgm:t>
    </dgm:pt>
    <dgm:pt modelId="{A88F07C6-243B-4FC7-AC7D-B454BBF46CB8}" type="parTrans" cxnId="{CE5D4D5E-1122-4192-9216-71E983860C35}">
      <dgm:prSet/>
      <dgm:spPr/>
      <dgm:t>
        <a:bodyPr/>
        <a:lstStyle/>
        <a:p>
          <a:endParaRPr lang="en-US"/>
        </a:p>
      </dgm:t>
    </dgm:pt>
    <dgm:pt modelId="{D0539EE7-E3A4-4A8F-8374-D72DA3A6E4E8}" type="sibTrans" cxnId="{CE5D4D5E-1122-4192-9216-71E983860C35}">
      <dgm:prSet/>
      <dgm:spPr/>
      <dgm:t>
        <a:bodyPr/>
        <a:lstStyle/>
        <a:p>
          <a:endParaRPr lang="en-US"/>
        </a:p>
      </dgm:t>
    </dgm:pt>
    <dgm:pt modelId="{C5FFDA80-6E99-4216-83C9-0580CB39D532}">
      <dgm:prSet/>
      <dgm:spPr/>
      <dgm:t>
        <a:bodyPr/>
        <a:lstStyle/>
        <a:p>
          <a:r>
            <a:rPr lang="en-US"/>
            <a:t>Distinguish</a:t>
          </a:r>
        </a:p>
      </dgm:t>
    </dgm:pt>
    <dgm:pt modelId="{C41F68EE-7377-440F-9E04-C723C1CEBC8C}" type="parTrans" cxnId="{1D1E8C5A-CCFC-4954-A57C-8B72CC22D216}">
      <dgm:prSet/>
      <dgm:spPr/>
      <dgm:t>
        <a:bodyPr/>
        <a:lstStyle/>
        <a:p>
          <a:endParaRPr lang="en-US"/>
        </a:p>
      </dgm:t>
    </dgm:pt>
    <dgm:pt modelId="{8028112D-91CF-40C5-9D2D-9EAECBDF5C36}" type="sibTrans" cxnId="{1D1E8C5A-CCFC-4954-A57C-8B72CC22D216}">
      <dgm:prSet/>
      <dgm:spPr/>
      <dgm:t>
        <a:bodyPr/>
        <a:lstStyle/>
        <a:p>
          <a:endParaRPr lang="en-US"/>
        </a:p>
      </dgm:t>
    </dgm:pt>
    <dgm:pt modelId="{D936EC18-347D-4619-9466-3CF1B4EE6171}">
      <dgm:prSet custT="1"/>
      <dgm:spPr/>
      <dgm:t>
        <a:bodyPr/>
        <a:lstStyle/>
        <a:p>
          <a:r>
            <a:rPr lang="en-US" sz="2400" dirty="0"/>
            <a:t>Distinguish between diploid and haploid cells.</a:t>
          </a:r>
        </a:p>
      </dgm:t>
    </dgm:pt>
    <dgm:pt modelId="{E0C89469-3094-4432-BF2D-BE21DBFFAC05}" type="parTrans" cxnId="{FDD95179-583B-4CD0-AA62-3C7E25F6F9BD}">
      <dgm:prSet/>
      <dgm:spPr/>
      <dgm:t>
        <a:bodyPr/>
        <a:lstStyle/>
        <a:p>
          <a:endParaRPr lang="en-US"/>
        </a:p>
      </dgm:t>
    </dgm:pt>
    <dgm:pt modelId="{B5B62090-0624-49FA-B97D-0A676C20629F}" type="sibTrans" cxnId="{FDD95179-583B-4CD0-AA62-3C7E25F6F9BD}">
      <dgm:prSet/>
      <dgm:spPr/>
      <dgm:t>
        <a:bodyPr/>
        <a:lstStyle/>
        <a:p>
          <a:endParaRPr lang="en-US"/>
        </a:p>
      </dgm:t>
    </dgm:pt>
    <dgm:pt modelId="{9CAADDDE-F0D8-4DA8-9AD5-50877C485F0B}" type="pres">
      <dgm:prSet presAssocID="{5847E60C-C91E-46CE-8DDF-0BBB383A21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76955B-54C7-47C2-BB37-28EFF04F60A2}" type="pres">
      <dgm:prSet presAssocID="{C5FFDA80-6E99-4216-83C9-0580CB39D532}" presName="boxAndChildren" presStyleCnt="0"/>
      <dgm:spPr/>
    </dgm:pt>
    <dgm:pt modelId="{FA02771B-0796-4520-A0B2-BA6A7FB0FB1B}" type="pres">
      <dgm:prSet presAssocID="{C5FFDA80-6E99-4216-83C9-0580CB39D532}" presName="parentTextBox" presStyleLbl="alignNode1" presStyleIdx="0" presStyleCnt="5"/>
      <dgm:spPr/>
      <dgm:t>
        <a:bodyPr/>
        <a:lstStyle/>
        <a:p>
          <a:endParaRPr lang="en-US"/>
        </a:p>
      </dgm:t>
    </dgm:pt>
    <dgm:pt modelId="{1039C41B-3A4D-41F0-A5E5-131E0EDB022E}" type="pres">
      <dgm:prSet presAssocID="{C5FFDA80-6E99-4216-83C9-0580CB39D532}" presName="descendantBox" presStyleLbl="bgAccFollowNode1" presStyleIdx="0" presStyleCnt="5"/>
      <dgm:spPr/>
      <dgm:t>
        <a:bodyPr/>
        <a:lstStyle/>
        <a:p>
          <a:endParaRPr lang="en-US"/>
        </a:p>
      </dgm:t>
    </dgm:pt>
    <dgm:pt modelId="{80B7C4C2-BFCD-4B2E-87E4-151BF25B0BDE}" type="pres">
      <dgm:prSet presAssocID="{083E2770-FA0A-43AE-A15F-B2E1CC43BF09}" presName="sp" presStyleCnt="0"/>
      <dgm:spPr/>
    </dgm:pt>
    <dgm:pt modelId="{3FAEA9C6-8CB2-47CD-9091-1087CE0E548B}" type="pres">
      <dgm:prSet presAssocID="{BAF4F6C0-DDF5-4FC9-9511-51D95B77178B}" presName="arrowAndChildren" presStyleCnt="0"/>
      <dgm:spPr/>
    </dgm:pt>
    <dgm:pt modelId="{8AFF708B-8043-42F7-99AC-DC3A2D9B9735}" type="pres">
      <dgm:prSet presAssocID="{BAF4F6C0-DDF5-4FC9-9511-51D95B77178B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6469DB49-FC81-4CE6-ABED-D281E4E0E8ED}" type="pres">
      <dgm:prSet presAssocID="{BAF4F6C0-DDF5-4FC9-9511-51D95B77178B}" presName="arrow" presStyleLbl="alignNode1" presStyleIdx="1" presStyleCnt="5"/>
      <dgm:spPr/>
      <dgm:t>
        <a:bodyPr/>
        <a:lstStyle/>
        <a:p>
          <a:endParaRPr lang="en-US"/>
        </a:p>
      </dgm:t>
    </dgm:pt>
    <dgm:pt modelId="{AE40F1FC-B914-4B58-99DE-7E97D14C0266}" type="pres">
      <dgm:prSet presAssocID="{BAF4F6C0-DDF5-4FC9-9511-51D95B77178B}" presName="descendantArrow" presStyleLbl="bgAccFollowNode1" presStyleIdx="1" presStyleCnt="5"/>
      <dgm:spPr/>
      <dgm:t>
        <a:bodyPr/>
        <a:lstStyle/>
        <a:p>
          <a:endParaRPr lang="en-US"/>
        </a:p>
      </dgm:t>
    </dgm:pt>
    <dgm:pt modelId="{06384535-5BC2-427D-9CE9-4A4D98AB6588}" type="pres">
      <dgm:prSet presAssocID="{1B11CC6A-44D2-474D-B4F9-56C15A9199E6}" presName="sp" presStyleCnt="0"/>
      <dgm:spPr/>
    </dgm:pt>
    <dgm:pt modelId="{060009A2-7DA4-4A65-947F-61592AB792A3}" type="pres">
      <dgm:prSet presAssocID="{9B02BD9F-3433-482E-8181-6C7DC8BD94D9}" presName="arrowAndChildren" presStyleCnt="0"/>
      <dgm:spPr/>
    </dgm:pt>
    <dgm:pt modelId="{1DF761FB-571A-4E7B-9393-98694B30A7DD}" type="pres">
      <dgm:prSet presAssocID="{9B02BD9F-3433-482E-8181-6C7DC8BD94D9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41CCA371-98C4-4C61-B2CE-1D457E7D2F6D}" type="pres">
      <dgm:prSet presAssocID="{9B02BD9F-3433-482E-8181-6C7DC8BD94D9}" presName="arrow" presStyleLbl="alignNode1" presStyleIdx="2" presStyleCnt="5"/>
      <dgm:spPr/>
      <dgm:t>
        <a:bodyPr/>
        <a:lstStyle/>
        <a:p>
          <a:endParaRPr lang="en-US"/>
        </a:p>
      </dgm:t>
    </dgm:pt>
    <dgm:pt modelId="{202F6AD8-4670-4C99-BBA9-7BF8E0F116A9}" type="pres">
      <dgm:prSet presAssocID="{9B02BD9F-3433-482E-8181-6C7DC8BD94D9}" presName="descendantArrow" presStyleLbl="bgAccFollowNode1" presStyleIdx="2" presStyleCnt="5"/>
      <dgm:spPr/>
      <dgm:t>
        <a:bodyPr/>
        <a:lstStyle/>
        <a:p>
          <a:endParaRPr lang="en-US"/>
        </a:p>
      </dgm:t>
    </dgm:pt>
    <dgm:pt modelId="{8ED3D53E-BBDF-4999-9FDD-62495E878978}" type="pres">
      <dgm:prSet presAssocID="{BC10AFA4-5FA2-4F18-9DC4-0807902C283B}" presName="sp" presStyleCnt="0"/>
      <dgm:spPr/>
    </dgm:pt>
    <dgm:pt modelId="{52B91D3F-E6CF-4CC6-886E-5FE9A519962A}" type="pres">
      <dgm:prSet presAssocID="{79160F7A-FE69-4DA6-9A4B-472042030410}" presName="arrowAndChildren" presStyleCnt="0"/>
      <dgm:spPr/>
    </dgm:pt>
    <dgm:pt modelId="{108F469D-E3C7-4252-9805-37DF551A4F09}" type="pres">
      <dgm:prSet presAssocID="{79160F7A-FE69-4DA6-9A4B-472042030410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400EF3DF-8D53-49C2-BB20-F6B43054BCA3}" type="pres">
      <dgm:prSet presAssocID="{79160F7A-FE69-4DA6-9A4B-472042030410}" presName="arrow" presStyleLbl="alignNode1" presStyleIdx="3" presStyleCnt="5"/>
      <dgm:spPr/>
      <dgm:t>
        <a:bodyPr/>
        <a:lstStyle/>
        <a:p>
          <a:endParaRPr lang="en-US"/>
        </a:p>
      </dgm:t>
    </dgm:pt>
    <dgm:pt modelId="{29D3B4F6-72C1-4AB7-9174-6E36B06DA645}" type="pres">
      <dgm:prSet presAssocID="{79160F7A-FE69-4DA6-9A4B-472042030410}" presName="descendantArrow" presStyleLbl="bgAccFollowNode1" presStyleIdx="3" presStyleCnt="5"/>
      <dgm:spPr/>
      <dgm:t>
        <a:bodyPr/>
        <a:lstStyle/>
        <a:p>
          <a:endParaRPr lang="en-US"/>
        </a:p>
      </dgm:t>
    </dgm:pt>
    <dgm:pt modelId="{20725809-0E60-46E1-99C2-ACC4DBFCCDDF}" type="pres">
      <dgm:prSet presAssocID="{B503A5C7-EEFC-4CEC-943D-A4AFBD2AD96E}" presName="sp" presStyleCnt="0"/>
      <dgm:spPr/>
    </dgm:pt>
    <dgm:pt modelId="{690CE6F9-DA6C-47E1-A924-BE032A54B39B}" type="pres">
      <dgm:prSet presAssocID="{EC171394-0B5C-4FC7-A1B2-D9BDED54477E}" presName="arrowAndChildren" presStyleCnt="0"/>
      <dgm:spPr/>
    </dgm:pt>
    <dgm:pt modelId="{F5A87420-C726-4245-BDB2-FBEBA90A7C29}" type="pres">
      <dgm:prSet presAssocID="{EC171394-0B5C-4FC7-A1B2-D9BDED54477E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585035A5-1B68-4395-A894-74295BF113FF}" type="pres">
      <dgm:prSet presAssocID="{EC171394-0B5C-4FC7-A1B2-D9BDED54477E}" presName="arrow" presStyleLbl="alignNode1" presStyleIdx="4" presStyleCnt="5"/>
      <dgm:spPr/>
      <dgm:t>
        <a:bodyPr/>
        <a:lstStyle/>
        <a:p>
          <a:endParaRPr lang="en-US"/>
        </a:p>
      </dgm:t>
    </dgm:pt>
    <dgm:pt modelId="{B521C4D0-3C6E-46DE-90F1-772BD1D4BD06}" type="pres">
      <dgm:prSet presAssocID="{EC171394-0B5C-4FC7-A1B2-D9BDED54477E}" presName="descendantArrow" presStyleLbl="bgAccFollowNode1" presStyleIdx="4" presStyleCnt="5"/>
      <dgm:spPr/>
      <dgm:t>
        <a:bodyPr/>
        <a:lstStyle/>
        <a:p>
          <a:endParaRPr lang="en-US"/>
        </a:p>
      </dgm:t>
    </dgm:pt>
  </dgm:ptLst>
  <dgm:cxnLst>
    <dgm:cxn modelId="{FFA73AB3-5B7F-4BA2-AAF4-3F924EABFD1A}" type="presOf" srcId="{EC171394-0B5C-4FC7-A1B2-D9BDED54477E}" destId="{F5A87420-C726-4245-BDB2-FBEBA90A7C29}" srcOrd="0" destOrd="0" presId="urn:microsoft.com/office/officeart/2016/7/layout/VerticalDownArrowProcess"/>
    <dgm:cxn modelId="{1D1E8C5A-CCFC-4954-A57C-8B72CC22D216}" srcId="{5847E60C-C91E-46CE-8DDF-0BBB383A217C}" destId="{C5FFDA80-6E99-4216-83C9-0580CB39D532}" srcOrd="4" destOrd="0" parTransId="{C41F68EE-7377-440F-9E04-C723C1CEBC8C}" sibTransId="{8028112D-91CF-40C5-9D2D-9EAECBDF5C36}"/>
    <dgm:cxn modelId="{9C7747FE-93C1-492F-B2A1-FE457F4124AF}" type="presOf" srcId="{BAF4F6C0-DDF5-4FC9-9511-51D95B77178B}" destId="{8AFF708B-8043-42F7-99AC-DC3A2D9B9735}" srcOrd="0" destOrd="0" presId="urn:microsoft.com/office/officeart/2016/7/layout/VerticalDownArrowProcess"/>
    <dgm:cxn modelId="{9224864F-E842-4A09-AF4D-1A673D82FA9B}" srcId="{9B02BD9F-3433-482E-8181-6C7DC8BD94D9}" destId="{AB825B11-2100-4852-B9DA-86527675FA92}" srcOrd="0" destOrd="0" parTransId="{9EFF53BF-1DC4-4157-8F1F-B5848F5415C0}" sibTransId="{B69A87CD-6C1E-4398-B274-521148E45BF8}"/>
    <dgm:cxn modelId="{7BC0B7BB-FACD-44AF-9885-B48A9DB2927F}" type="presOf" srcId="{79160F7A-FE69-4DA6-9A4B-472042030410}" destId="{400EF3DF-8D53-49C2-BB20-F6B43054BCA3}" srcOrd="1" destOrd="0" presId="urn:microsoft.com/office/officeart/2016/7/layout/VerticalDownArrowProcess"/>
    <dgm:cxn modelId="{9C7B4193-3BD6-487F-9B7A-CCD6A136A3C0}" srcId="{EC171394-0B5C-4FC7-A1B2-D9BDED54477E}" destId="{C0FCA4E6-10FE-4781-A864-36157F63DC8C}" srcOrd="0" destOrd="0" parTransId="{0EDD11B1-6D47-4155-BADC-D244EC9668B1}" sibTransId="{E338461D-F7DD-4F1B-9DC7-9539112EB079}"/>
    <dgm:cxn modelId="{CE5D4D5E-1122-4192-9216-71E983860C35}" srcId="{BAF4F6C0-DDF5-4FC9-9511-51D95B77178B}" destId="{E9FC8FD2-10BD-4F57-9A2D-B6B496BCD556}" srcOrd="0" destOrd="0" parTransId="{A88F07C6-243B-4FC7-AC7D-B454BBF46CB8}" sibTransId="{D0539EE7-E3A4-4A8F-8374-D72DA3A6E4E8}"/>
    <dgm:cxn modelId="{49E4882B-7166-47CB-A470-F4426A424B85}" type="presOf" srcId="{9B02BD9F-3433-482E-8181-6C7DC8BD94D9}" destId="{1DF761FB-571A-4E7B-9393-98694B30A7DD}" srcOrd="0" destOrd="0" presId="urn:microsoft.com/office/officeart/2016/7/layout/VerticalDownArrowProcess"/>
    <dgm:cxn modelId="{87A603E6-7792-44EA-AA3E-2F503BDFDFE2}" type="presOf" srcId="{EC171394-0B5C-4FC7-A1B2-D9BDED54477E}" destId="{585035A5-1B68-4395-A894-74295BF113FF}" srcOrd="1" destOrd="0" presId="urn:microsoft.com/office/officeart/2016/7/layout/VerticalDownArrowProcess"/>
    <dgm:cxn modelId="{BCD2CCAD-68C8-40CB-BE43-425463924FA8}" type="presOf" srcId="{C0FCA4E6-10FE-4781-A864-36157F63DC8C}" destId="{B521C4D0-3C6E-46DE-90F1-772BD1D4BD06}" srcOrd="0" destOrd="0" presId="urn:microsoft.com/office/officeart/2016/7/layout/VerticalDownArrowProcess"/>
    <dgm:cxn modelId="{8D60B71A-2A0A-4402-AAAD-62EC517D29C0}" type="presOf" srcId="{BAF4F6C0-DDF5-4FC9-9511-51D95B77178B}" destId="{6469DB49-FC81-4CE6-ABED-D281E4E0E8ED}" srcOrd="1" destOrd="0" presId="urn:microsoft.com/office/officeart/2016/7/layout/VerticalDownArrowProcess"/>
    <dgm:cxn modelId="{DB029E36-D50A-4161-8F01-994E469451B2}" srcId="{5847E60C-C91E-46CE-8DDF-0BBB383A217C}" destId="{EC171394-0B5C-4FC7-A1B2-D9BDED54477E}" srcOrd="0" destOrd="0" parTransId="{E8A67370-2DD0-495B-9BAA-9ADC0E3E436A}" sibTransId="{B503A5C7-EEFC-4CEC-943D-A4AFBD2AD96E}"/>
    <dgm:cxn modelId="{8CE9F163-DBB4-4981-8F95-500E6A91D612}" type="presOf" srcId="{E9FC8FD2-10BD-4F57-9A2D-B6B496BCD556}" destId="{AE40F1FC-B914-4B58-99DE-7E97D14C0266}" srcOrd="0" destOrd="0" presId="urn:microsoft.com/office/officeart/2016/7/layout/VerticalDownArrowProcess"/>
    <dgm:cxn modelId="{FDD95179-583B-4CD0-AA62-3C7E25F6F9BD}" srcId="{C5FFDA80-6E99-4216-83C9-0580CB39D532}" destId="{D936EC18-347D-4619-9466-3CF1B4EE6171}" srcOrd="0" destOrd="0" parTransId="{E0C89469-3094-4432-BF2D-BE21DBFFAC05}" sibTransId="{B5B62090-0624-49FA-B97D-0A676C20629F}"/>
    <dgm:cxn modelId="{879605D6-FC76-4816-B61A-2E09E30FDABF}" srcId="{5847E60C-C91E-46CE-8DDF-0BBB383A217C}" destId="{BAF4F6C0-DDF5-4FC9-9511-51D95B77178B}" srcOrd="3" destOrd="0" parTransId="{33672F85-9C5E-4F5E-9765-A36F01DA234C}" sibTransId="{083E2770-FA0A-43AE-A15F-B2E1CC43BF09}"/>
    <dgm:cxn modelId="{7C63D8EF-3FB3-416C-B977-384FAAF0124C}" type="presOf" srcId="{5847E60C-C91E-46CE-8DDF-0BBB383A217C}" destId="{9CAADDDE-F0D8-4DA8-9AD5-50877C485F0B}" srcOrd="0" destOrd="0" presId="urn:microsoft.com/office/officeart/2016/7/layout/VerticalDownArrowProcess"/>
    <dgm:cxn modelId="{544D46F8-EF5E-4EA3-A459-4C86524AE389}" srcId="{79160F7A-FE69-4DA6-9A4B-472042030410}" destId="{A1AB812A-4C19-4238-96C5-0C06E2418EF3}" srcOrd="0" destOrd="0" parTransId="{B17F00FA-7B5C-431A-BF8B-22B1338798C6}" sibTransId="{83E12FEE-88DA-41CB-8CB1-0A1C9BA20F0D}"/>
    <dgm:cxn modelId="{042F094B-408A-4C3E-925F-EBEB0F52D35D}" type="presOf" srcId="{9B02BD9F-3433-482E-8181-6C7DC8BD94D9}" destId="{41CCA371-98C4-4C61-B2CE-1D457E7D2F6D}" srcOrd="1" destOrd="0" presId="urn:microsoft.com/office/officeart/2016/7/layout/VerticalDownArrowProcess"/>
    <dgm:cxn modelId="{A0AC6269-C7FF-497A-A2F6-DDA9AB80C255}" type="presOf" srcId="{D936EC18-347D-4619-9466-3CF1B4EE6171}" destId="{1039C41B-3A4D-41F0-A5E5-131E0EDB022E}" srcOrd="0" destOrd="0" presId="urn:microsoft.com/office/officeart/2016/7/layout/VerticalDownArrowProcess"/>
    <dgm:cxn modelId="{669349D9-8E8D-4A9B-852B-4818E9924F90}" type="presOf" srcId="{AB825B11-2100-4852-B9DA-86527675FA92}" destId="{202F6AD8-4670-4C99-BBA9-7BF8E0F116A9}" srcOrd="0" destOrd="0" presId="urn:microsoft.com/office/officeart/2016/7/layout/VerticalDownArrowProcess"/>
    <dgm:cxn modelId="{5B400346-8E9E-40D9-BD0D-1698EF3FF7D7}" srcId="{5847E60C-C91E-46CE-8DDF-0BBB383A217C}" destId="{9B02BD9F-3433-482E-8181-6C7DC8BD94D9}" srcOrd="2" destOrd="0" parTransId="{2D024C34-9CB5-4618-ACEB-B5692E4956CE}" sibTransId="{1B11CC6A-44D2-474D-B4F9-56C15A9199E6}"/>
    <dgm:cxn modelId="{FF5C3DC3-4DE0-4820-99A5-6FD0523D7705}" type="presOf" srcId="{C5FFDA80-6E99-4216-83C9-0580CB39D532}" destId="{FA02771B-0796-4520-A0B2-BA6A7FB0FB1B}" srcOrd="0" destOrd="0" presId="urn:microsoft.com/office/officeart/2016/7/layout/VerticalDownArrowProcess"/>
    <dgm:cxn modelId="{653D1DE6-98CC-42D6-9D12-8B06D539B804}" type="presOf" srcId="{79160F7A-FE69-4DA6-9A4B-472042030410}" destId="{108F469D-E3C7-4252-9805-37DF551A4F09}" srcOrd="0" destOrd="0" presId="urn:microsoft.com/office/officeart/2016/7/layout/VerticalDownArrowProcess"/>
    <dgm:cxn modelId="{7620078A-E3CC-46DC-BA18-A49596ACF2F5}" type="presOf" srcId="{A1AB812A-4C19-4238-96C5-0C06E2418EF3}" destId="{29D3B4F6-72C1-4AB7-9174-6E36B06DA645}" srcOrd="0" destOrd="0" presId="urn:microsoft.com/office/officeart/2016/7/layout/VerticalDownArrowProcess"/>
    <dgm:cxn modelId="{2CCC8040-2F2D-47E8-B137-8D94B7CD661A}" srcId="{5847E60C-C91E-46CE-8DDF-0BBB383A217C}" destId="{79160F7A-FE69-4DA6-9A4B-472042030410}" srcOrd="1" destOrd="0" parTransId="{6D0C7AB3-4D91-4FAD-B7FD-6517A20DE3EC}" sibTransId="{BC10AFA4-5FA2-4F18-9DC4-0807902C283B}"/>
    <dgm:cxn modelId="{576EFAE0-F816-4A16-AEB0-F83FBB372669}" type="presParOf" srcId="{9CAADDDE-F0D8-4DA8-9AD5-50877C485F0B}" destId="{A176955B-54C7-47C2-BB37-28EFF04F60A2}" srcOrd="0" destOrd="0" presId="urn:microsoft.com/office/officeart/2016/7/layout/VerticalDownArrowProcess"/>
    <dgm:cxn modelId="{6FCDEE4E-F5AC-45F9-961A-5462F97300A7}" type="presParOf" srcId="{A176955B-54C7-47C2-BB37-28EFF04F60A2}" destId="{FA02771B-0796-4520-A0B2-BA6A7FB0FB1B}" srcOrd="0" destOrd="0" presId="urn:microsoft.com/office/officeart/2016/7/layout/VerticalDownArrowProcess"/>
    <dgm:cxn modelId="{2A4F9905-2884-4C01-AD0E-8E0ECB6F4625}" type="presParOf" srcId="{A176955B-54C7-47C2-BB37-28EFF04F60A2}" destId="{1039C41B-3A4D-41F0-A5E5-131E0EDB022E}" srcOrd="1" destOrd="0" presId="urn:microsoft.com/office/officeart/2016/7/layout/VerticalDownArrowProcess"/>
    <dgm:cxn modelId="{5349A2B5-5434-4EB6-AF7A-612BA872D94D}" type="presParOf" srcId="{9CAADDDE-F0D8-4DA8-9AD5-50877C485F0B}" destId="{80B7C4C2-BFCD-4B2E-87E4-151BF25B0BDE}" srcOrd="1" destOrd="0" presId="urn:microsoft.com/office/officeart/2016/7/layout/VerticalDownArrowProcess"/>
    <dgm:cxn modelId="{78DC41FD-AA39-4864-8F2A-E47660AE74C9}" type="presParOf" srcId="{9CAADDDE-F0D8-4DA8-9AD5-50877C485F0B}" destId="{3FAEA9C6-8CB2-47CD-9091-1087CE0E548B}" srcOrd="2" destOrd="0" presId="urn:microsoft.com/office/officeart/2016/7/layout/VerticalDownArrowProcess"/>
    <dgm:cxn modelId="{57D6BB25-F989-4E23-BA4E-A97B85AFD87C}" type="presParOf" srcId="{3FAEA9C6-8CB2-47CD-9091-1087CE0E548B}" destId="{8AFF708B-8043-42F7-99AC-DC3A2D9B9735}" srcOrd="0" destOrd="0" presId="urn:microsoft.com/office/officeart/2016/7/layout/VerticalDownArrowProcess"/>
    <dgm:cxn modelId="{B36458B2-AF8C-4ED4-917C-A3F50181CF36}" type="presParOf" srcId="{3FAEA9C6-8CB2-47CD-9091-1087CE0E548B}" destId="{6469DB49-FC81-4CE6-ABED-D281E4E0E8ED}" srcOrd="1" destOrd="0" presId="urn:microsoft.com/office/officeart/2016/7/layout/VerticalDownArrowProcess"/>
    <dgm:cxn modelId="{5F81500A-A5AC-45A6-9BC4-A558226F1F3A}" type="presParOf" srcId="{3FAEA9C6-8CB2-47CD-9091-1087CE0E548B}" destId="{AE40F1FC-B914-4B58-99DE-7E97D14C0266}" srcOrd="2" destOrd="0" presId="urn:microsoft.com/office/officeart/2016/7/layout/VerticalDownArrowProcess"/>
    <dgm:cxn modelId="{1CA8D20E-BC31-43F7-831D-4A22C8615D65}" type="presParOf" srcId="{9CAADDDE-F0D8-4DA8-9AD5-50877C485F0B}" destId="{06384535-5BC2-427D-9CE9-4A4D98AB6588}" srcOrd="3" destOrd="0" presId="urn:microsoft.com/office/officeart/2016/7/layout/VerticalDownArrowProcess"/>
    <dgm:cxn modelId="{6EF3C182-0361-4D3C-89A9-99C4BDFF21FD}" type="presParOf" srcId="{9CAADDDE-F0D8-4DA8-9AD5-50877C485F0B}" destId="{060009A2-7DA4-4A65-947F-61592AB792A3}" srcOrd="4" destOrd="0" presId="urn:microsoft.com/office/officeart/2016/7/layout/VerticalDownArrowProcess"/>
    <dgm:cxn modelId="{D696A148-081B-4DCE-B3DC-B3946FF395A8}" type="presParOf" srcId="{060009A2-7DA4-4A65-947F-61592AB792A3}" destId="{1DF761FB-571A-4E7B-9393-98694B30A7DD}" srcOrd="0" destOrd="0" presId="urn:microsoft.com/office/officeart/2016/7/layout/VerticalDownArrowProcess"/>
    <dgm:cxn modelId="{F65FF34B-468F-4146-8719-A58198104DBE}" type="presParOf" srcId="{060009A2-7DA4-4A65-947F-61592AB792A3}" destId="{41CCA371-98C4-4C61-B2CE-1D457E7D2F6D}" srcOrd="1" destOrd="0" presId="urn:microsoft.com/office/officeart/2016/7/layout/VerticalDownArrowProcess"/>
    <dgm:cxn modelId="{899D5A1F-A3E3-438B-A330-7096E5B14BEA}" type="presParOf" srcId="{060009A2-7DA4-4A65-947F-61592AB792A3}" destId="{202F6AD8-4670-4C99-BBA9-7BF8E0F116A9}" srcOrd="2" destOrd="0" presId="urn:microsoft.com/office/officeart/2016/7/layout/VerticalDownArrowProcess"/>
    <dgm:cxn modelId="{198A334E-7FB0-4C34-9901-BDD219AF1DDF}" type="presParOf" srcId="{9CAADDDE-F0D8-4DA8-9AD5-50877C485F0B}" destId="{8ED3D53E-BBDF-4999-9FDD-62495E878978}" srcOrd="5" destOrd="0" presId="urn:microsoft.com/office/officeart/2016/7/layout/VerticalDownArrowProcess"/>
    <dgm:cxn modelId="{90A477E9-6995-4A67-A340-9FBB97BD778D}" type="presParOf" srcId="{9CAADDDE-F0D8-4DA8-9AD5-50877C485F0B}" destId="{52B91D3F-E6CF-4CC6-886E-5FE9A519962A}" srcOrd="6" destOrd="0" presId="urn:microsoft.com/office/officeart/2016/7/layout/VerticalDownArrowProcess"/>
    <dgm:cxn modelId="{7872030E-49EC-4372-9BC3-2CBA9142FB39}" type="presParOf" srcId="{52B91D3F-E6CF-4CC6-886E-5FE9A519962A}" destId="{108F469D-E3C7-4252-9805-37DF551A4F09}" srcOrd="0" destOrd="0" presId="urn:microsoft.com/office/officeart/2016/7/layout/VerticalDownArrowProcess"/>
    <dgm:cxn modelId="{6213C190-86E9-4D00-8BFF-099268EBD0C9}" type="presParOf" srcId="{52B91D3F-E6CF-4CC6-886E-5FE9A519962A}" destId="{400EF3DF-8D53-49C2-BB20-F6B43054BCA3}" srcOrd="1" destOrd="0" presId="urn:microsoft.com/office/officeart/2016/7/layout/VerticalDownArrowProcess"/>
    <dgm:cxn modelId="{40933482-CCC8-4317-A465-25DBE0498F5A}" type="presParOf" srcId="{52B91D3F-E6CF-4CC6-886E-5FE9A519962A}" destId="{29D3B4F6-72C1-4AB7-9174-6E36B06DA645}" srcOrd="2" destOrd="0" presId="urn:microsoft.com/office/officeart/2016/7/layout/VerticalDownArrowProcess"/>
    <dgm:cxn modelId="{9F4C0B63-589D-49AD-A04D-2B977F1B47B9}" type="presParOf" srcId="{9CAADDDE-F0D8-4DA8-9AD5-50877C485F0B}" destId="{20725809-0E60-46E1-99C2-ACC4DBFCCDDF}" srcOrd="7" destOrd="0" presId="urn:microsoft.com/office/officeart/2016/7/layout/VerticalDownArrowProcess"/>
    <dgm:cxn modelId="{84C8A19D-8070-4A26-A218-A0C141A5696F}" type="presParOf" srcId="{9CAADDDE-F0D8-4DA8-9AD5-50877C485F0B}" destId="{690CE6F9-DA6C-47E1-A924-BE032A54B39B}" srcOrd="8" destOrd="0" presId="urn:microsoft.com/office/officeart/2016/7/layout/VerticalDownArrowProcess"/>
    <dgm:cxn modelId="{E2EE36FC-5E03-4062-BC86-BBC1967ADF30}" type="presParOf" srcId="{690CE6F9-DA6C-47E1-A924-BE032A54B39B}" destId="{F5A87420-C726-4245-BDB2-FBEBA90A7C29}" srcOrd="0" destOrd="0" presId="urn:microsoft.com/office/officeart/2016/7/layout/VerticalDownArrowProcess"/>
    <dgm:cxn modelId="{132AFE51-BF33-4E05-AF92-A41C44798085}" type="presParOf" srcId="{690CE6F9-DA6C-47E1-A924-BE032A54B39B}" destId="{585035A5-1B68-4395-A894-74295BF113FF}" srcOrd="1" destOrd="0" presId="urn:microsoft.com/office/officeart/2016/7/layout/VerticalDownArrowProcess"/>
    <dgm:cxn modelId="{472A3A28-58E1-4949-8CAD-181B5F5FD35C}" type="presParOf" srcId="{690CE6F9-DA6C-47E1-A924-BE032A54B39B}" destId="{B521C4D0-3C6E-46DE-90F1-772BD1D4BD0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2771B-0796-4520-A0B2-BA6A7FB0FB1B}">
      <dsp:nvSpPr>
        <dsp:cNvPr id="0" name=""/>
        <dsp:cNvSpPr/>
      </dsp:nvSpPr>
      <dsp:spPr>
        <a:xfrm>
          <a:off x="0" y="4753623"/>
          <a:ext cx="1725128" cy="7798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84912" rIns="122691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Distinguish</a:t>
          </a:r>
        </a:p>
      </dsp:txBody>
      <dsp:txXfrm>
        <a:off x="0" y="4753623"/>
        <a:ext cx="1725128" cy="779871"/>
      </dsp:txXfrm>
    </dsp:sp>
    <dsp:sp modelId="{1039C41B-3A4D-41F0-A5E5-131E0EDB022E}">
      <dsp:nvSpPr>
        <dsp:cNvPr id="0" name=""/>
        <dsp:cNvSpPr/>
      </dsp:nvSpPr>
      <dsp:spPr>
        <a:xfrm>
          <a:off x="1725128" y="4753623"/>
          <a:ext cx="5175384" cy="7798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Distinguish between diploid and haploid cells.</a:t>
          </a:r>
        </a:p>
      </dsp:txBody>
      <dsp:txXfrm>
        <a:off x="1725128" y="4753623"/>
        <a:ext cx="5175384" cy="779871"/>
      </dsp:txXfrm>
    </dsp:sp>
    <dsp:sp modelId="{6469DB49-FC81-4CE6-ABED-D281E4E0E8ED}">
      <dsp:nvSpPr>
        <dsp:cNvPr id="0" name=""/>
        <dsp:cNvSpPr/>
      </dsp:nvSpPr>
      <dsp:spPr>
        <a:xfrm rot="10800000">
          <a:off x="0" y="3565878"/>
          <a:ext cx="1725128" cy="119944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4352466"/>
            <a:satOff val="1923"/>
            <a:lumOff val="-2108"/>
            <a:alphaOff val="0"/>
          </a:schemeClr>
        </a:solidFill>
        <a:ln w="12700" cap="flat" cmpd="sng" algn="ctr">
          <a:solidFill>
            <a:schemeClr val="accent5">
              <a:hueOff val="4352466"/>
              <a:satOff val="1923"/>
              <a:lumOff val="-21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84912" rIns="122691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Explain</a:t>
          </a:r>
        </a:p>
      </dsp:txBody>
      <dsp:txXfrm rot="-10800000">
        <a:off x="0" y="3565878"/>
        <a:ext cx="1725128" cy="779637"/>
      </dsp:txXfrm>
    </dsp:sp>
    <dsp:sp modelId="{AE40F1FC-B914-4B58-99DE-7E97D14C0266}">
      <dsp:nvSpPr>
        <dsp:cNvPr id="0" name=""/>
        <dsp:cNvSpPr/>
      </dsp:nvSpPr>
      <dsp:spPr>
        <a:xfrm>
          <a:off x="1725128" y="3565878"/>
          <a:ext cx="5175384" cy="779637"/>
        </a:xfrm>
        <a:prstGeom prst="rect">
          <a:avLst/>
        </a:prstGeom>
        <a:solidFill>
          <a:schemeClr val="accent5">
            <a:tint val="40000"/>
            <a:alpha val="90000"/>
            <a:hueOff val="4313924"/>
            <a:satOff val="-315"/>
            <a:lumOff val="-37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4313924"/>
              <a:satOff val="-315"/>
              <a:lumOff val="-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Explain the differences between sex chromosomes and autosomes.</a:t>
          </a:r>
        </a:p>
      </dsp:txBody>
      <dsp:txXfrm>
        <a:off x="1725128" y="3565878"/>
        <a:ext cx="5175384" cy="779637"/>
      </dsp:txXfrm>
    </dsp:sp>
    <dsp:sp modelId="{41CCA371-98C4-4C61-B2CE-1D457E7D2F6D}">
      <dsp:nvSpPr>
        <dsp:cNvPr id="0" name=""/>
        <dsp:cNvSpPr/>
      </dsp:nvSpPr>
      <dsp:spPr>
        <a:xfrm rot="10800000">
          <a:off x="0" y="2378134"/>
          <a:ext cx="1725128" cy="119944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8704932"/>
            <a:satOff val="3846"/>
            <a:lumOff val="-4216"/>
            <a:alphaOff val="0"/>
          </a:schemeClr>
        </a:solidFill>
        <a:ln w="12700" cap="flat" cmpd="sng" algn="ctr">
          <a:solidFill>
            <a:schemeClr val="accent5">
              <a:hueOff val="8704932"/>
              <a:satOff val="3846"/>
              <a:lumOff val="-42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84912" rIns="122691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Compare</a:t>
          </a:r>
        </a:p>
      </dsp:txBody>
      <dsp:txXfrm rot="-10800000">
        <a:off x="0" y="2378134"/>
        <a:ext cx="1725128" cy="779637"/>
      </dsp:txXfrm>
    </dsp:sp>
    <dsp:sp modelId="{202F6AD8-4670-4C99-BBA9-7BF8E0F116A9}">
      <dsp:nvSpPr>
        <dsp:cNvPr id="0" name=""/>
        <dsp:cNvSpPr/>
      </dsp:nvSpPr>
      <dsp:spPr>
        <a:xfrm>
          <a:off x="1725128" y="2378134"/>
          <a:ext cx="5175384" cy="779637"/>
        </a:xfrm>
        <a:prstGeom prst="rect">
          <a:avLst/>
        </a:prstGeom>
        <a:solidFill>
          <a:schemeClr val="accent5">
            <a:tint val="40000"/>
            <a:alpha val="90000"/>
            <a:hueOff val="8627848"/>
            <a:satOff val="-629"/>
            <a:lumOff val="-74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8627848"/>
              <a:satOff val="-629"/>
              <a:lumOff val="-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Compare the numbers of chromosomes in different species.</a:t>
          </a:r>
        </a:p>
      </dsp:txBody>
      <dsp:txXfrm>
        <a:off x="1725128" y="2378134"/>
        <a:ext cx="5175384" cy="779637"/>
      </dsp:txXfrm>
    </dsp:sp>
    <dsp:sp modelId="{400EF3DF-8D53-49C2-BB20-F6B43054BCA3}">
      <dsp:nvSpPr>
        <dsp:cNvPr id="0" name=""/>
        <dsp:cNvSpPr/>
      </dsp:nvSpPr>
      <dsp:spPr>
        <a:xfrm rot="10800000">
          <a:off x="0" y="1190390"/>
          <a:ext cx="1725128" cy="119944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13057397"/>
            <a:satOff val="5769"/>
            <a:lumOff val="-6324"/>
            <a:alphaOff val="0"/>
          </a:schemeClr>
        </a:solidFill>
        <a:ln w="12700" cap="flat" cmpd="sng" algn="ctr">
          <a:solidFill>
            <a:schemeClr val="accent5">
              <a:hueOff val="13057397"/>
              <a:satOff val="5769"/>
              <a:lumOff val="-6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84912" rIns="122691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Identify</a:t>
          </a:r>
        </a:p>
      </dsp:txBody>
      <dsp:txXfrm rot="-10800000">
        <a:off x="0" y="1190390"/>
        <a:ext cx="1725128" cy="779637"/>
      </dsp:txXfrm>
    </dsp:sp>
    <dsp:sp modelId="{29D3B4F6-72C1-4AB7-9174-6E36B06DA645}">
      <dsp:nvSpPr>
        <dsp:cNvPr id="0" name=""/>
        <dsp:cNvSpPr/>
      </dsp:nvSpPr>
      <dsp:spPr>
        <a:xfrm>
          <a:off x="1725128" y="1190390"/>
          <a:ext cx="5175384" cy="779637"/>
        </a:xfrm>
        <a:prstGeom prst="rect">
          <a:avLst/>
        </a:prstGeom>
        <a:solidFill>
          <a:schemeClr val="accent5">
            <a:tint val="40000"/>
            <a:alpha val="90000"/>
            <a:hueOff val="12941772"/>
            <a:satOff val="-944"/>
            <a:lumOff val="-112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2941772"/>
              <a:satOff val="-944"/>
              <a:lumOff val="-11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254000" rIns="104981" bIns="2540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Identify the differences in structure between prokaryotic chromosomes and eukaryotic chromosomes.</a:t>
          </a:r>
        </a:p>
      </dsp:txBody>
      <dsp:txXfrm>
        <a:off x="1725128" y="1190390"/>
        <a:ext cx="5175384" cy="779637"/>
      </dsp:txXfrm>
    </dsp:sp>
    <dsp:sp modelId="{585035A5-1B68-4395-A894-74295BF113FF}">
      <dsp:nvSpPr>
        <dsp:cNvPr id="0" name=""/>
        <dsp:cNvSpPr/>
      </dsp:nvSpPr>
      <dsp:spPr>
        <a:xfrm rot="10800000">
          <a:off x="0" y="2646"/>
          <a:ext cx="1725128" cy="119944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accent5">
              <a:hueOff val="17409864"/>
              <a:satOff val="7692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84912" rIns="122691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Describe</a:t>
          </a:r>
        </a:p>
      </dsp:txBody>
      <dsp:txXfrm rot="-10800000">
        <a:off x="0" y="2646"/>
        <a:ext cx="1725128" cy="779637"/>
      </dsp:txXfrm>
    </dsp:sp>
    <dsp:sp modelId="{B521C4D0-3C6E-46DE-90F1-772BD1D4BD06}">
      <dsp:nvSpPr>
        <dsp:cNvPr id="0" name=""/>
        <dsp:cNvSpPr/>
      </dsp:nvSpPr>
      <dsp:spPr>
        <a:xfrm>
          <a:off x="1725128" y="2646"/>
          <a:ext cx="5175384" cy="779637"/>
        </a:xfrm>
        <a:prstGeom prst="rect">
          <a:avLst/>
        </a:prstGeom>
        <a:solidFill>
          <a:schemeClr val="accent5">
            <a:tint val="40000"/>
            <a:alpha val="90000"/>
            <a:hueOff val="17255696"/>
            <a:satOff val="-1258"/>
            <a:lumOff val="-149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7255696"/>
              <a:satOff val="-1258"/>
              <a:lumOff val="-14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Describe the structure of a chromosome.</a:t>
          </a:r>
        </a:p>
      </dsp:txBody>
      <dsp:txXfrm>
        <a:off x="1725128" y="2646"/>
        <a:ext cx="5175384" cy="779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4:24:57.9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4:21:24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4:20:25.6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4:20:06.9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8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7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8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0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1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24-Nov-20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6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 coral&#10;&#10;Description automatically generated">
            <a:extLst>
              <a:ext uri="{FF2B5EF4-FFF2-40B4-BE49-F238E27FC236}">
                <a16:creationId xmlns:a16="http://schemas.microsoft.com/office/drawing/2014/main" id="{8AA9B1CC-FF2D-47FA-B23A-F71039701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821" r="-1" b="657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10800" b="1" dirty="0">
                <a:ea typeface="+mj-lt"/>
                <a:cs typeface="+mj-lt"/>
              </a:rPr>
              <a:t>8.1 Chromosomes</a:t>
            </a:r>
            <a:endParaRPr lang="en-US" sz="10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b="1" dirty="0">
                <a:ea typeface="+mn-lt"/>
                <a:cs typeface="+mn-lt"/>
              </a:rPr>
              <a:t>Unit 5: Cell Reproduction</a:t>
            </a:r>
            <a:endParaRPr lang="en-US" sz="4800" b="1" dirty="0"/>
          </a:p>
          <a:p>
            <a:pPr algn="ctr"/>
            <a:endParaRPr lang="en-US" sz="3200" dirty="0"/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9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2365B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F6A75-DCA2-473A-B836-BB7CB83D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83" y="1288343"/>
            <a:ext cx="4073110" cy="31220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Sex Chromosomes and Autosomes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B534A-66C3-40E0-BBA1-EBE5F43EE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8340" y="3671609"/>
            <a:ext cx="6650563" cy="29361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Human and animal chromosomes are categorized as either </a:t>
            </a:r>
            <a:r>
              <a:rPr lang="en-US" sz="2400" dirty="0" smtClean="0"/>
              <a:t>____ __________ </a:t>
            </a:r>
            <a:r>
              <a:rPr lang="en-US" sz="2400" dirty="0"/>
              <a:t>of </a:t>
            </a:r>
            <a:r>
              <a:rPr lang="en-US" sz="2400" dirty="0" smtClean="0"/>
              <a:t>_________.</a:t>
            </a:r>
            <a:r>
              <a:rPr lang="en-US" sz="2400" dirty="0"/>
              <a:t> 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Sex chromosomes </a:t>
            </a:r>
            <a:r>
              <a:rPr lang="en-US" sz="2400" dirty="0"/>
              <a:t>are chromosomes that determine the sex of an organism.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 humans, sex chromosomes are either X or Y.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All the other chromosomes in an organism are called </a:t>
            </a:r>
            <a:r>
              <a:rPr lang="en-US" sz="2400" b="1" dirty="0"/>
              <a:t>autosomes</a:t>
            </a:r>
            <a:r>
              <a:rPr lang="en-US" sz="2400" dirty="0"/>
              <a:t>. 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7447A19D-4B9C-4578-BB8F-2A5AC210E6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74873" y="-33866"/>
            <a:ext cx="5031823" cy="36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7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84BD1-9276-4531-A8FD-7F8CC667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b="1" dirty="0"/>
              <a:t>Homologous Chromosomes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365B1"/>
          </a:solidFill>
          <a:ln w="38100" cap="rnd">
            <a:solidFill>
              <a:srgbClr val="2365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3195-7412-4166-86B5-48C661021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032" y="2479476"/>
            <a:ext cx="5992125" cy="42010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Every cell of an organism produced by sexual reproduction has two copies of each autosome.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two copies of each autosome from each parent are called </a:t>
            </a:r>
            <a:r>
              <a:rPr lang="en-US" sz="2400" b="1" dirty="0" smtClean="0"/>
              <a:t>__________ ___________</a:t>
            </a:r>
            <a:r>
              <a:rPr lang="en-US" sz="2400" dirty="0" smtClean="0"/>
              <a:t>. </a:t>
            </a:r>
            <a:r>
              <a:rPr lang="en-US" sz="2400" dirty="0"/>
              <a:t>These chromosomes are the </a:t>
            </a:r>
            <a:r>
              <a:rPr lang="en-US" sz="2400" u="sng" dirty="0" smtClean="0"/>
              <a:t>___ _____</a:t>
            </a:r>
            <a:r>
              <a:rPr lang="en-US" sz="2400" dirty="0" smtClean="0"/>
              <a:t>and </a:t>
            </a:r>
            <a:r>
              <a:rPr lang="en-US" sz="2400" u="sng" dirty="0" smtClean="0"/>
              <a:t>_____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u="sng" dirty="0"/>
              <a:t>carry genes for the same </a:t>
            </a:r>
            <a:r>
              <a:rPr lang="en-US" sz="2400" u="sng" dirty="0" smtClean="0"/>
              <a:t>______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A </a:t>
            </a:r>
            <a:r>
              <a:rPr lang="en-US" sz="2400" b="1" dirty="0"/>
              <a:t>karyotype</a:t>
            </a:r>
            <a:r>
              <a:rPr lang="en-US" sz="2400" dirty="0"/>
              <a:t> is a </a:t>
            </a:r>
            <a:r>
              <a:rPr lang="en-US" sz="2400" dirty="0" smtClean="0"/>
              <a:t>_________________ </a:t>
            </a:r>
            <a:r>
              <a:rPr lang="en-US" sz="2400" dirty="0"/>
              <a:t>of the chromosomes in a normal dividing cell found in human. </a:t>
            </a:r>
          </a:p>
          <a:p>
            <a:pPr>
              <a:lnSpc>
                <a:spcPct val="100000"/>
              </a:lnSpc>
            </a:pPr>
            <a:endParaRPr lang="en-US" sz="25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D4EA8098-B412-48A2-85A5-F68741FE4D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9048" y="1743514"/>
            <a:ext cx="6305634" cy="45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7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70599-BB6F-48A8-8962-E04088EB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658" y="395249"/>
            <a:ext cx="6251110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b="1" dirty="0"/>
              <a:t>Diploid and Haploid Cells 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0EE6B"/>
          </a:solidFill>
          <a:ln w="38100" cap="rnd">
            <a:solidFill>
              <a:srgbClr val="F0EE6B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60CAF-C9BF-4F08-B389-44A7D6E75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6658" y="2573577"/>
            <a:ext cx="7875547" cy="40523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Cells having two sets of chromosomes are called </a:t>
            </a:r>
            <a:r>
              <a:rPr lang="en-US" sz="2400" b="1" dirty="0"/>
              <a:t>diploid</a:t>
            </a:r>
            <a:r>
              <a:rPr lang="en-US" sz="2400" dirty="0"/>
              <a:t>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Diploid cells have two autosomes for each homologous pair. Diploid cells also have two sex chromosomes in animals. Diploid cells are normally abbreviated as ‘2n’.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All human cells, except the reproductive cells are normally </a:t>
            </a:r>
            <a:r>
              <a:rPr lang="en-US" sz="2400" dirty="0" smtClean="0"/>
              <a:t>_____ ____.</a:t>
            </a:r>
            <a:r>
              <a:rPr lang="en-US" sz="2400" dirty="0"/>
              <a:t>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Sperm cells and egg cells are </a:t>
            </a:r>
            <a:r>
              <a:rPr lang="en-US" sz="2400" b="1" dirty="0"/>
              <a:t>haploid</a:t>
            </a:r>
            <a:r>
              <a:rPr lang="en-US" sz="2400" dirty="0"/>
              <a:t> cells, which contain only </a:t>
            </a:r>
            <a:r>
              <a:rPr lang="en-US" sz="2400" dirty="0" smtClean="0"/>
              <a:t>___ ____ of </a:t>
            </a:r>
            <a:r>
              <a:rPr lang="en-US" sz="2400" dirty="0"/>
              <a:t>chromosomes.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Haploid cells have half the number of chromosomes that are present in diploid cells.  Haploid is abbreviated as ‘1n’.</a:t>
            </a:r>
          </a:p>
        </p:txBody>
      </p:sp>
      <p:pic>
        <p:nvPicPr>
          <p:cNvPr id="8" name="Picture 8" descr="Text, icon&#10;&#10;Description automatically generated">
            <a:extLst>
              <a:ext uri="{FF2B5EF4-FFF2-40B4-BE49-F238E27FC236}">
                <a16:creationId xmlns:a16="http://schemas.microsoft.com/office/drawing/2014/main" id="{B26B8C41-E6E3-40A0-9E22-324FC1795E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4994" y="272336"/>
            <a:ext cx="2744869" cy="6441198"/>
          </a:xfrm>
        </p:spPr>
      </p:pic>
    </p:spTree>
    <p:extLst>
      <p:ext uri="{BB962C8B-B14F-4D97-AF65-F5344CB8AC3E}">
        <p14:creationId xmlns:p14="http://schemas.microsoft.com/office/powerpoint/2010/main" val="281134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91F7F-1B9D-463D-ADDA-65B88891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  <a:ea typeface="+mj-lt"/>
                <a:cs typeface="+mj-lt"/>
              </a:rPr>
              <a:t>Review Questions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B5790-7C94-4F5C-A7A7-16ED0393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56" y="2325880"/>
            <a:ext cx="10864735" cy="3566921"/>
          </a:xfr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Name the proteins that DNA wraps around to form a chromosome in eukaryotic cells. 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How do the structure and location of a prokaryotic and eukaryotic chromosome differ from each other?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Does chromosome number indicate whether an organism is a plant or an animal? Explain.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Contrast sex chromosomes with autosomes.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Is there a correlation between the number of chromosomes and the complexity of an organism? Give support of your answer.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What would be a consequence for future generations of cells if sperm and egg cells were normally diploid? 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8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6F678-769F-4B61-A98B-C59F3157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810" y="349795"/>
            <a:ext cx="7182442" cy="38564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6000" b="1" dirty="0"/>
              <a:t>DNA are long, thin molecules that store </a:t>
            </a:r>
            <a:r>
              <a:rPr lang="en-US" sz="6000" b="1" dirty="0" smtClean="0"/>
              <a:t>_______ ________. 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The DNA of a human cell has about 3 billion nucleotides. 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9FE9FF"/>
          </a:solidFill>
          <a:ln w="38100" cap="rnd">
            <a:solidFill>
              <a:srgbClr val="9FE9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bicycle, stage, table, monitor&#10;&#10;Description automatically generated">
            <a:extLst>
              <a:ext uri="{FF2B5EF4-FFF2-40B4-BE49-F238E27FC236}">
                <a16:creationId xmlns:a16="http://schemas.microsoft.com/office/drawing/2014/main" id="{41C83E49-EC63-4399-98C8-79DA62C6D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8" r="2043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843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FEE03-9360-44AB-9513-E8E66C03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 b="1" dirty="0">
                <a:ea typeface="+mj-lt"/>
                <a:cs typeface="+mj-lt"/>
              </a:rPr>
              <a:t>Student Objectives</a:t>
            </a:r>
            <a:endParaRPr lang="en-US" sz="6000" b="1" dirty="0"/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2FD2DB-A59D-46E0-BA29-B3227F2A3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09624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94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CD481-EF1F-4B8F-A203-B95B94B5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/>
              <a:t>Chromatin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6B3E6"/>
          </a:solidFill>
          <a:ln w="38100" cap="rnd">
            <a:solidFill>
              <a:srgbClr val="86B3E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C8311-5046-4148-A7BD-AFDB348C5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461" y="2679376"/>
            <a:ext cx="5209177" cy="39254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When there is no cell division, DNA is not so tightly coiled into chromosomes.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Regions of DNA uncoil in between cell division so they can be read and so the information can be used to direct the activities of the cell.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The less tightly coiled DNA-protein complex is called </a:t>
            </a:r>
            <a:r>
              <a:rPr lang="en-US" sz="2800" b="1" dirty="0" smtClean="0"/>
              <a:t>___________</a:t>
            </a:r>
            <a:r>
              <a:rPr lang="en-US" sz="2800" dirty="0" smtClean="0"/>
              <a:t>.</a:t>
            </a:r>
            <a:r>
              <a:rPr lang="en-US" sz="2800" dirty="0"/>
              <a:t> </a:t>
            </a:r>
          </a:p>
        </p:txBody>
      </p:sp>
      <p:pic>
        <p:nvPicPr>
          <p:cNvPr id="11" name="Picture 12" descr="Diagram&#10;&#10;Description automatically generated">
            <a:extLst>
              <a:ext uri="{FF2B5EF4-FFF2-40B4-BE49-F238E27FC236}">
                <a16:creationId xmlns:a16="http://schemas.microsoft.com/office/drawing/2014/main" id="{AA873829-2E83-4042-B7F0-09B0E1B1B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638" y="212998"/>
            <a:ext cx="6625770" cy="6395718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99ED1BA-34B0-43E8-BB22-2D4F9AD3C7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8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350E2-313F-4BD7-B573-C79DDF77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b="1" dirty="0"/>
              <a:t>Chromosome Structure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1AC34"/>
          </a:solidFill>
          <a:ln w="38100" cap="rnd">
            <a:solidFill>
              <a:srgbClr val="F1AC3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4A94A8B-5A01-471F-BC1F-12C27A4C0C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215729" y="411106"/>
            <a:ext cx="6608014" cy="62535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7A2A-A387-4BC2-A182-76DCC0F1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8367" y="2386696"/>
            <a:ext cx="5665554" cy="4409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500" dirty="0"/>
              <a:t>During cell division, the DNA in a eukaryotic cell’s nucleus is coiled into very compact structures called </a:t>
            </a:r>
            <a:r>
              <a:rPr lang="en-US" sz="2500" dirty="0" smtClean="0"/>
              <a:t>___________.</a:t>
            </a:r>
            <a:endParaRPr lang="en-US" sz="2500" dirty="0"/>
          </a:p>
          <a:p>
            <a:pPr>
              <a:lnSpc>
                <a:spcPct val="100000"/>
              </a:lnSpc>
            </a:pPr>
            <a:r>
              <a:rPr lang="en-US" sz="2500" b="1" dirty="0"/>
              <a:t>Chromosomes</a:t>
            </a:r>
            <a:r>
              <a:rPr lang="en-US" sz="2500" dirty="0"/>
              <a:t> are rod-shaped structures made of </a:t>
            </a:r>
            <a:r>
              <a:rPr lang="en-US" sz="2500" dirty="0" smtClean="0"/>
              <a:t>_____ </a:t>
            </a:r>
            <a:r>
              <a:rPr lang="en-US" sz="2500" dirty="0"/>
              <a:t>and </a:t>
            </a:r>
            <a:r>
              <a:rPr lang="en-US" sz="2500" dirty="0" smtClean="0"/>
              <a:t>_______.</a:t>
            </a:r>
            <a:endParaRPr lang="en-US" sz="2500" dirty="0"/>
          </a:p>
          <a:p>
            <a:pPr>
              <a:lnSpc>
                <a:spcPct val="100000"/>
              </a:lnSpc>
            </a:pPr>
            <a:r>
              <a:rPr lang="en-US" sz="2500" dirty="0"/>
              <a:t>The DNA in eukaryotic cells wraps tightly around proteins called </a:t>
            </a:r>
            <a:r>
              <a:rPr lang="en-US" sz="2500" b="1" dirty="0" smtClean="0"/>
              <a:t>__________</a:t>
            </a:r>
            <a:r>
              <a:rPr lang="en-US" sz="2500" dirty="0" smtClean="0"/>
              <a:t>.</a:t>
            </a:r>
            <a:r>
              <a:rPr lang="en-US" sz="2500" dirty="0"/>
              <a:t> 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Histones help maintain the </a:t>
            </a:r>
            <a:r>
              <a:rPr lang="en-US" sz="2500" dirty="0" smtClean="0"/>
              <a:t>______ </a:t>
            </a:r>
            <a:r>
              <a:rPr lang="en-US" sz="2500" dirty="0"/>
              <a:t>of the chromosome and aid in </a:t>
            </a:r>
            <a:r>
              <a:rPr lang="en-US" sz="2500" dirty="0" smtClean="0"/>
              <a:t>_____ _______of </a:t>
            </a:r>
            <a:r>
              <a:rPr lang="en-US" sz="2500" dirty="0"/>
              <a:t>DNA.</a:t>
            </a:r>
          </a:p>
          <a:p>
            <a:pPr>
              <a:lnSpc>
                <a:spcPct val="100000"/>
              </a:lnSpc>
            </a:pPr>
            <a:endParaRPr lang="en-US" sz="25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628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004146D9-8DE6-4FE0-8E29-83DA09E08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56" r="1" b="1"/>
          <a:stretch/>
        </p:blipFill>
        <p:spPr>
          <a:xfrm>
            <a:off x="-1149" y="125205"/>
            <a:ext cx="12189938" cy="6727614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327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F28A50DF-524B-4AEF-B74D-6D2DDC3C19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0000"/>
          </a:blip>
          <a:srcRect t="343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445BE7-219D-4256-8E0D-A83A346D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/>
              <a:t>Parts of Chromosomes  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6DA27-3115-4A85-A3E0-BB49DF979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1" y="2004446"/>
            <a:ext cx="12112751" cy="46123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/>
              <a:t>Chromatids form as the DNA makes a copy of itself before </a:t>
            </a:r>
            <a:r>
              <a:rPr lang="en-US" sz="3600" b="1" dirty="0" smtClean="0"/>
              <a:t>____ ________.</a:t>
            </a:r>
            <a:endParaRPr lang="en-US" sz="3600" b="1" dirty="0"/>
          </a:p>
          <a:p>
            <a:r>
              <a:rPr lang="en-US" sz="3600" b="1" dirty="0"/>
              <a:t>A chromosome consists of two identical halves.</a:t>
            </a:r>
          </a:p>
          <a:p>
            <a:r>
              <a:rPr lang="en-US" sz="3600" b="1" dirty="0"/>
              <a:t>Each of these identical halves in a chromosome is called a </a:t>
            </a:r>
            <a:r>
              <a:rPr lang="en-US" sz="3600" b="1" dirty="0" smtClean="0"/>
              <a:t>___________.</a:t>
            </a:r>
            <a:r>
              <a:rPr lang="en-US" sz="3600" b="1" dirty="0"/>
              <a:t> </a:t>
            </a:r>
          </a:p>
          <a:p>
            <a:r>
              <a:rPr lang="en-US" sz="3600" b="1" dirty="0"/>
              <a:t>The two chromatids of a chromosome are attached at a point called a </a:t>
            </a:r>
            <a:r>
              <a:rPr lang="en-US" sz="3600" b="1" dirty="0" smtClean="0"/>
              <a:t>________.</a:t>
            </a:r>
            <a:endParaRPr lang="en-US" sz="3600" b="1" dirty="0"/>
          </a:p>
          <a:p>
            <a:r>
              <a:rPr lang="en-US" sz="3600" b="1" dirty="0"/>
              <a:t>The centromere holds the two chromatids together until they separate during cell division.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1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DBA75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4752A-45AB-43EA-BFA2-FA32DC4C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Prokaryotic vs Eukaryotic Chromosomes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F094-1096-47AB-B3D1-24E86A80D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0095" y="3737430"/>
            <a:ext cx="6480966" cy="28524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 DNA of most prokaryotes consists of only one chromosome, which is attached to the inside of the cells membrane.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Prokaryotic chromosomes consist of a </a:t>
            </a:r>
            <a:r>
              <a:rPr lang="en-US" sz="2400" u="sng" dirty="0"/>
              <a:t>single</a:t>
            </a:r>
            <a:r>
              <a:rPr lang="en-US" sz="2400" dirty="0"/>
              <a:t> </a:t>
            </a:r>
            <a:r>
              <a:rPr lang="en-US" sz="2400" u="sng" dirty="0"/>
              <a:t>circular</a:t>
            </a:r>
            <a:r>
              <a:rPr lang="en-US" sz="2400" dirty="0"/>
              <a:t> DNA molecule.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Eukaryotic chromosomes must be very compact to fit into the cell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76A7AC20-EBD4-4D56-86B4-F09CF997DF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63809" y="172621"/>
            <a:ext cx="6517253" cy="34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ED689-6FFB-445C-A5DC-8F9D6CEA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b="1" dirty="0"/>
              <a:t>Chromosome numbers 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9D248"/>
          </a:solidFill>
          <a:ln w="38100" cap="rnd">
            <a:solidFill>
              <a:srgbClr val="F9D24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3852E-724F-45DA-B140-B07F92FF6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8392" y="2706624"/>
            <a:ext cx="7813813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Each </a:t>
            </a:r>
            <a:r>
              <a:rPr lang="en-US" sz="3000" dirty="0" smtClean="0"/>
              <a:t>______ </a:t>
            </a:r>
            <a:r>
              <a:rPr lang="en-US" sz="3000" dirty="0"/>
              <a:t>has a characteristic number of chromosomes in each cell. </a:t>
            </a:r>
          </a:p>
          <a:p>
            <a:r>
              <a:rPr lang="en-US" sz="3000" dirty="0"/>
              <a:t>Some species of organisms have the same number of chromosomes, for example, potatoes, chimpanzees, and plums all have 48 chromosomes. </a:t>
            </a:r>
          </a:p>
          <a:p>
            <a:endParaRPr lang="en-US" dirty="0"/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B2546358-2D9F-4984-B6E4-0A9628B63E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669" y="-5854"/>
            <a:ext cx="3215139" cy="6864531"/>
          </a:xfrm>
        </p:spPr>
      </p:pic>
    </p:spTree>
    <p:extLst>
      <p:ext uri="{BB962C8B-B14F-4D97-AF65-F5344CB8AC3E}">
        <p14:creationId xmlns:p14="http://schemas.microsoft.com/office/powerpoint/2010/main" val="422485410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</TotalTime>
  <Words>304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The Hand Bold</vt:lpstr>
      <vt:lpstr>The Serif Hand Black</vt:lpstr>
      <vt:lpstr>SketchyVTI</vt:lpstr>
      <vt:lpstr>8.1 Chromosomes</vt:lpstr>
      <vt:lpstr>DNA are long, thin molecules that store _______ ________.  The DNA of a human cell has about 3 billion nucleotides. </vt:lpstr>
      <vt:lpstr>Student Objectives</vt:lpstr>
      <vt:lpstr>Chromatin</vt:lpstr>
      <vt:lpstr>Chromosome Structure</vt:lpstr>
      <vt:lpstr>PowerPoint Presentation</vt:lpstr>
      <vt:lpstr>Parts of Chromosomes  </vt:lpstr>
      <vt:lpstr>Prokaryotic vs Eukaryotic Chromosomes </vt:lpstr>
      <vt:lpstr>Chromosome numbers </vt:lpstr>
      <vt:lpstr>Sex Chromosomes and Autosomes</vt:lpstr>
      <vt:lpstr>Homologous Chromosomes</vt:lpstr>
      <vt:lpstr>Diploid and Haploid Cells 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237</cp:revision>
  <dcterms:created xsi:type="dcterms:W3CDTF">2020-11-23T04:11:10Z</dcterms:created>
  <dcterms:modified xsi:type="dcterms:W3CDTF">2020-11-24T06:42:45Z</dcterms:modified>
</cp:coreProperties>
</file>