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64" r:id="rId5"/>
    <p:sldId id="313" r:id="rId6"/>
    <p:sldId id="314" r:id="rId7"/>
    <p:sldId id="316" r:id="rId8"/>
    <p:sldId id="315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36B16-7BA9-88B1-6E19-A94513B4713E}" v="107" dt="2020-11-04T08:53:42.251"/>
    <p1510:client id="{22FA8301-269D-4356-8711-B440EBA9A06B}" v="43" dt="2020-10-28T03:06:49.011"/>
    <p1510:client id="{3328F565-5DD1-A36B-DA88-FFB9D6EF6AE0}" v="15" dt="2020-10-28T06:32:33.998"/>
    <p1510:client id="{33BABE60-FF60-494B-8FAA-FFA68E53ADFB}" v="2" dt="2020-02-23T23:26:57.400"/>
    <p1510:client id="{558D568D-3967-A98A-5F74-9DF611E37944}" v="439" dt="2020-10-28T06:20:16.712"/>
    <p1510:client id="{CFBEAE48-C5D6-823B-3B44-10C69083A946}" v="32" dt="2020-11-05T01:58:37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77" d="100"/>
          <a:sy n="77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D767E-65BE-42E5-9367-4BB30A99441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1F5FCFD-D942-4188-AE1D-97B7729C0A12}">
      <dgm:prSet/>
      <dgm:spPr/>
      <dgm:t>
        <a:bodyPr/>
        <a:lstStyle/>
        <a:p>
          <a:r>
            <a:rPr lang="en-US"/>
            <a:t>Describe</a:t>
          </a:r>
        </a:p>
      </dgm:t>
    </dgm:pt>
    <dgm:pt modelId="{29721C8D-6DEC-4559-86A4-02009241634C}" type="parTrans" cxnId="{02E4EA2B-3AB8-4005-A63A-EDB740B97C11}">
      <dgm:prSet/>
      <dgm:spPr/>
      <dgm:t>
        <a:bodyPr/>
        <a:lstStyle/>
        <a:p>
          <a:endParaRPr lang="en-US"/>
        </a:p>
      </dgm:t>
    </dgm:pt>
    <dgm:pt modelId="{A02DEA67-AAF7-48C8-86FE-C678C61649DC}" type="sibTrans" cxnId="{02E4EA2B-3AB8-4005-A63A-EDB740B97C11}">
      <dgm:prSet/>
      <dgm:spPr/>
      <dgm:t>
        <a:bodyPr/>
        <a:lstStyle/>
        <a:p>
          <a:endParaRPr lang="en-US"/>
        </a:p>
      </dgm:t>
    </dgm:pt>
    <dgm:pt modelId="{609C6135-CA06-4DAB-BBFE-CCC57BB50BF6}">
      <dgm:prSet/>
      <dgm:spPr/>
      <dgm:t>
        <a:bodyPr/>
        <a:lstStyle/>
        <a:p>
          <a:r>
            <a:rPr lang="en-US"/>
            <a:t>Describe the location and functions of the testes.</a:t>
          </a:r>
        </a:p>
      </dgm:t>
    </dgm:pt>
    <dgm:pt modelId="{9B9EA709-8B86-4902-88CA-F0FAE103EAB2}" type="parTrans" cxnId="{49144840-AED6-49A9-87B7-F96982B596EC}">
      <dgm:prSet/>
      <dgm:spPr/>
      <dgm:t>
        <a:bodyPr/>
        <a:lstStyle/>
        <a:p>
          <a:endParaRPr lang="en-US"/>
        </a:p>
      </dgm:t>
    </dgm:pt>
    <dgm:pt modelId="{B5F78C8B-7420-4996-85EA-E2F6FD053A8D}" type="sibTrans" cxnId="{49144840-AED6-49A9-87B7-F96982B596EC}">
      <dgm:prSet/>
      <dgm:spPr/>
      <dgm:t>
        <a:bodyPr/>
        <a:lstStyle/>
        <a:p>
          <a:endParaRPr lang="en-US"/>
        </a:p>
      </dgm:t>
    </dgm:pt>
    <dgm:pt modelId="{A849E8B7-B49B-40FA-839F-4770C97E900C}">
      <dgm:prSet/>
      <dgm:spPr/>
      <dgm:t>
        <a:bodyPr/>
        <a:lstStyle/>
        <a:p>
          <a:r>
            <a:rPr lang="en-US"/>
            <a:t>Explain</a:t>
          </a:r>
        </a:p>
      </dgm:t>
    </dgm:pt>
    <dgm:pt modelId="{92C3E91D-F4FE-4599-9A27-3EBE0C577713}" type="parTrans" cxnId="{7325CF10-07C9-4DD6-AADA-37DB767070DB}">
      <dgm:prSet/>
      <dgm:spPr/>
      <dgm:t>
        <a:bodyPr/>
        <a:lstStyle/>
        <a:p>
          <a:endParaRPr lang="en-US"/>
        </a:p>
      </dgm:t>
    </dgm:pt>
    <dgm:pt modelId="{0E4D286F-C160-4479-BA24-03980FC296A8}" type="sibTrans" cxnId="{7325CF10-07C9-4DD6-AADA-37DB767070DB}">
      <dgm:prSet/>
      <dgm:spPr/>
      <dgm:t>
        <a:bodyPr/>
        <a:lstStyle/>
        <a:p>
          <a:endParaRPr lang="en-US"/>
        </a:p>
      </dgm:t>
    </dgm:pt>
    <dgm:pt modelId="{DF21A10D-9294-428D-9D6F-2277D28685DA}">
      <dgm:prSet/>
      <dgm:spPr/>
      <dgm:t>
        <a:bodyPr/>
        <a:lstStyle/>
        <a:p>
          <a:r>
            <a:rPr lang="en-US"/>
            <a:t>Explain the functions of the epididymis, ductus deferens, ejaculatory duct, and urethra.</a:t>
          </a:r>
        </a:p>
      </dgm:t>
    </dgm:pt>
    <dgm:pt modelId="{AAF83EF8-550A-4993-AC1D-3ED4DBB6102E}" type="parTrans" cxnId="{71138C57-A9C5-432B-B94C-82574F72CE69}">
      <dgm:prSet/>
      <dgm:spPr/>
      <dgm:t>
        <a:bodyPr/>
        <a:lstStyle/>
        <a:p>
          <a:endParaRPr lang="en-US"/>
        </a:p>
      </dgm:t>
    </dgm:pt>
    <dgm:pt modelId="{3AEEA79F-9B6A-4E42-BA32-AF4F2EF91D09}" type="sibTrans" cxnId="{71138C57-A9C5-432B-B94C-82574F72CE69}">
      <dgm:prSet/>
      <dgm:spPr/>
      <dgm:t>
        <a:bodyPr/>
        <a:lstStyle/>
        <a:p>
          <a:endParaRPr lang="en-US"/>
        </a:p>
      </dgm:t>
    </dgm:pt>
    <dgm:pt modelId="{13E73E98-71CB-4561-B7C4-A2FBCA645271}">
      <dgm:prSet/>
      <dgm:spPr/>
      <dgm:t>
        <a:bodyPr/>
        <a:lstStyle/>
        <a:p>
          <a:r>
            <a:rPr lang="en-US"/>
            <a:t>Explain</a:t>
          </a:r>
        </a:p>
      </dgm:t>
    </dgm:pt>
    <dgm:pt modelId="{4C83743C-C03E-4945-B2D2-C5BC73016F96}" type="parTrans" cxnId="{5C3A9D95-B594-4054-BBBD-6B697C47D929}">
      <dgm:prSet/>
      <dgm:spPr/>
      <dgm:t>
        <a:bodyPr/>
        <a:lstStyle/>
        <a:p>
          <a:endParaRPr lang="en-US"/>
        </a:p>
      </dgm:t>
    </dgm:pt>
    <dgm:pt modelId="{153DA1C0-70B9-4312-9045-39CBA197AC14}" type="sibTrans" cxnId="{5C3A9D95-B594-4054-BBBD-6B697C47D929}">
      <dgm:prSet/>
      <dgm:spPr/>
      <dgm:t>
        <a:bodyPr/>
        <a:lstStyle/>
        <a:p>
          <a:endParaRPr lang="en-US"/>
        </a:p>
      </dgm:t>
    </dgm:pt>
    <dgm:pt modelId="{66F016E7-57E1-4C61-95A9-C42E26A8778B}">
      <dgm:prSet/>
      <dgm:spPr/>
      <dgm:t>
        <a:bodyPr/>
        <a:lstStyle/>
        <a:p>
          <a:r>
            <a:rPr lang="en-US"/>
            <a:t>Explain the functions of the seminal vesicles, prostate gland, and bulbourethral glands.</a:t>
          </a:r>
        </a:p>
      </dgm:t>
    </dgm:pt>
    <dgm:pt modelId="{A7CCD684-2681-4B96-8632-3564C266A6BD}" type="parTrans" cxnId="{9FF89C67-569C-4A5E-8DA4-ED1A097A9F3C}">
      <dgm:prSet/>
      <dgm:spPr/>
      <dgm:t>
        <a:bodyPr/>
        <a:lstStyle/>
        <a:p>
          <a:endParaRPr lang="en-US"/>
        </a:p>
      </dgm:t>
    </dgm:pt>
    <dgm:pt modelId="{06A4851C-5D91-415C-AD23-50CA78D17E87}" type="sibTrans" cxnId="{9FF89C67-569C-4A5E-8DA4-ED1A097A9F3C}">
      <dgm:prSet/>
      <dgm:spPr/>
      <dgm:t>
        <a:bodyPr/>
        <a:lstStyle/>
        <a:p>
          <a:endParaRPr lang="en-US"/>
        </a:p>
      </dgm:t>
    </dgm:pt>
    <dgm:pt modelId="{1E10B81F-F203-433C-AB77-4F9E99919F0B}">
      <dgm:prSet/>
      <dgm:spPr/>
      <dgm:t>
        <a:bodyPr/>
        <a:lstStyle/>
        <a:p>
          <a:r>
            <a:rPr lang="en-US"/>
            <a:t>Describe</a:t>
          </a:r>
        </a:p>
      </dgm:t>
    </dgm:pt>
    <dgm:pt modelId="{D7FD1765-133D-418A-8A81-A1BD32B87F5B}" type="parTrans" cxnId="{92A837CA-8B7D-49D1-A758-DDBF2CC5CFDF}">
      <dgm:prSet/>
      <dgm:spPr/>
      <dgm:t>
        <a:bodyPr/>
        <a:lstStyle/>
        <a:p>
          <a:endParaRPr lang="en-US"/>
        </a:p>
      </dgm:t>
    </dgm:pt>
    <dgm:pt modelId="{DA6508D5-E626-42FA-AE18-032E345F5487}" type="sibTrans" cxnId="{92A837CA-8B7D-49D1-A758-DDBF2CC5CFDF}">
      <dgm:prSet/>
      <dgm:spPr/>
      <dgm:t>
        <a:bodyPr/>
        <a:lstStyle/>
        <a:p>
          <a:endParaRPr lang="en-US"/>
        </a:p>
      </dgm:t>
    </dgm:pt>
    <dgm:pt modelId="{DF8A79D8-0B1D-4152-A21F-30F0265FE79B}">
      <dgm:prSet/>
      <dgm:spPr/>
      <dgm:t>
        <a:bodyPr/>
        <a:lstStyle/>
        <a:p>
          <a:r>
            <a:rPr lang="en-US"/>
            <a:t>Describe the composition of semen, and explain why its pH must be alkaline.</a:t>
          </a:r>
        </a:p>
      </dgm:t>
    </dgm:pt>
    <dgm:pt modelId="{95B8936B-53F4-444F-B297-79B3E37565AE}" type="parTrans" cxnId="{E8422705-0A17-42D7-80C1-2320A8E615B2}">
      <dgm:prSet/>
      <dgm:spPr/>
      <dgm:t>
        <a:bodyPr/>
        <a:lstStyle/>
        <a:p>
          <a:endParaRPr lang="en-US"/>
        </a:p>
      </dgm:t>
    </dgm:pt>
    <dgm:pt modelId="{4144030F-B599-4F20-900A-6B11A2C06B90}" type="sibTrans" cxnId="{E8422705-0A17-42D7-80C1-2320A8E615B2}">
      <dgm:prSet/>
      <dgm:spPr/>
      <dgm:t>
        <a:bodyPr/>
        <a:lstStyle/>
        <a:p>
          <a:endParaRPr lang="en-US"/>
        </a:p>
      </dgm:t>
    </dgm:pt>
    <dgm:pt modelId="{6A09E907-FE5B-4876-8A45-F1AD60AF55F1}">
      <dgm:prSet/>
      <dgm:spPr/>
      <dgm:t>
        <a:bodyPr/>
        <a:lstStyle/>
        <a:p>
          <a:r>
            <a:rPr lang="en-US"/>
            <a:t>Name</a:t>
          </a:r>
        </a:p>
      </dgm:t>
    </dgm:pt>
    <dgm:pt modelId="{AB5517B0-E4D4-45D5-B8C9-D46262DE493B}" type="parTrans" cxnId="{BD299185-51E7-4699-9A19-6ABD52F1FF94}">
      <dgm:prSet/>
      <dgm:spPr/>
      <dgm:t>
        <a:bodyPr/>
        <a:lstStyle/>
        <a:p>
          <a:endParaRPr lang="en-US"/>
        </a:p>
      </dgm:t>
    </dgm:pt>
    <dgm:pt modelId="{99C9E3F9-2C29-48FB-983F-CD323324D789}" type="sibTrans" cxnId="{BD299185-51E7-4699-9A19-6ABD52F1FF94}">
      <dgm:prSet/>
      <dgm:spPr/>
      <dgm:t>
        <a:bodyPr/>
        <a:lstStyle/>
        <a:p>
          <a:endParaRPr lang="en-US"/>
        </a:p>
      </dgm:t>
    </dgm:pt>
    <dgm:pt modelId="{A9812A93-4DE6-4C90-BBF6-2E4BCECAABE2}">
      <dgm:prSet/>
      <dgm:spPr/>
      <dgm:t>
        <a:bodyPr/>
        <a:lstStyle/>
        <a:p>
          <a:r>
            <a:rPr lang="en-US"/>
            <a:t>Name the parts of a sperm cell, and state the function of each.</a:t>
          </a:r>
        </a:p>
      </dgm:t>
    </dgm:pt>
    <dgm:pt modelId="{1AD22C35-642E-45D0-B3AA-AF3D6C788E0A}" type="parTrans" cxnId="{B51BDD54-437B-426D-83E3-6959D6E5673E}">
      <dgm:prSet/>
      <dgm:spPr/>
      <dgm:t>
        <a:bodyPr/>
        <a:lstStyle/>
        <a:p>
          <a:endParaRPr lang="en-US"/>
        </a:p>
      </dgm:t>
    </dgm:pt>
    <dgm:pt modelId="{19029914-F48C-43D7-8563-FCD79950085D}" type="sibTrans" cxnId="{B51BDD54-437B-426D-83E3-6959D6E5673E}">
      <dgm:prSet/>
      <dgm:spPr/>
      <dgm:t>
        <a:bodyPr/>
        <a:lstStyle/>
        <a:p>
          <a:endParaRPr lang="en-US"/>
        </a:p>
      </dgm:t>
    </dgm:pt>
    <dgm:pt modelId="{ACBEBC49-0911-42E2-B049-22E84B88DEFD}" type="pres">
      <dgm:prSet presAssocID="{E98D767E-65BE-42E5-9367-4BB30A994412}" presName="Name0" presStyleCnt="0">
        <dgm:presLayoutVars>
          <dgm:dir/>
          <dgm:animLvl val="lvl"/>
          <dgm:resizeHandles val="exact"/>
        </dgm:presLayoutVars>
      </dgm:prSet>
      <dgm:spPr/>
    </dgm:pt>
    <dgm:pt modelId="{CAC3627C-91E4-4EEF-8D26-D6AE2812AC3A}" type="pres">
      <dgm:prSet presAssocID="{D1F5FCFD-D942-4188-AE1D-97B7729C0A12}" presName="linNode" presStyleCnt="0"/>
      <dgm:spPr/>
    </dgm:pt>
    <dgm:pt modelId="{2DDF0EF2-EF21-48F8-A8BC-5747ECA75D23}" type="pres">
      <dgm:prSet presAssocID="{D1F5FCFD-D942-4188-AE1D-97B7729C0A12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56C73F3D-2EE1-41C1-8A1A-B80754240D0D}" type="pres">
      <dgm:prSet presAssocID="{D1F5FCFD-D942-4188-AE1D-97B7729C0A12}" presName="descendantText" presStyleLbl="alignAccFollowNode1" presStyleIdx="0" presStyleCnt="5">
        <dgm:presLayoutVars>
          <dgm:bulletEnabled/>
        </dgm:presLayoutVars>
      </dgm:prSet>
      <dgm:spPr/>
    </dgm:pt>
    <dgm:pt modelId="{D78498F6-32C5-4E79-973E-164E44C6B19C}" type="pres">
      <dgm:prSet presAssocID="{A02DEA67-AAF7-48C8-86FE-C678C61649DC}" presName="sp" presStyleCnt="0"/>
      <dgm:spPr/>
    </dgm:pt>
    <dgm:pt modelId="{3552FBA8-0079-4D69-83BA-7E1DA1036310}" type="pres">
      <dgm:prSet presAssocID="{A849E8B7-B49B-40FA-839F-4770C97E900C}" presName="linNode" presStyleCnt="0"/>
      <dgm:spPr/>
    </dgm:pt>
    <dgm:pt modelId="{D1755199-4786-4DA8-9EB8-FAA8B616DD0B}" type="pres">
      <dgm:prSet presAssocID="{A849E8B7-B49B-40FA-839F-4770C97E900C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93EF73FF-39AB-4673-80E1-C0FDCBF71264}" type="pres">
      <dgm:prSet presAssocID="{A849E8B7-B49B-40FA-839F-4770C97E900C}" presName="descendantText" presStyleLbl="alignAccFollowNode1" presStyleIdx="1" presStyleCnt="5">
        <dgm:presLayoutVars>
          <dgm:bulletEnabled/>
        </dgm:presLayoutVars>
      </dgm:prSet>
      <dgm:spPr/>
    </dgm:pt>
    <dgm:pt modelId="{C5408340-91A7-4A0E-BF14-B97AC68BBBF8}" type="pres">
      <dgm:prSet presAssocID="{0E4D286F-C160-4479-BA24-03980FC296A8}" presName="sp" presStyleCnt="0"/>
      <dgm:spPr/>
    </dgm:pt>
    <dgm:pt modelId="{D204E914-4642-43D0-B5F2-E432B9FB4D70}" type="pres">
      <dgm:prSet presAssocID="{13E73E98-71CB-4561-B7C4-A2FBCA645271}" presName="linNode" presStyleCnt="0"/>
      <dgm:spPr/>
    </dgm:pt>
    <dgm:pt modelId="{F09995DA-525A-48A6-B343-90A10A5A5692}" type="pres">
      <dgm:prSet presAssocID="{13E73E98-71CB-4561-B7C4-A2FBCA645271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61462413-F6B9-450F-865B-CFAAA89D5F63}" type="pres">
      <dgm:prSet presAssocID="{13E73E98-71CB-4561-B7C4-A2FBCA645271}" presName="descendantText" presStyleLbl="alignAccFollowNode1" presStyleIdx="2" presStyleCnt="5">
        <dgm:presLayoutVars>
          <dgm:bulletEnabled/>
        </dgm:presLayoutVars>
      </dgm:prSet>
      <dgm:spPr/>
    </dgm:pt>
    <dgm:pt modelId="{BE50BD39-0A54-4D35-98D5-F88F113804BC}" type="pres">
      <dgm:prSet presAssocID="{153DA1C0-70B9-4312-9045-39CBA197AC14}" presName="sp" presStyleCnt="0"/>
      <dgm:spPr/>
    </dgm:pt>
    <dgm:pt modelId="{C26695BB-A911-4135-BA98-280015DAB49A}" type="pres">
      <dgm:prSet presAssocID="{1E10B81F-F203-433C-AB77-4F9E99919F0B}" presName="linNode" presStyleCnt="0"/>
      <dgm:spPr/>
    </dgm:pt>
    <dgm:pt modelId="{2575260A-00D7-4705-8893-141F31B40779}" type="pres">
      <dgm:prSet presAssocID="{1E10B81F-F203-433C-AB77-4F9E99919F0B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8462B0A2-6F79-4593-B711-4757EE70DB49}" type="pres">
      <dgm:prSet presAssocID="{1E10B81F-F203-433C-AB77-4F9E99919F0B}" presName="descendantText" presStyleLbl="alignAccFollowNode1" presStyleIdx="3" presStyleCnt="5">
        <dgm:presLayoutVars>
          <dgm:bulletEnabled/>
        </dgm:presLayoutVars>
      </dgm:prSet>
      <dgm:spPr/>
    </dgm:pt>
    <dgm:pt modelId="{F5BC03FD-4A18-4FCA-A1B1-5B608B3B9D7F}" type="pres">
      <dgm:prSet presAssocID="{DA6508D5-E626-42FA-AE18-032E345F5487}" presName="sp" presStyleCnt="0"/>
      <dgm:spPr/>
    </dgm:pt>
    <dgm:pt modelId="{CC876449-D5E7-4C44-AD0A-9BCEA8002D55}" type="pres">
      <dgm:prSet presAssocID="{6A09E907-FE5B-4876-8A45-F1AD60AF55F1}" presName="linNode" presStyleCnt="0"/>
      <dgm:spPr/>
    </dgm:pt>
    <dgm:pt modelId="{BD81CD64-5CFF-4EBD-93F3-5A0A38DB1FC4}" type="pres">
      <dgm:prSet presAssocID="{6A09E907-FE5B-4876-8A45-F1AD60AF55F1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59920E45-A96E-41B4-AD0E-FDC0C395567B}" type="pres">
      <dgm:prSet presAssocID="{6A09E907-FE5B-4876-8A45-F1AD60AF55F1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E8422705-0A17-42D7-80C1-2320A8E615B2}" srcId="{1E10B81F-F203-433C-AB77-4F9E99919F0B}" destId="{DF8A79D8-0B1D-4152-A21F-30F0265FE79B}" srcOrd="0" destOrd="0" parTransId="{95B8936B-53F4-444F-B297-79B3E37565AE}" sibTransId="{4144030F-B599-4F20-900A-6B11A2C06B90}"/>
    <dgm:cxn modelId="{5359E909-4540-4179-A4C8-F02767D4676D}" type="presOf" srcId="{A849E8B7-B49B-40FA-839F-4770C97E900C}" destId="{D1755199-4786-4DA8-9EB8-FAA8B616DD0B}" srcOrd="0" destOrd="0" presId="urn:microsoft.com/office/officeart/2016/7/layout/VerticalSolidActionList"/>
    <dgm:cxn modelId="{7325CF10-07C9-4DD6-AADA-37DB767070DB}" srcId="{E98D767E-65BE-42E5-9367-4BB30A994412}" destId="{A849E8B7-B49B-40FA-839F-4770C97E900C}" srcOrd="1" destOrd="0" parTransId="{92C3E91D-F4FE-4599-9A27-3EBE0C577713}" sibTransId="{0E4D286F-C160-4479-BA24-03980FC296A8}"/>
    <dgm:cxn modelId="{02E4EA2B-3AB8-4005-A63A-EDB740B97C11}" srcId="{E98D767E-65BE-42E5-9367-4BB30A994412}" destId="{D1F5FCFD-D942-4188-AE1D-97B7729C0A12}" srcOrd="0" destOrd="0" parTransId="{29721C8D-6DEC-4559-86A4-02009241634C}" sibTransId="{A02DEA67-AAF7-48C8-86FE-C678C61649DC}"/>
    <dgm:cxn modelId="{49144840-AED6-49A9-87B7-F96982B596EC}" srcId="{D1F5FCFD-D942-4188-AE1D-97B7729C0A12}" destId="{609C6135-CA06-4DAB-BBFE-CCC57BB50BF6}" srcOrd="0" destOrd="0" parTransId="{9B9EA709-8B86-4902-88CA-F0FAE103EAB2}" sibTransId="{B5F78C8B-7420-4996-85EA-E2F6FD053A8D}"/>
    <dgm:cxn modelId="{9FF89C67-569C-4A5E-8DA4-ED1A097A9F3C}" srcId="{13E73E98-71CB-4561-B7C4-A2FBCA645271}" destId="{66F016E7-57E1-4C61-95A9-C42E26A8778B}" srcOrd="0" destOrd="0" parTransId="{A7CCD684-2681-4B96-8632-3564C266A6BD}" sibTransId="{06A4851C-5D91-415C-AD23-50CA78D17E87}"/>
    <dgm:cxn modelId="{46FA1573-91B8-444F-A51A-F172E0771F1E}" type="presOf" srcId="{A9812A93-4DE6-4C90-BBF6-2E4BCECAABE2}" destId="{59920E45-A96E-41B4-AD0E-FDC0C395567B}" srcOrd="0" destOrd="0" presId="urn:microsoft.com/office/officeart/2016/7/layout/VerticalSolidActionList"/>
    <dgm:cxn modelId="{55C91D54-BE58-4F7E-B022-E2F1F07D8F53}" type="presOf" srcId="{1E10B81F-F203-433C-AB77-4F9E99919F0B}" destId="{2575260A-00D7-4705-8893-141F31B40779}" srcOrd="0" destOrd="0" presId="urn:microsoft.com/office/officeart/2016/7/layout/VerticalSolidActionList"/>
    <dgm:cxn modelId="{B51BDD54-437B-426D-83E3-6959D6E5673E}" srcId="{6A09E907-FE5B-4876-8A45-F1AD60AF55F1}" destId="{A9812A93-4DE6-4C90-BBF6-2E4BCECAABE2}" srcOrd="0" destOrd="0" parTransId="{1AD22C35-642E-45D0-B3AA-AF3D6C788E0A}" sibTransId="{19029914-F48C-43D7-8563-FCD79950085D}"/>
    <dgm:cxn modelId="{71138C57-A9C5-432B-B94C-82574F72CE69}" srcId="{A849E8B7-B49B-40FA-839F-4770C97E900C}" destId="{DF21A10D-9294-428D-9D6F-2277D28685DA}" srcOrd="0" destOrd="0" parTransId="{AAF83EF8-550A-4993-AC1D-3ED4DBB6102E}" sibTransId="{3AEEA79F-9B6A-4E42-BA32-AF4F2EF91D09}"/>
    <dgm:cxn modelId="{1ECD175A-1929-473E-80EC-CAD98088B25D}" type="presOf" srcId="{66F016E7-57E1-4C61-95A9-C42E26A8778B}" destId="{61462413-F6B9-450F-865B-CFAAA89D5F63}" srcOrd="0" destOrd="0" presId="urn:microsoft.com/office/officeart/2016/7/layout/VerticalSolidActionList"/>
    <dgm:cxn modelId="{F2C54E82-DF49-4F94-ABE8-9B4E17A56819}" type="presOf" srcId="{609C6135-CA06-4DAB-BBFE-CCC57BB50BF6}" destId="{56C73F3D-2EE1-41C1-8A1A-B80754240D0D}" srcOrd="0" destOrd="0" presId="urn:microsoft.com/office/officeart/2016/7/layout/VerticalSolidActionList"/>
    <dgm:cxn modelId="{BD299185-51E7-4699-9A19-6ABD52F1FF94}" srcId="{E98D767E-65BE-42E5-9367-4BB30A994412}" destId="{6A09E907-FE5B-4876-8A45-F1AD60AF55F1}" srcOrd="4" destOrd="0" parTransId="{AB5517B0-E4D4-45D5-B8C9-D46262DE493B}" sibTransId="{99C9E3F9-2C29-48FB-983F-CD323324D789}"/>
    <dgm:cxn modelId="{5C3A9D95-B594-4054-BBBD-6B697C47D929}" srcId="{E98D767E-65BE-42E5-9367-4BB30A994412}" destId="{13E73E98-71CB-4561-B7C4-A2FBCA645271}" srcOrd="2" destOrd="0" parTransId="{4C83743C-C03E-4945-B2D2-C5BC73016F96}" sibTransId="{153DA1C0-70B9-4312-9045-39CBA197AC14}"/>
    <dgm:cxn modelId="{357FD8B1-199F-4CE6-95F7-32F2AD381851}" type="presOf" srcId="{DF21A10D-9294-428D-9D6F-2277D28685DA}" destId="{93EF73FF-39AB-4673-80E1-C0FDCBF71264}" srcOrd="0" destOrd="0" presId="urn:microsoft.com/office/officeart/2016/7/layout/VerticalSolidActionList"/>
    <dgm:cxn modelId="{0E66FFC4-CCEF-4455-A2CC-6879DE233B29}" type="presOf" srcId="{DF8A79D8-0B1D-4152-A21F-30F0265FE79B}" destId="{8462B0A2-6F79-4593-B711-4757EE70DB49}" srcOrd="0" destOrd="0" presId="urn:microsoft.com/office/officeart/2016/7/layout/VerticalSolidActionList"/>
    <dgm:cxn modelId="{92A837CA-8B7D-49D1-A758-DDBF2CC5CFDF}" srcId="{E98D767E-65BE-42E5-9367-4BB30A994412}" destId="{1E10B81F-F203-433C-AB77-4F9E99919F0B}" srcOrd="3" destOrd="0" parTransId="{D7FD1765-133D-418A-8A81-A1BD32B87F5B}" sibTransId="{DA6508D5-E626-42FA-AE18-032E345F5487}"/>
    <dgm:cxn modelId="{87C90CD0-3E51-4EA6-A83B-0D72F2212417}" type="presOf" srcId="{D1F5FCFD-D942-4188-AE1D-97B7729C0A12}" destId="{2DDF0EF2-EF21-48F8-A8BC-5747ECA75D23}" srcOrd="0" destOrd="0" presId="urn:microsoft.com/office/officeart/2016/7/layout/VerticalSolidActionList"/>
    <dgm:cxn modelId="{AC6CACDC-53C6-49EF-A760-26D226C1E94B}" type="presOf" srcId="{E98D767E-65BE-42E5-9367-4BB30A994412}" destId="{ACBEBC49-0911-42E2-B049-22E84B88DEFD}" srcOrd="0" destOrd="0" presId="urn:microsoft.com/office/officeart/2016/7/layout/VerticalSolidActionList"/>
    <dgm:cxn modelId="{2EB575E8-254B-4E13-85DF-DEA8211F6DE1}" type="presOf" srcId="{6A09E907-FE5B-4876-8A45-F1AD60AF55F1}" destId="{BD81CD64-5CFF-4EBD-93F3-5A0A38DB1FC4}" srcOrd="0" destOrd="0" presId="urn:microsoft.com/office/officeart/2016/7/layout/VerticalSolidActionList"/>
    <dgm:cxn modelId="{CC2522FF-D7B0-47A8-9E73-3394937FD9B7}" type="presOf" srcId="{13E73E98-71CB-4561-B7C4-A2FBCA645271}" destId="{F09995DA-525A-48A6-B343-90A10A5A5692}" srcOrd="0" destOrd="0" presId="urn:microsoft.com/office/officeart/2016/7/layout/VerticalSolidActionList"/>
    <dgm:cxn modelId="{88AFDDBD-6A1E-447F-B2A0-1FE10B201F82}" type="presParOf" srcId="{ACBEBC49-0911-42E2-B049-22E84B88DEFD}" destId="{CAC3627C-91E4-4EEF-8D26-D6AE2812AC3A}" srcOrd="0" destOrd="0" presId="urn:microsoft.com/office/officeart/2016/7/layout/VerticalSolidActionList"/>
    <dgm:cxn modelId="{2762383B-1482-4373-BCA2-63EEFE5DBD1C}" type="presParOf" srcId="{CAC3627C-91E4-4EEF-8D26-D6AE2812AC3A}" destId="{2DDF0EF2-EF21-48F8-A8BC-5747ECA75D23}" srcOrd="0" destOrd="0" presId="urn:microsoft.com/office/officeart/2016/7/layout/VerticalSolidActionList"/>
    <dgm:cxn modelId="{60ADEB74-717B-4BF8-87FA-AB9585F3C965}" type="presParOf" srcId="{CAC3627C-91E4-4EEF-8D26-D6AE2812AC3A}" destId="{56C73F3D-2EE1-41C1-8A1A-B80754240D0D}" srcOrd="1" destOrd="0" presId="urn:microsoft.com/office/officeart/2016/7/layout/VerticalSolidActionList"/>
    <dgm:cxn modelId="{18E1658C-4F91-4F1A-8537-A95615371793}" type="presParOf" srcId="{ACBEBC49-0911-42E2-B049-22E84B88DEFD}" destId="{D78498F6-32C5-4E79-973E-164E44C6B19C}" srcOrd="1" destOrd="0" presId="urn:microsoft.com/office/officeart/2016/7/layout/VerticalSolidActionList"/>
    <dgm:cxn modelId="{87944AA1-4933-47E1-9424-F8CED4C46A39}" type="presParOf" srcId="{ACBEBC49-0911-42E2-B049-22E84B88DEFD}" destId="{3552FBA8-0079-4D69-83BA-7E1DA1036310}" srcOrd="2" destOrd="0" presId="urn:microsoft.com/office/officeart/2016/7/layout/VerticalSolidActionList"/>
    <dgm:cxn modelId="{E7468E1B-6788-4BA5-B416-B7D158A9F81C}" type="presParOf" srcId="{3552FBA8-0079-4D69-83BA-7E1DA1036310}" destId="{D1755199-4786-4DA8-9EB8-FAA8B616DD0B}" srcOrd="0" destOrd="0" presId="urn:microsoft.com/office/officeart/2016/7/layout/VerticalSolidActionList"/>
    <dgm:cxn modelId="{6D425BA3-5D24-4D25-9337-970A624AA348}" type="presParOf" srcId="{3552FBA8-0079-4D69-83BA-7E1DA1036310}" destId="{93EF73FF-39AB-4673-80E1-C0FDCBF71264}" srcOrd="1" destOrd="0" presId="urn:microsoft.com/office/officeart/2016/7/layout/VerticalSolidActionList"/>
    <dgm:cxn modelId="{757CF5FF-4E92-4105-94E6-2B555CCE6151}" type="presParOf" srcId="{ACBEBC49-0911-42E2-B049-22E84B88DEFD}" destId="{C5408340-91A7-4A0E-BF14-B97AC68BBBF8}" srcOrd="3" destOrd="0" presId="urn:microsoft.com/office/officeart/2016/7/layout/VerticalSolidActionList"/>
    <dgm:cxn modelId="{0B13585B-4E27-41A1-834E-1ACE24084E06}" type="presParOf" srcId="{ACBEBC49-0911-42E2-B049-22E84B88DEFD}" destId="{D204E914-4642-43D0-B5F2-E432B9FB4D70}" srcOrd="4" destOrd="0" presId="urn:microsoft.com/office/officeart/2016/7/layout/VerticalSolidActionList"/>
    <dgm:cxn modelId="{BACE8626-E4BD-45A0-883B-62A2CA6F826A}" type="presParOf" srcId="{D204E914-4642-43D0-B5F2-E432B9FB4D70}" destId="{F09995DA-525A-48A6-B343-90A10A5A5692}" srcOrd="0" destOrd="0" presId="urn:microsoft.com/office/officeart/2016/7/layout/VerticalSolidActionList"/>
    <dgm:cxn modelId="{878F72C5-935E-4CCD-83F0-21BB0CDA8051}" type="presParOf" srcId="{D204E914-4642-43D0-B5F2-E432B9FB4D70}" destId="{61462413-F6B9-450F-865B-CFAAA89D5F63}" srcOrd="1" destOrd="0" presId="urn:microsoft.com/office/officeart/2016/7/layout/VerticalSolidActionList"/>
    <dgm:cxn modelId="{AB5F51CB-E0BC-4DB0-BD5C-E47D0C30A99C}" type="presParOf" srcId="{ACBEBC49-0911-42E2-B049-22E84B88DEFD}" destId="{BE50BD39-0A54-4D35-98D5-F88F113804BC}" srcOrd="5" destOrd="0" presId="urn:microsoft.com/office/officeart/2016/7/layout/VerticalSolidActionList"/>
    <dgm:cxn modelId="{508DE55A-2034-46A4-923F-C798CEDA548C}" type="presParOf" srcId="{ACBEBC49-0911-42E2-B049-22E84B88DEFD}" destId="{C26695BB-A911-4135-BA98-280015DAB49A}" srcOrd="6" destOrd="0" presId="urn:microsoft.com/office/officeart/2016/7/layout/VerticalSolidActionList"/>
    <dgm:cxn modelId="{BB962789-E66F-4848-A4B5-F0B4C781692E}" type="presParOf" srcId="{C26695BB-A911-4135-BA98-280015DAB49A}" destId="{2575260A-00D7-4705-8893-141F31B40779}" srcOrd="0" destOrd="0" presId="urn:microsoft.com/office/officeart/2016/7/layout/VerticalSolidActionList"/>
    <dgm:cxn modelId="{588D2C1D-36B3-4FA9-B6BD-EC55FB50B91A}" type="presParOf" srcId="{C26695BB-A911-4135-BA98-280015DAB49A}" destId="{8462B0A2-6F79-4593-B711-4757EE70DB49}" srcOrd="1" destOrd="0" presId="urn:microsoft.com/office/officeart/2016/7/layout/VerticalSolidActionList"/>
    <dgm:cxn modelId="{629DE649-8308-4B85-AA54-8F2F56781B39}" type="presParOf" srcId="{ACBEBC49-0911-42E2-B049-22E84B88DEFD}" destId="{F5BC03FD-4A18-4FCA-A1B1-5B608B3B9D7F}" srcOrd="7" destOrd="0" presId="urn:microsoft.com/office/officeart/2016/7/layout/VerticalSolidActionList"/>
    <dgm:cxn modelId="{C2CD13DB-E202-4FC0-8967-C391523DC299}" type="presParOf" srcId="{ACBEBC49-0911-42E2-B049-22E84B88DEFD}" destId="{CC876449-D5E7-4C44-AD0A-9BCEA8002D55}" srcOrd="8" destOrd="0" presId="urn:microsoft.com/office/officeart/2016/7/layout/VerticalSolidActionList"/>
    <dgm:cxn modelId="{A4395FA9-FDCC-45A5-886E-638A00AD0613}" type="presParOf" srcId="{CC876449-D5E7-4C44-AD0A-9BCEA8002D55}" destId="{BD81CD64-5CFF-4EBD-93F3-5A0A38DB1FC4}" srcOrd="0" destOrd="0" presId="urn:microsoft.com/office/officeart/2016/7/layout/VerticalSolidActionList"/>
    <dgm:cxn modelId="{9E350169-B6C5-4DE5-88DD-F0F921B45138}" type="presParOf" srcId="{CC876449-D5E7-4C44-AD0A-9BCEA8002D55}" destId="{59920E45-A96E-41B4-AD0E-FDC0C395567B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73F3D-2EE1-41C1-8A1A-B80754240D0D}">
      <dsp:nvSpPr>
        <dsp:cNvPr id="0" name=""/>
        <dsp:cNvSpPr/>
      </dsp:nvSpPr>
      <dsp:spPr>
        <a:xfrm>
          <a:off x="1181236" y="2273"/>
          <a:ext cx="4724944" cy="9973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77" tIns="253330" rIns="91677" bIns="2533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 the location and functions of the testes.</a:t>
          </a:r>
        </a:p>
      </dsp:txBody>
      <dsp:txXfrm>
        <a:off x="1181236" y="2273"/>
        <a:ext cx="4724944" cy="997361"/>
      </dsp:txXfrm>
    </dsp:sp>
    <dsp:sp modelId="{2DDF0EF2-EF21-48F8-A8BC-5747ECA75D23}">
      <dsp:nvSpPr>
        <dsp:cNvPr id="0" name=""/>
        <dsp:cNvSpPr/>
      </dsp:nvSpPr>
      <dsp:spPr>
        <a:xfrm>
          <a:off x="0" y="2273"/>
          <a:ext cx="1181236" cy="9973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7" tIns="98517" rIns="62507" bIns="985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Describe</a:t>
          </a:r>
        </a:p>
      </dsp:txBody>
      <dsp:txXfrm>
        <a:off x="0" y="2273"/>
        <a:ext cx="1181236" cy="997361"/>
      </dsp:txXfrm>
    </dsp:sp>
    <dsp:sp modelId="{93EF73FF-39AB-4673-80E1-C0FDCBF71264}">
      <dsp:nvSpPr>
        <dsp:cNvPr id="0" name=""/>
        <dsp:cNvSpPr/>
      </dsp:nvSpPr>
      <dsp:spPr>
        <a:xfrm>
          <a:off x="1181236" y="1059475"/>
          <a:ext cx="4724944" cy="99736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77" tIns="253330" rIns="91677" bIns="2533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Explain the functions of the epididymis, ductus deferens, ejaculatory duct, and urethra.</a:t>
          </a:r>
        </a:p>
      </dsp:txBody>
      <dsp:txXfrm>
        <a:off x="1181236" y="1059475"/>
        <a:ext cx="4724944" cy="997361"/>
      </dsp:txXfrm>
    </dsp:sp>
    <dsp:sp modelId="{D1755199-4786-4DA8-9EB8-FAA8B616DD0B}">
      <dsp:nvSpPr>
        <dsp:cNvPr id="0" name=""/>
        <dsp:cNvSpPr/>
      </dsp:nvSpPr>
      <dsp:spPr>
        <a:xfrm>
          <a:off x="0" y="1059475"/>
          <a:ext cx="1181236" cy="9973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7" tIns="98517" rIns="62507" bIns="985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Explain</a:t>
          </a:r>
        </a:p>
      </dsp:txBody>
      <dsp:txXfrm>
        <a:off x="0" y="1059475"/>
        <a:ext cx="1181236" cy="997361"/>
      </dsp:txXfrm>
    </dsp:sp>
    <dsp:sp modelId="{61462413-F6B9-450F-865B-CFAAA89D5F63}">
      <dsp:nvSpPr>
        <dsp:cNvPr id="0" name=""/>
        <dsp:cNvSpPr/>
      </dsp:nvSpPr>
      <dsp:spPr>
        <a:xfrm>
          <a:off x="1181236" y="2116678"/>
          <a:ext cx="4724944" cy="9973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77" tIns="253330" rIns="91677" bIns="2533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Explain the functions of the seminal vesicles, prostate gland, and bulbourethral glands.</a:t>
          </a:r>
        </a:p>
      </dsp:txBody>
      <dsp:txXfrm>
        <a:off x="1181236" y="2116678"/>
        <a:ext cx="4724944" cy="997361"/>
      </dsp:txXfrm>
    </dsp:sp>
    <dsp:sp modelId="{F09995DA-525A-48A6-B343-90A10A5A5692}">
      <dsp:nvSpPr>
        <dsp:cNvPr id="0" name=""/>
        <dsp:cNvSpPr/>
      </dsp:nvSpPr>
      <dsp:spPr>
        <a:xfrm>
          <a:off x="0" y="2116678"/>
          <a:ext cx="1181236" cy="9973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7" tIns="98517" rIns="62507" bIns="985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Explain</a:t>
          </a:r>
        </a:p>
      </dsp:txBody>
      <dsp:txXfrm>
        <a:off x="0" y="2116678"/>
        <a:ext cx="1181236" cy="997361"/>
      </dsp:txXfrm>
    </dsp:sp>
    <dsp:sp modelId="{8462B0A2-6F79-4593-B711-4757EE70DB49}">
      <dsp:nvSpPr>
        <dsp:cNvPr id="0" name=""/>
        <dsp:cNvSpPr/>
      </dsp:nvSpPr>
      <dsp:spPr>
        <a:xfrm>
          <a:off x="1181236" y="3173881"/>
          <a:ext cx="4724944" cy="9973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77" tIns="253330" rIns="91677" bIns="2533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 the composition of semen, and explain why its pH must be alkaline.</a:t>
          </a:r>
        </a:p>
      </dsp:txBody>
      <dsp:txXfrm>
        <a:off x="1181236" y="3173881"/>
        <a:ext cx="4724944" cy="997361"/>
      </dsp:txXfrm>
    </dsp:sp>
    <dsp:sp modelId="{2575260A-00D7-4705-8893-141F31B40779}">
      <dsp:nvSpPr>
        <dsp:cNvPr id="0" name=""/>
        <dsp:cNvSpPr/>
      </dsp:nvSpPr>
      <dsp:spPr>
        <a:xfrm>
          <a:off x="0" y="3173881"/>
          <a:ext cx="1181236" cy="9973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7" tIns="98517" rIns="62507" bIns="985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Describe</a:t>
          </a:r>
        </a:p>
      </dsp:txBody>
      <dsp:txXfrm>
        <a:off x="0" y="3173881"/>
        <a:ext cx="1181236" cy="997361"/>
      </dsp:txXfrm>
    </dsp:sp>
    <dsp:sp modelId="{59920E45-A96E-41B4-AD0E-FDC0C395567B}">
      <dsp:nvSpPr>
        <dsp:cNvPr id="0" name=""/>
        <dsp:cNvSpPr/>
      </dsp:nvSpPr>
      <dsp:spPr>
        <a:xfrm>
          <a:off x="1181236" y="4231083"/>
          <a:ext cx="4724944" cy="99736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77" tIns="253330" rIns="91677" bIns="25333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Name the parts of a sperm cell, and state the function of each.</a:t>
          </a:r>
        </a:p>
      </dsp:txBody>
      <dsp:txXfrm>
        <a:off x="1181236" y="4231083"/>
        <a:ext cx="4724944" cy="997361"/>
      </dsp:txXfrm>
    </dsp:sp>
    <dsp:sp modelId="{BD81CD64-5CFF-4EBD-93F3-5A0A38DB1FC4}">
      <dsp:nvSpPr>
        <dsp:cNvPr id="0" name=""/>
        <dsp:cNvSpPr/>
      </dsp:nvSpPr>
      <dsp:spPr>
        <a:xfrm>
          <a:off x="0" y="4231083"/>
          <a:ext cx="1181236" cy="9973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7" tIns="98517" rIns="62507" bIns="9851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Name</a:t>
          </a:r>
        </a:p>
      </dsp:txBody>
      <dsp:txXfrm>
        <a:off x="0" y="4231083"/>
        <a:ext cx="1181236" cy="997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7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6" name="Rectangle 89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348844"/>
            <a:ext cx="5716338" cy="3042706"/>
          </a:xfrm>
        </p:spPr>
        <p:txBody>
          <a:bodyPr>
            <a:normAutofit/>
          </a:bodyPr>
          <a:lstStyle/>
          <a:p>
            <a:r>
              <a:rPr lang="en-US" sz="6000"/>
              <a:t>51.2 The Male Reproductive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4682062"/>
            <a:ext cx="5355264" cy="9509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ea typeface="+mn-lt"/>
                <a:cs typeface="+mn-lt"/>
              </a:rPr>
              <a:t>Unit 3: The Reproductive Systems</a:t>
            </a:r>
            <a:endParaRPr lang="en-US" dirty="0"/>
          </a:p>
        </p:txBody>
      </p:sp>
      <p:pic>
        <p:nvPicPr>
          <p:cNvPr id="4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A412982A-AE7F-422E-8954-865E9E2403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48" r="9274" b="1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9BD84233-0DDD-4506-814B-CA46A8C12D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8659" r="417"/>
          <a:stretch/>
        </p:blipFill>
        <p:spPr>
          <a:xfrm>
            <a:off x="473835" y="1934252"/>
            <a:ext cx="5380881" cy="30246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A802C-6524-4A07-8A34-19E56AC1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/>
              <a:t>Ejaculatory 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182FF-3D96-4B02-A3CD-DAB9DB139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6137" y="2538919"/>
            <a:ext cx="4602152" cy="3557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Each of the two ejaculatory ducts receives sperm from the Vas Deferens and secretion of the seminal vesicle.</a:t>
            </a:r>
          </a:p>
          <a:p>
            <a:pPr>
              <a:lnSpc>
                <a:spcPct val="100000"/>
              </a:lnSpc>
            </a:pPr>
            <a:r>
              <a:rPr lang="en-US" sz="2000"/>
              <a:t>Both ejaculatory ducts empty into the single urethra.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3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4B726BC8-ACA2-4877-94C2-51BE9F9737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654" y="1288538"/>
            <a:ext cx="5367165" cy="42937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B70AB-645B-48FA-878F-68285FF3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Seminal Vesicles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F8B48-BBAC-4C58-A896-00C104793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The paired seminal vesicles are posterior to the urinary bladder.</a:t>
            </a:r>
          </a:p>
          <a:p>
            <a:pPr>
              <a:lnSpc>
                <a:spcPct val="100000"/>
              </a:lnSpc>
            </a:pPr>
            <a:r>
              <a:rPr lang="en-US" sz="2000"/>
              <a:t>They secrete fructose to provide energy for sperm.</a:t>
            </a:r>
          </a:p>
          <a:p>
            <a:pPr>
              <a:lnSpc>
                <a:spcPct val="100000"/>
              </a:lnSpc>
            </a:pPr>
            <a:r>
              <a:rPr lang="en-US" sz="2000"/>
              <a:t>It is alkaline (basic acidity) to enhance sperm mobility.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57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BCD26A-BD2E-4E94-A8F8-A4B67923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0D337F-FB00-4E19-BBDA-8485C8ABB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C2C0A-191A-46B7-8BE1-97394A30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332" y="3391213"/>
            <a:ext cx="4741542" cy="5766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/>
              <a:t>Prostate Gland</a:t>
            </a:r>
          </a:p>
        </p:txBody>
      </p:sp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1BEE2EBC-BFC8-4C04-9565-DE54DB844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44" y="154696"/>
            <a:ext cx="3453175" cy="6608105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D0828BA-7A86-4DEF-BCB4-751A3B9015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80579" y="637554"/>
            <a:ext cx="4965438" cy="271857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7CAE1-7AF1-40D4-AAEE-C43C35FBC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0186" y="3868013"/>
            <a:ext cx="5196883" cy="25133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A muscular gland just below the urinary bladder, the prostate gland (3 cm by 4 cm).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/>
              <a:t>The prostate excretes alkaline fluid to promote sperm mobility.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/>
              <a:t>The smooth muscle of the prostate gland contracts during ejaculation to contribute to the expulsion of semen. 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/>
              <a:t>The alkaline secretion assists to neutralize the acidic environment of the female reproductive system. </a:t>
            </a: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413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D1F78670-9F92-42DB-A0DC-535441C70D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648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47DD9-4D67-4E92-9265-9D61F91B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Bulbourethral glands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71A2C-F963-4F22-BED5-1009C6D03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The </a:t>
            </a:r>
            <a:r>
              <a:rPr lang="en-US" sz="2000" b="1"/>
              <a:t>bulbourethral glands </a:t>
            </a:r>
            <a:r>
              <a:rPr lang="en-US" sz="2000"/>
              <a:t>secrete alkaline secretion just before ejaculation to neutralize acidic urine. 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2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C42A0-FEE9-4A2B-834D-AAB1B851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/>
              <a:t>Urethra - Penis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Picture 7" descr="Diagram&#10;&#10;Description automatically generated">
            <a:extLst>
              <a:ext uri="{FF2B5EF4-FFF2-40B4-BE49-F238E27FC236}">
                <a16:creationId xmlns:a16="http://schemas.microsoft.com/office/drawing/2014/main" id="{83FE01D4-31EC-4D03-971A-598E15DFBB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93658" y="1206900"/>
            <a:ext cx="3837633" cy="44623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A55A4-EBD6-4025-AC8F-DECA13CCC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The Urethra is the duct and longest portion is enclosed within the penis.</a:t>
            </a:r>
          </a:p>
          <a:p>
            <a:pPr>
              <a:lnSpc>
                <a:spcPct val="100000"/>
              </a:lnSpc>
            </a:pPr>
            <a:r>
              <a:rPr lang="en-US" sz="2000"/>
              <a:t>The Penis is an external genital organ.</a:t>
            </a:r>
          </a:p>
          <a:p>
            <a:pPr>
              <a:lnSpc>
                <a:spcPct val="100000"/>
              </a:lnSpc>
            </a:pPr>
            <a:r>
              <a:rPr lang="en-US" sz="2000"/>
              <a:t>Within the penis are 3 masses of cavernous (erectile) tissue. Each consists of framework of smooth muscle and connective tissue that contains blood sinuses.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4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5" descr="A picture containing rain, nature, large, lot&#10;&#10;Description automatically generated">
            <a:extLst>
              <a:ext uri="{FF2B5EF4-FFF2-40B4-BE49-F238E27FC236}">
                <a16:creationId xmlns:a16="http://schemas.microsoft.com/office/drawing/2014/main" id="{CB00CCF2-0770-49A4-8651-437B0E1F94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1539" r="-1" b="4169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A2E01-FA46-437D-98EE-0860041D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352277"/>
            <a:ext cx="463341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Semen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657BE-F0DC-4EC7-8D44-44C94F7C5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845" y="2629768"/>
            <a:ext cx="4633415" cy="2795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Semen consists of sperm and the secretions of seminal vesicles, prostate gland, and bulbourethral gland.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Average PH is 7.4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2 – 4 ml is expelled and has between 200 to 400 million sperm cells.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7203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E574D-C07C-4F12-BFF3-0693ECFA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EDE49-A9B7-4DEB-A023-BCFE7E85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What's the location and function of the testes?</a:t>
            </a:r>
            <a:endParaRPr lang="en-US" dirty="0"/>
          </a:p>
          <a:p>
            <a:pPr marL="457200" indent="-457200">
              <a:buClr>
                <a:srgbClr val="262626"/>
              </a:buClr>
              <a:buAutoNum type="arabicPeriod"/>
            </a:pPr>
            <a:endParaRPr lang="en-US" sz="2000" dirty="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/>
              <a:t>Why pH of semen alkaline?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endParaRPr lang="en-US" sz="2000" dirty="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>
                <a:ea typeface="+mn-lt"/>
                <a:cs typeface="+mn-lt"/>
              </a:rPr>
              <a:t>Differentiate between the</a:t>
            </a:r>
            <a:r>
              <a:rPr lang="en-US" sz="2000" dirty="0">
                <a:ea typeface="+mn-lt"/>
                <a:cs typeface="+mn-lt"/>
              </a:rPr>
              <a:t> functions of the epididymis, ductus deferens, ejaculatory duct, and urethra.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endParaRPr lang="en-US" sz="2000" dirty="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/>
              <a:t>List the three structural parts of semen </a:t>
            </a:r>
            <a:r>
              <a:rPr lang="en-US" sz="2000" dirty="0"/>
              <a:t>cells.</a:t>
            </a:r>
            <a:endParaRPr lang="en-US" dirty="0"/>
          </a:p>
          <a:p>
            <a:pPr marL="457200" indent="-457200">
              <a:buClr>
                <a:srgbClr val="262626"/>
              </a:buClr>
              <a:buAutoNum type="arabicPeriod"/>
            </a:pPr>
            <a:endParaRPr lang="en-US" sz="2000" dirty="0"/>
          </a:p>
          <a:p>
            <a:pPr marL="457200" indent="-457200">
              <a:buClr>
                <a:srgbClr val="262626"/>
              </a:buClr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315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A8491-702D-423C-B1CC-660177A1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Student Objectives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2DD282-ACE0-45BD-9FDD-EB3C11F96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64250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79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9438B3A5-AC6A-48B4-9AFE-9DE333A8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2" y="1464516"/>
            <a:ext cx="8023811" cy="454972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F7997-7220-41AA-B89D-BAE1586F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b="1" cap="all" spc="-100" dirty="0"/>
              <a:t>Male Reproductive System Anatomy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57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9D6B84A3-38A3-490E-B6C9-92BDE9BD9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23" y="515920"/>
            <a:ext cx="5328761" cy="586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2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5CDF16F-31D7-4C68-9282-447A895DA8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55567" y="152931"/>
            <a:ext cx="9083770" cy="39983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594048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54A72-7067-4D01-B962-1488054D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b="1" dirty="0">
                <a:solidFill>
                  <a:schemeClr val="tx1"/>
                </a:solidFill>
              </a:rPr>
              <a:t>Scrotum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2C220-A057-4A1A-AE07-BDE880417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3516" y="4495894"/>
            <a:ext cx="5217024" cy="1616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Testes are located in the </a:t>
            </a:r>
            <a:r>
              <a:rPr lang="en-US" sz="2000" b="1" dirty="0"/>
              <a:t>scrotum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Temperature = 35.5 degrees Celsius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Cryptorchidism</a:t>
            </a:r>
            <a:r>
              <a:rPr lang="en-US" sz="2000" dirty="0"/>
              <a:t> is the condition in which the testes fail to descend from kidneys.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941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B078F-A53C-4F8C-8344-61A5EE53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/>
              <a:t>Testes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B5F293B-42B1-4DCA-999A-A0B1344818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5256" y="1396405"/>
            <a:ext cx="4414438" cy="40833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590A-D3FF-40B6-8BB6-AE699AA9C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Testes are about 4 cm by 2.5 cm and are divided in lobes. </a:t>
            </a:r>
          </a:p>
          <a:p>
            <a:pPr>
              <a:lnSpc>
                <a:spcPct val="100000"/>
              </a:lnSpc>
            </a:pPr>
            <a:r>
              <a:rPr lang="en-US" dirty="0"/>
              <a:t>Seminiferous tubes are in the lobes.</a:t>
            </a:r>
          </a:p>
          <a:p>
            <a:pPr>
              <a:lnSpc>
                <a:spcPct val="100000"/>
              </a:lnSpc>
            </a:pPr>
            <a:r>
              <a:rPr lang="en-US" dirty="0"/>
              <a:t>Several cells are located in the Seminiferous tubes:</a:t>
            </a:r>
          </a:p>
          <a:p>
            <a:pPr marL="708660" lvl="2" indent="-342900">
              <a:lnSpc>
                <a:spcPct val="100000"/>
              </a:lnSpc>
              <a:buAutoNum type="arabicPeriod"/>
            </a:pPr>
            <a:r>
              <a:rPr lang="en-US" sz="1800" dirty="0"/>
              <a:t>Spermatogonia</a:t>
            </a:r>
          </a:p>
          <a:p>
            <a:pPr marL="708660" lvl="2" indent="-342900">
              <a:lnSpc>
                <a:spcPct val="100000"/>
              </a:lnSpc>
              <a:buAutoNum type="arabicPeriod"/>
            </a:pPr>
            <a:r>
              <a:rPr lang="en-US" sz="1800" dirty="0"/>
              <a:t>Sustentacular cells (inhibin)</a:t>
            </a:r>
          </a:p>
          <a:p>
            <a:pPr marL="708660" lvl="2" indent="-342900">
              <a:lnSpc>
                <a:spcPct val="100000"/>
              </a:lnSpc>
              <a:buAutoNum type="arabicPeriod"/>
            </a:pPr>
            <a:r>
              <a:rPr lang="en-US" sz="1800" dirty="0"/>
              <a:t>Interstitial cells (testosterone)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AC7B2-7819-4B56-A52E-B311E20B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30" y="727823"/>
            <a:ext cx="4510250" cy="18019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Structure of Sperm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9EB9-BA96-4F4B-A8B6-9471A68AA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1614" y="727823"/>
            <a:ext cx="6927842" cy="2701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The </a:t>
            </a:r>
            <a:r>
              <a:rPr lang="en-US" sz="2000" b="1" dirty="0"/>
              <a:t>head</a:t>
            </a:r>
            <a:r>
              <a:rPr lang="en-US" sz="2000" dirty="0"/>
              <a:t> contains 23 chromosomes.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tip of the head is the acrosome, enzyme to digest the membrane of an egg cell.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Within </a:t>
            </a:r>
            <a:r>
              <a:rPr lang="en-US" sz="2000" b="1" dirty="0"/>
              <a:t>middle piece </a:t>
            </a:r>
            <a:r>
              <a:rPr lang="en-US" sz="2000" dirty="0"/>
              <a:t>are mitochondria that produce ATP.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</a:t>
            </a:r>
            <a:r>
              <a:rPr lang="en-US" sz="2000" b="1" dirty="0"/>
              <a:t>flagellum</a:t>
            </a:r>
            <a:r>
              <a:rPr lang="en-US" sz="2000" dirty="0"/>
              <a:t> provides motility.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322F334-3125-463C-BA3E-8546148FB1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5463" y="3551208"/>
            <a:ext cx="10281720" cy="28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1190CAF-15FE-403E-9016-190DC69268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7019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275CF-B486-4919-ABF5-58CCECD7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Epididymis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AF3BE-AC5C-47BE-8A0C-95756DD2E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In the </a:t>
            </a:r>
            <a:r>
              <a:rPr lang="en-US" sz="2000" b="1" dirty="0"/>
              <a:t>Epididymis</a:t>
            </a:r>
            <a:r>
              <a:rPr lang="en-US" sz="2000" dirty="0"/>
              <a:t> sperm matures and flagella becomes functional.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Peristalsis waves move sperm into Vas Deferens.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3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1ECE7-382B-461B-92AE-C97C270C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Vas Deferens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FC731-68B0-4BA3-9D7A-DDD8D4143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The Vas Deferens extends from epididymis through the inguinal canal into the abdominal cavity.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Vas Deferens goes upward over the bladder, then down the posterior side to join the ejaculatory duct.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DBA89C59-0C34-4544-A6E9-ACE4CC6A3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501" r="19877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67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45C69-3606-4A2B-939D-F598C4C3C9D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SavonVTI</vt:lpstr>
      <vt:lpstr>51.2 The Male Reproductive System</vt:lpstr>
      <vt:lpstr>Student Objectives</vt:lpstr>
      <vt:lpstr>Male Reproductive System Anatomy</vt:lpstr>
      <vt:lpstr>PowerPoint Presentation</vt:lpstr>
      <vt:lpstr>Scrotum</vt:lpstr>
      <vt:lpstr>Testes</vt:lpstr>
      <vt:lpstr>Structure of Sperm cells</vt:lpstr>
      <vt:lpstr>Epididymis</vt:lpstr>
      <vt:lpstr>Vas Deferens</vt:lpstr>
      <vt:lpstr>Ejaculatory Ducts</vt:lpstr>
      <vt:lpstr>Seminal Vesicles</vt:lpstr>
      <vt:lpstr>Prostate Gland</vt:lpstr>
      <vt:lpstr>Bulbourethral glands</vt:lpstr>
      <vt:lpstr>Urethra - Penis</vt:lpstr>
      <vt:lpstr>Semen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Mal</dc:title>
  <dc:creator/>
  <cp:lastModifiedBy/>
  <cp:revision>214</cp:revision>
  <dcterms:created xsi:type="dcterms:W3CDTF">2020-10-28T03:05:44Z</dcterms:created>
  <dcterms:modified xsi:type="dcterms:W3CDTF">2020-11-12T01:32:20Z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