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64" r:id="rId5"/>
    <p:sldId id="313" r:id="rId6"/>
    <p:sldId id="315" r:id="rId7"/>
    <p:sldId id="314" r:id="rId8"/>
    <p:sldId id="316" r:id="rId9"/>
    <p:sldId id="317" r:id="rId10"/>
    <p:sldId id="318" r:id="rId11"/>
    <p:sldId id="319" r:id="rId12"/>
    <p:sldId id="320" r:id="rId13"/>
    <p:sldId id="3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ABE60-FF60-494B-8FAA-FFA68E53ADFB}" v="2" dt="2020-02-23T23:26:57.400"/>
    <p1510:client id="{C5775EB3-6F2B-455B-A75F-5E095A0001DA}" v="15" dt="2020-11-12T01:31:34.890"/>
    <p1510:client id="{DE1C3249-B2E0-48F0-9286-81F42A1DCA68}" v="336" dt="2020-10-28T03:29:50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F52DA-F6FF-4A10-AF29-C747F32C8D7A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B80F56B-61C9-4590-A6D0-085562FE2D0B}">
      <dgm:prSet/>
      <dgm:spPr/>
      <dgm:t>
        <a:bodyPr/>
        <a:lstStyle/>
        <a:p>
          <a:r>
            <a:rPr lang="en-US"/>
            <a:t>Describe</a:t>
          </a:r>
        </a:p>
      </dgm:t>
    </dgm:pt>
    <dgm:pt modelId="{F94D5D8C-552F-4501-9763-B101D27887A2}" type="parTrans" cxnId="{799A9957-32A9-40E2-A87D-B960CD145DA5}">
      <dgm:prSet/>
      <dgm:spPr/>
      <dgm:t>
        <a:bodyPr/>
        <a:lstStyle/>
        <a:p>
          <a:endParaRPr lang="en-US"/>
        </a:p>
      </dgm:t>
    </dgm:pt>
    <dgm:pt modelId="{E72344B0-2CDB-4B19-9486-4ACE47A2C1B2}" type="sibTrans" cxnId="{799A9957-32A9-40E2-A87D-B960CD145DA5}">
      <dgm:prSet/>
      <dgm:spPr/>
      <dgm:t>
        <a:bodyPr/>
        <a:lstStyle/>
        <a:p>
          <a:endParaRPr lang="en-US"/>
        </a:p>
      </dgm:t>
    </dgm:pt>
    <dgm:pt modelId="{4B55D23B-45F2-47DB-9AC2-6A3ACB559AC8}">
      <dgm:prSet/>
      <dgm:spPr/>
      <dgm:t>
        <a:bodyPr/>
        <a:lstStyle/>
        <a:p>
          <a:r>
            <a:rPr lang="en-US"/>
            <a:t>Describe the process of meiosis. Define diploid and haploid.</a:t>
          </a:r>
        </a:p>
      </dgm:t>
    </dgm:pt>
    <dgm:pt modelId="{F9B9E8A7-FCE2-4E38-9924-F3A2AAAB5C3D}" type="parTrans" cxnId="{3875E43E-0349-4F8D-9AA6-987991565E4E}">
      <dgm:prSet/>
      <dgm:spPr/>
      <dgm:t>
        <a:bodyPr/>
        <a:lstStyle/>
        <a:p>
          <a:endParaRPr lang="en-US"/>
        </a:p>
      </dgm:t>
    </dgm:pt>
    <dgm:pt modelId="{88A230FB-221C-4AD3-AC97-209C66A31250}" type="sibTrans" cxnId="{3875E43E-0349-4F8D-9AA6-987991565E4E}">
      <dgm:prSet/>
      <dgm:spPr/>
      <dgm:t>
        <a:bodyPr/>
        <a:lstStyle/>
        <a:p>
          <a:endParaRPr lang="en-US"/>
        </a:p>
      </dgm:t>
    </dgm:pt>
    <dgm:pt modelId="{2ECC3E22-A9D5-4760-B073-7E2B8455E92F}">
      <dgm:prSet/>
      <dgm:spPr/>
      <dgm:t>
        <a:bodyPr/>
        <a:lstStyle/>
        <a:p>
          <a:r>
            <a:rPr lang="en-US"/>
            <a:t>Describe</a:t>
          </a:r>
        </a:p>
      </dgm:t>
    </dgm:pt>
    <dgm:pt modelId="{CF46663E-1CDD-4A9E-94E1-74820045F9D6}" type="parTrans" cxnId="{6CCDB6EB-B52A-47AC-AEB6-7170CAB12831}">
      <dgm:prSet/>
      <dgm:spPr/>
      <dgm:t>
        <a:bodyPr/>
        <a:lstStyle/>
        <a:p>
          <a:endParaRPr lang="en-US"/>
        </a:p>
      </dgm:t>
    </dgm:pt>
    <dgm:pt modelId="{5133B9E3-1A20-4101-B2D7-51D79AA382F2}" type="sibTrans" cxnId="{6CCDB6EB-B52A-47AC-AEB6-7170CAB12831}">
      <dgm:prSet/>
      <dgm:spPr/>
      <dgm:t>
        <a:bodyPr/>
        <a:lstStyle/>
        <a:p>
          <a:endParaRPr lang="en-US"/>
        </a:p>
      </dgm:t>
    </dgm:pt>
    <dgm:pt modelId="{9D3578F3-2717-4647-BCE9-1FA0898BF6FF}">
      <dgm:prSet/>
      <dgm:spPr/>
      <dgm:t>
        <a:bodyPr/>
        <a:lstStyle/>
        <a:p>
          <a:r>
            <a:rPr lang="en-US"/>
            <a:t>Describe the difference between spermatogenesis and oogenesis.</a:t>
          </a:r>
        </a:p>
      </dgm:t>
    </dgm:pt>
    <dgm:pt modelId="{A03915F4-B142-4063-8ED7-818F262CF9A0}" type="parTrans" cxnId="{C65DDCE0-7521-44ED-8957-43386BC424F6}">
      <dgm:prSet/>
      <dgm:spPr/>
      <dgm:t>
        <a:bodyPr/>
        <a:lstStyle/>
        <a:p>
          <a:endParaRPr lang="en-US"/>
        </a:p>
      </dgm:t>
    </dgm:pt>
    <dgm:pt modelId="{39DCA1AE-B8FB-44EB-A6FD-D1F43AC7A66D}" type="sibTrans" cxnId="{C65DDCE0-7521-44ED-8957-43386BC424F6}">
      <dgm:prSet/>
      <dgm:spPr/>
      <dgm:t>
        <a:bodyPr/>
        <a:lstStyle/>
        <a:p>
          <a:endParaRPr lang="en-US"/>
        </a:p>
      </dgm:t>
    </dgm:pt>
    <dgm:pt modelId="{CC172A9A-554F-4E19-BD43-91753DAB9660}">
      <dgm:prSet/>
      <dgm:spPr/>
      <dgm:t>
        <a:bodyPr/>
        <a:lstStyle/>
        <a:p>
          <a:r>
            <a:rPr lang="en-US"/>
            <a:t>Name</a:t>
          </a:r>
        </a:p>
      </dgm:t>
    </dgm:pt>
    <dgm:pt modelId="{146DE0DF-CBBB-4340-8016-BFE5B607A853}" type="parTrans" cxnId="{5D8C0E47-FD4F-47B9-9E81-AA67ABBBF813}">
      <dgm:prSet/>
      <dgm:spPr/>
      <dgm:t>
        <a:bodyPr/>
        <a:lstStyle/>
        <a:p>
          <a:endParaRPr lang="en-US"/>
        </a:p>
      </dgm:t>
    </dgm:pt>
    <dgm:pt modelId="{BD5857A4-7382-467B-B5CE-22F3C8F54918}" type="sibTrans" cxnId="{5D8C0E47-FD4F-47B9-9E81-AA67ABBBF813}">
      <dgm:prSet/>
      <dgm:spPr/>
      <dgm:t>
        <a:bodyPr/>
        <a:lstStyle/>
        <a:p>
          <a:endParaRPr lang="en-US"/>
        </a:p>
      </dgm:t>
    </dgm:pt>
    <dgm:pt modelId="{CDEAA275-C610-4064-A2F1-FC32E42D9B47}">
      <dgm:prSet/>
      <dgm:spPr/>
      <dgm:t>
        <a:bodyPr/>
        <a:lstStyle/>
        <a:p>
          <a:r>
            <a:rPr lang="en-US"/>
            <a:t>Name the hormones necessary for formation of gametes and state the function of each.</a:t>
          </a:r>
        </a:p>
      </dgm:t>
    </dgm:pt>
    <dgm:pt modelId="{206EA436-820F-4E12-8F4F-73414FC27465}" type="parTrans" cxnId="{5A4D34B1-EED8-4332-BEC9-1FF39F77E67D}">
      <dgm:prSet/>
      <dgm:spPr/>
      <dgm:t>
        <a:bodyPr/>
        <a:lstStyle/>
        <a:p>
          <a:endParaRPr lang="en-US"/>
        </a:p>
      </dgm:t>
    </dgm:pt>
    <dgm:pt modelId="{3039E215-2823-4EF4-95B5-A3F2140D0B41}" type="sibTrans" cxnId="{5A4D34B1-EED8-4332-BEC9-1FF39F77E67D}">
      <dgm:prSet/>
      <dgm:spPr/>
      <dgm:t>
        <a:bodyPr/>
        <a:lstStyle/>
        <a:p>
          <a:endParaRPr lang="en-US"/>
        </a:p>
      </dgm:t>
    </dgm:pt>
    <dgm:pt modelId="{A55108D6-612E-4C6E-9588-6BE58EAE684A}" type="pres">
      <dgm:prSet presAssocID="{5D2F52DA-F6FF-4A10-AF29-C747F32C8D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926E80-D1CD-40C0-8B4C-C2D0C3422161}" type="pres">
      <dgm:prSet presAssocID="{8B80F56B-61C9-4590-A6D0-085562FE2D0B}" presName="linNode" presStyleCnt="0"/>
      <dgm:spPr/>
    </dgm:pt>
    <dgm:pt modelId="{278C8AFC-194F-42A1-9352-BB8781D1EBDA}" type="pres">
      <dgm:prSet presAssocID="{8B80F56B-61C9-4590-A6D0-085562FE2D0B}" presName="parentText" presStyleLbl="solidFgAcc1" presStyleIdx="0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0437B97A-BB45-4135-ADD0-041DC65FD2D5}" type="pres">
      <dgm:prSet presAssocID="{8B80F56B-61C9-4590-A6D0-085562FE2D0B}" presName="descendantText" presStyleLbl="alignNode1" presStyleIdx="0" presStyleCnt="3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8A613B6E-1125-4FFC-9492-776B812B9938}" type="pres">
      <dgm:prSet presAssocID="{E72344B0-2CDB-4B19-9486-4ACE47A2C1B2}" presName="sp" presStyleCnt="0"/>
      <dgm:spPr/>
    </dgm:pt>
    <dgm:pt modelId="{DE6FB94D-A3A9-4FB7-ABF5-07B468AA4B24}" type="pres">
      <dgm:prSet presAssocID="{2ECC3E22-A9D5-4760-B073-7E2B8455E92F}" presName="linNode" presStyleCnt="0"/>
      <dgm:spPr/>
    </dgm:pt>
    <dgm:pt modelId="{0BBF81E8-D99C-40A5-988D-9CEF48773F6D}" type="pres">
      <dgm:prSet presAssocID="{2ECC3E22-A9D5-4760-B073-7E2B8455E92F}" presName="parentText" presStyleLbl="solidFgAcc1" presStyleIdx="1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F0EC54AC-9CC4-4B14-B54F-81D2D2275ADF}" type="pres">
      <dgm:prSet presAssocID="{2ECC3E22-A9D5-4760-B073-7E2B8455E92F}" presName="descendantText" presStyleLbl="alignNode1" presStyleIdx="1" presStyleCnt="3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60CBADAB-5DB6-4B02-91AE-9D99128CEA6E}" type="pres">
      <dgm:prSet presAssocID="{5133B9E3-1A20-4101-B2D7-51D79AA382F2}" presName="sp" presStyleCnt="0"/>
      <dgm:spPr/>
    </dgm:pt>
    <dgm:pt modelId="{5A6DA963-B2BC-48E7-A77B-61053299A0A4}" type="pres">
      <dgm:prSet presAssocID="{CC172A9A-554F-4E19-BD43-91753DAB9660}" presName="linNode" presStyleCnt="0"/>
      <dgm:spPr/>
    </dgm:pt>
    <dgm:pt modelId="{901DDE22-8F23-4DDE-9A72-24E7E00E13A4}" type="pres">
      <dgm:prSet presAssocID="{CC172A9A-554F-4E19-BD43-91753DAB9660}" presName="parentText" presStyleLbl="solidFgAcc1" presStyleIdx="2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ACE2C5FE-07A9-48CB-AE12-F946EC152957}" type="pres">
      <dgm:prSet presAssocID="{CC172A9A-554F-4E19-BD43-91753DAB9660}" presName="descendantText" presStyleLbl="alignNode1" presStyleIdx="2" presStyleCnt="3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5A4D34B1-EED8-4332-BEC9-1FF39F77E67D}" srcId="{CC172A9A-554F-4E19-BD43-91753DAB9660}" destId="{CDEAA275-C610-4064-A2F1-FC32E42D9B47}" srcOrd="0" destOrd="0" parTransId="{206EA436-820F-4E12-8F4F-73414FC27465}" sibTransId="{3039E215-2823-4EF4-95B5-A3F2140D0B41}"/>
    <dgm:cxn modelId="{312EA547-F889-400B-BA3A-B72605009767}" type="presOf" srcId="{4B55D23B-45F2-47DB-9AC2-6A3ACB559AC8}" destId="{0437B97A-BB45-4135-ADD0-041DC65FD2D5}" srcOrd="0" destOrd="0" presId="urn:microsoft.com/office/officeart/2016/7/layout/VerticalHollowActionList"/>
    <dgm:cxn modelId="{D8464F43-4BB9-4379-B516-081A86AF3834}" type="presOf" srcId="{9D3578F3-2717-4647-BCE9-1FA0898BF6FF}" destId="{F0EC54AC-9CC4-4B14-B54F-81D2D2275ADF}" srcOrd="0" destOrd="0" presId="urn:microsoft.com/office/officeart/2016/7/layout/VerticalHollowActionList"/>
    <dgm:cxn modelId="{3875E43E-0349-4F8D-9AA6-987991565E4E}" srcId="{8B80F56B-61C9-4590-A6D0-085562FE2D0B}" destId="{4B55D23B-45F2-47DB-9AC2-6A3ACB559AC8}" srcOrd="0" destOrd="0" parTransId="{F9B9E8A7-FCE2-4E38-9924-F3A2AAAB5C3D}" sibTransId="{88A230FB-221C-4AD3-AC97-209C66A31250}"/>
    <dgm:cxn modelId="{CACEA715-89D7-4394-99EE-A8B8FFEBFEC6}" type="presOf" srcId="{5D2F52DA-F6FF-4A10-AF29-C747F32C8D7A}" destId="{A55108D6-612E-4C6E-9588-6BE58EAE684A}" srcOrd="0" destOrd="0" presId="urn:microsoft.com/office/officeart/2016/7/layout/VerticalHollowActionList"/>
    <dgm:cxn modelId="{3EBC719F-D63A-43AD-AAE2-7CDE400252C4}" type="presOf" srcId="{CC172A9A-554F-4E19-BD43-91753DAB9660}" destId="{901DDE22-8F23-4DDE-9A72-24E7E00E13A4}" srcOrd="0" destOrd="0" presId="urn:microsoft.com/office/officeart/2016/7/layout/VerticalHollowActionList"/>
    <dgm:cxn modelId="{799A9957-32A9-40E2-A87D-B960CD145DA5}" srcId="{5D2F52DA-F6FF-4A10-AF29-C747F32C8D7A}" destId="{8B80F56B-61C9-4590-A6D0-085562FE2D0B}" srcOrd="0" destOrd="0" parTransId="{F94D5D8C-552F-4501-9763-B101D27887A2}" sibTransId="{E72344B0-2CDB-4B19-9486-4ACE47A2C1B2}"/>
    <dgm:cxn modelId="{5D8C0E47-FD4F-47B9-9E81-AA67ABBBF813}" srcId="{5D2F52DA-F6FF-4A10-AF29-C747F32C8D7A}" destId="{CC172A9A-554F-4E19-BD43-91753DAB9660}" srcOrd="2" destOrd="0" parTransId="{146DE0DF-CBBB-4340-8016-BFE5B607A853}" sibTransId="{BD5857A4-7382-467B-B5CE-22F3C8F54918}"/>
    <dgm:cxn modelId="{5220B91B-6A14-4DE4-A84A-B0E27C9D9F78}" type="presOf" srcId="{8B80F56B-61C9-4590-A6D0-085562FE2D0B}" destId="{278C8AFC-194F-42A1-9352-BB8781D1EBDA}" srcOrd="0" destOrd="0" presId="urn:microsoft.com/office/officeart/2016/7/layout/VerticalHollowActionList"/>
    <dgm:cxn modelId="{C12BE030-66B7-4A74-8CC3-A6AE595BD97F}" type="presOf" srcId="{CDEAA275-C610-4064-A2F1-FC32E42D9B47}" destId="{ACE2C5FE-07A9-48CB-AE12-F946EC152957}" srcOrd="0" destOrd="0" presId="urn:microsoft.com/office/officeart/2016/7/layout/VerticalHollowActionList"/>
    <dgm:cxn modelId="{C65DDCE0-7521-44ED-8957-43386BC424F6}" srcId="{2ECC3E22-A9D5-4760-B073-7E2B8455E92F}" destId="{9D3578F3-2717-4647-BCE9-1FA0898BF6FF}" srcOrd="0" destOrd="0" parTransId="{A03915F4-B142-4063-8ED7-818F262CF9A0}" sibTransId="{39DCA1AE-B8FB-44EB-A6FD-D1F43AC7A66D}"/>
    <dgm:cxn modelId="{26E749FC-6A15-428E-A210-FEFCA5AB08D8}" type="presOf" srcId="{2ECC3E22-A9D5-4760-B073-7E2B8455E92F}" destId="{0BBF81E8-D99C-40A5-988D-9CEF48773F6D}" srcOrd="0" destOrd="0" presId="urn:microsoft.com/office/officeart/2016/7/layout/VerticalHollowActionList"/>
    <dgm:cxn modelId="{6CCDB6EB-B52A-47AC-AEB6-7170CAB12831}" srcId="{5D2F52DA-F6FF-4A10-AF29-C747F32C8D7A}" destId="{2ECC3E22-A9D5-4760-B073-7E2B8455E92F}" srcOrd="1" destOrd="0" parTransId="{CF46663E-1CDD-4A9E-94E1-74820045F9D6}" sibTransId="{5133B9E3-1A20-4101-B2D7-51D79AA382F2}"/>
    <dgm:cxn modelId="{F308296F-A8D7-48E2-8549-ABA5BE3C9F02}" type="presParOf" srcId="{A55108D6-612E-4C6E-9588-6BE58EAE684A}" destId="{D0926E80-D1CD-40C0-8B4C-C2D0C3422161}" srcOrd="0" destOrd="0" presId="urn:microsoft.com/office/officeart/2016/7/layout/VerticalHollowActionList"/>
    <dgm:cxn modelId="{10219CA5-C389-4197-AB87-5B8DF1E6E620}" type="presParOf" srcId="{D0926E80-D1CD-40C0-8B4C-C2D0C3422161}" destId="{278C8AFC-194F-42A1-9352-BB8781D1EBDA}" srcOrd="0" destOrd="0" presId="urn:microsoft.com/office/officeart/2016/7/layout/VerticalHollowActionList"/>
    <dgm:cxn modelId="{640E9FA9-AFCD-40DD-A7D0-DE3E1344212A}" type="presParOf" srcId="{D0926E80-D1CD-40C0-8B4C-C2D0C3422161}" destId="{0437B97A-BB45-4135-ADD0-041DC65FD2D5}" srcOrd="1" destOrd="0" presId="urn:microsoft.com/office/officeart/2016/7/layout/VerticalHollowActionList"/>
    <dgm:cxn modelId="{D4BDF74F-C70A-476D-B6D6-0DAF4760738C}" type="presParOf" srcId="{A55108D6-612E-4C6E-9588-6BE58EAE684A}" destId="{8A613B6E-1125-4FFC-9492-776B812B9938}" srcOrd="1" destOrd="0" presId="urn:microsoft.com/office/officeart/2016/7/layout/VerticalHollowActionList"/>
    <dgm:cxn modelId="{907F3755-86DD-4475-AFDB-39135792C692}" type="presParOf" srcId="{A55108D6-612E-4C6E-9588-6BE58EAE684A}" destId="{DE6FB94D-A3A9-4FB7-ABF5-07B468AA4B24}" srcOrd="2" destOrd="0" presId="urn:microsoft.com/office/officeart/2016/7/layout/VerticalHollowActionList"/>
    <dgm:cxn modelId="{CEB9125D-62BC-4DE5-85E5-6AC054DD7E03}" type="presParOf" srcId="{DE6FB94D-A3A9-4FB7-ABF5-07B468AA4B24}" destId="{0BBF81E8-D99C-40A5-988D-9CEF48773F6D}" srcOrd="0" destOrd="0" presId="urn:microsoft.com/office/officeart/2016/7/layout/VerticalHollowActionList"/>
    <dgm:cxn modelId="{4D5ABC3E-FD8A-4F31-AAE9-FFA99982F255}" type="presParOf" srcId="{DE6FB94D-A3A9-4FB7-ABF5-07B468AA4B24}" destId="{F0EC54AC-9CC4-4B14-B54F-81D2D2275ADF}" srcOrd="1" destOrd="0" presId="urn:microsoft.com/office/officeart/2016/7/layout/VerticalHollowActionList"/>
    <dgm:cxn modelId="{CE7FA5B1-3493-4871-B10B-0B652E70CB08}" type="presParOf" srcId="{A55108D6-612E-4C6E-9588-6BE58EAE684A}" destId="{60CBADAB-5DB6-4B02-91AE-9D99128CEA6E}" srcOrd="3" destOrd="0" presId="urn:microsoft.com/office/officeart/2016/7/layout/VerticalHollowActionList"/>
    <dgm:cxn modelId="{544EDF41-1D7A-4D13-9469-086B42FC63E7}" type="presParOf" srcId="{A55108D6-612E-4C6E-9588-6BE58EAE684A}" destId="{5A6DA963-B2BC-48E7-A77B-61053299A0A4}" srcOrd="4" destOrd="0" presId="urn:microsoft.com/office/officeart/2016/7/layout/VerticalHollowActionList"/>
    <dgm:cxn modelId="{EBD66806-290D-400D-90EE-A38B85B94385}" type="presParOf" srcId="{5A6DA963-B2BC-48E7-A77B-61053299A0A4}" destId="{901DDE22-8F23-4DDE-9A72-24E7E00E13A4}" srcOrd="0" destOrd="0" presId="urn:microsoft.com/office/officeart/2016/7/layout/VerticalHollowActionList"/>
    <dgm:cxn modelId="{9BE11320-1AA8-4DEF-9C7B-7CF00AA30D56}" type="presParOf" srcId="{5A6DA963-B2BC-48E7-A77B-61053299A0A4}" destId="{ACE2C5FE-07A9-48CB-AE12-F946EC152957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7B97A-BB45-4135-ADD0-041DC65FD2D5}">
      <dsp:nvSpPr>
        <dsp:cNvPr id="0" name=""/>
        <dsp:cNvSpPr/>
      </dsp:nvSpPr>
      <dsp:spPr>
        <a:xfrm>
          <a:off x="1181236" y="1634"/>
          <a:ext cx="4724944" cy="16754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677" tIns="425568" rIns="91677" bIns="425568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Describe the process of meiosis. Define diploid and haploid.</a:t>
          </a:r>
        </a:p>
      </dsp:txBody>
      <dsp:txXfrm>
        <a:off x="1181236" y="1634"/>
        <a:ext cx="4724944" cy="1675464"/>
      </dsp:txXfrm>
    </dsp:sp>
    <dsp:sp modelId="{278C8AFC-194F-42A1-9352-BB8781D1EBDA}">
      <dsp:nvSpPr>
        <dsp:cNvPr id="0" name=""/>
        <dsp:cNvSpPr/>
      </dsp:nvSpPr>
      <dsp:spPr>
        <a:xfrm>
          <a:off x="0" y="1634"/>
          <a:ext cx="1181236" cy="16754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07" tIns="165499" rIns="62507" bIns="165499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Describe</a:t>
          </a:r>
        </a:p>
      </dsp:txBody>
      <dsp:txXfrm>
        <a:off x="0" y="1634"/>
        <a:ext cx="1181236" cy="1675464"/>
      </dsp:txXfrm>
    </dsp:sp>
    <dsp:sp modelId="{F0EC54AC-9CC4-4B14-B54F-81D2D2275ADF}">
      <dsp:nvSpPr>
        <dsp:cNvPr id="0" name=""/>
        <dsp:cNvSpPr/>
      </dsp:nvSpPr>
      <dsp:spPr>
        <a:xfrm>
          <a:off x="1181236" y="1777626"/>
          <a:ext cx="4724944" cy="1675464"/>
        </a:xfrm>
        <a:prstGeom prst="rect">
          <a:avLst/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2700" cap="flat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677" tIns="425568" rIns="91677" bIns="425568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Describe the difference between spermatogenesis and oogenesis.</a:t>
          </a:r>
        </a:p>
      </dsp:txBody>
      <dsp:txXfrm>
        <a:off x="1181236" y="1777626"/>
        <a:ext cx="4724944" cy="1675464"/>
      </dsp:txXfrm>
    </dsp:sp>
    <dsp:sp modelId="{0BBF81E8-D99C-40A5-988D-9CEF48773F6D}">
      <dsp:nvSpPr>
        <dsp:cNvPr id="0" name=""/>
        <dsp:cNvSpPr/>
      </dsp:nvSpPr>
      <dsp:spPr>
        <a:xfrm>
          <a:off x="0" y="1777626"/>
          <a:ext cx="1181236" cy="16754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07" tIns="165499" rIns="62507" bIns="165499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Describe</a:t>
          </a:r>
        </a:p>
      </dsp:txBody>
      <dsp:txXfrm>
        <a:off x="0" y="1777626"/>
        <a:ext cx="1181236" cy="1675464"/>
      </dsp:txXfrm>
    </dsp:sp>
    <dsp:sp modelId="{ACE2C5FE-07A9-48CB-AE12-F946EC152957}">
      <dsp:nvSpPr>
        <dsp:cNvPr id="0" name=""/>
        <dsp:cNvSpPr/>
      </dsp:nvSpPr>
      <dsp:spPr>
        <a:xfrm>
          <a:off x="1181236" y="3553619"/>
          <a:ext cx="4724944" cy="1675464"/>
        </a:xfrm>
        <a:prstGeom prst="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677" tIns="425568" rIns="91677" bIns="425568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Name the hormones necessary for formation of gametes and state the function of each.</a:t>
          </a:r>
        </a:p>
      </dsp:txBody>
      <dsp:txXfrm>
        <a:off x="1181236" y="3553619"/>
        <a:ext cx="4724944" cy="1675464"/>
      </dsp:txXfrm>
    </dsp:sp>
    <dsp:sp modelId="{901DDE22-8F23-4DDE-9A72-24E7E00E13A4}">
      <dsp:nvSpPr>
        <dsp:cNvPr id="0" name=""/>
        <dsp:cNvSpPr/>
      </dsp:nvSpPr>
      <dsp:spPr>
        <a:xfrm>
          <a:off x="0" y="3553619"/>
          <a:ext cx="1181236" cy="16754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07" tIns="165499" rIns="62507" bIns="165499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Name</a:t>
          </a:r>
        </a:p>
      </dsp:txBody>
      <dsp:txXfrm>
        <a:off x="0" y="3553619"/>
        <a:ext cx="1181236" cy="1675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12-Nov-20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12-Nov-20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12-Nov-20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YzWx4RGiPUyPO79ZhA9cN52asZGNOU5NsDR9d4NVtd9UQzFEN0JEQUQ1NVNDOFY0OFRMNTBIOFkxOS4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E362C8-2494-4F69-A337-B9C27AA89F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05" r="2" b="2"/>
          <a:stretch/>
        </p:blipFill>
        <p:spPr>
          <a:xfrm>
            <a:off x="-1" y="10"/>
            <a:ext cx="6095997" cy="4530063"/>
          </a:xfrm>
          <a:prstGeom prst="rect">
            <a:avLst/>
          </a:prstGeom>
        </p:spPr>
      </p:pic>
      <p:pic>
        <p:nvPicPr>
          <p:cNvPr id="4" name="Picture 4" descr="A picture containing vase, table, bird, sitting&#10;&#10;Description automatically generated">
            <a:extLst>
              <a:ext uri="{FF2B5EF4-FFF2-40B4-BE49-F238E27FC236}">
                <a16:creationId xmlns:a16="http://schemas.microsoft.com/office/drawing/2014/main" id="{7611F41E-97EE-4109-8D6E-5AE48D49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7" r="3474"/>
          <a:stretch/>
        </p:blipFill>
        <p:spPr>
          <a:xfrm>
            <a:off x="6096004" y="10"/>
            <a:ext cx="6095996" cy="4530063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723" y="4956811"/>
            <a:ext cx="11439414" cy="897439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chemeClr val="tx1"/>
                </a:solidFill>
              </a:rPr>
              <a:t>51.1 Meiosis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275" y="5854250"/>
            <a:ext cx="10656310" cy="44053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Unit 3: The Reproductive Systems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DC2C-3047-4E4A-A55F-623B67F3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227C5-EF19-4049-A439-290B2ACD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  <a:hlinkClick r:id="rId2"/>
              </a:rPr>
              <a:t>https://forms.office.com/Pages/ResponsePage.aspx?id=YzWx4RGiPUyPO79ZhA9cN52asZGNOU5NsDR9d4NVtd9UQzFEN0JEQUQ1NVNDOFY0OFRMNTBIOFkxOS4u</a:t>
            </a: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7566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6113CC0-C6F6-45FF-999C-3A4D958332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25" y="822863"/>
            <a:ext cx="6584506" cy="52064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4E171-3315-4433-9819-9BD2BD9C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6439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Reproductive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B24B5-A8A0-44F4-B523-AD8CB6A8D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082" y="2385390"/>
            <a:ext cx="4472922" cy="36496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u="sng" dirty="0"/>
              <a:t>Purpose</a:t>
            </a:r>
            <a:r>
              <a:rPr lang="en-US" dirty="0"/>
              <a:t>: continue the human species by the production of offspring.</a:t>
            </a:r>
          </a:p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The Male and Female Reproductive systems produce </a:t>
            </a:r>
            <a:r>
              <a:rPr lang="en-US" b="1" dirty="0"/>
              <a:t>gametes</a:t>
            </a:r>
            <a:r>
              <a:rPr lang="en-US" dirty="0"/>
              <a:t>, sperm and egg cells, and ensure the union of gametes in fertilization following sexual intercourse.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1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21CC0-FC12-4D79-AF3F-AE4303292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Student Objectives: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045D05-6C92-4A2E-B07F-42D7877A0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694552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061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DB12E79E-6C1F-4636-A5EF-48D5B99939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25" y="1282741"/>
            <a:ext cx="6584506" cy="44633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A92F3-A5A3-496E-AF68-2E213181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Mitosis and Meiosis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8E9BC-CA27-4210-8CBF-25C6E5EA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Mitosis</a:t>
            </a:r>
            <a:r>
              <a:rPr lang="en-US" sz="1700"/>
              <a:t> is the type of cell division that occurs in non-reproductive cells.</a:t>
            </a:r>
          </a:p>
          <a:p>
            <a:pPr>
              <a:lnSpc>
                <a:spcPct val="90000"/>
              </a:lnSpc>
            </a:pPr>
            <a:r>
              <a:rPr lang="en-US" sz="1700"/>
              <a:t>Produces exact copies of the parent cell</a:t>
            </a:r>
          </a:p>
          <a:p>
            <a:pPr>
              <a:lnSpc>
                <a:spcPct val="90000"/>
              </a:lnSpc>
            </a:pPr>
            <a:r>
              <a:rPr lang="en-US" sz="1700"/>
              <a:t>The cell division process of </a:t>
            </a:r>
            <a:r>
              <a:rPr lang="en-US" sz="1700" b="1"/>
              <a:t>meiosis</a:t>
            </a:r>
            <a:r>
              <a:rPr lang="en-US" sz="1700"/>
              <a:t> produces the gametes – sperm of egg cells.</a:t>
            </a:r>
          </a:p>
          <a:p>
            <a:pPr>
              <a:lnSpc>
                <a:spcPct val="90000"/>
              </a:lnSpc>
            </a:pPr>
            <a:r>
              <a:rPr lang="en-US" sz="1700" b="1"/>
              <a:t>Diploid </a:t>
            </a:r>
            <a:r>
              <a:rPr lang="en-US" sz="1700"/>
              <a:t>number of chromosomes (46 for humans) divides twice to form 4 cells, each with the haploid number of chromosomes.</a:t>
            </a:r>
          </a:p>
          <a:p>
            <a:pPr>
              <a:lnSpc>
                <a:spcPct val="90000"/>
              </a:lnSpc>
            </a:pPr>
            <a:r>
              <a:rPr lang="en-US" sz="1700" b="1"/>
              <a:t>Haploid </a:t>
            </a:r>
            <a:r>
              <a:rPr lang="en-US" sz="1700"/>
              <a:t>means half the usual diploid numbers (23 for humans)</a:t>
            </a:r>
          </a:p>
          <a:p>
            <a:pPr>
              <a:lnSpc>
                <a:spcPct val="90000"/>
              </a:lnSpc>
            </a:pPr>
            <a:r>
              <a:rPr lang="en-US" sz="1700"/>
              <a:t>Produces egg and sperm cells with half the genetic material of the parent cells.</a:t>
            </a:r>
          </a:p>
          <a:p>
            <a:pPr>
              <a:lnSpc>
                <a:spcPct val="90000"/>
              </a:lnSpc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372010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A5EF3-FB5D-45F9-A25C-0D2EFA64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/>
              <a:t>Spermatogenesis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3CF89-6792-4937-ACD9-DABA81B7C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Spermatogenesis</a:t>
            </a:r>
            <a:r>
              <a:rPr lang="en-US"/>
              <a:t> is the meiosis in the testes, the site of sperm production. </a:t>
            </a:r>
          </a:p>
          <a:p>
            <a:pPr>
              <a:lnSpc>
                <a:spcPct val="100000"/>
              </a:lnSpc>
            </a:pPr>
            <a:r>
              <a:rPr lang="en-US"/>
              <a:t>Within each of the testes are </a:t>
            </a:r>
            <a:r>
              <a:rPr lang="en-US" b="1"/>
              <a:t>seminiferous tubules </a:t>
            </a:r>
            <a:r>
              <a:rPr lang="en-US"/>
              <a:t>that contain spermatogonia (stem cells that generate sperm).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9EC706-8928-4DFD-8084-35D599EB4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DC8C9166-98E0-4B29-9D24-F7BCCECE67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2183"/>
          <a:stretch/>
        </p:blipFill>
        <p:spPr>
          <a:xfrm>
            <a:off x="8316242" y="1609024"/>
            <a:ext cx="3322121" cy="36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05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7DD1C925-B8A1-4818-AF72-0A618C6C97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14" r="4624" b="-2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1B691-9E37-427D-ACA3-6523A1E2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dirty="0"/>
              <a:t>Hormones during Spermatogenesis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DD109-1FC3-4517-A66F-F8ABE3A1F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6137" y="2538919"/>
            <a:ext cx="4602152" cy="355780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b="1"/>
              <a:t>Follicle-stimulating hormone </a:t>
            </a:r>
            <a:r>
              <a:rPr lang="en-US" sz="1300"/>
              <a:t>(FSH) initiates sperm production.</a:t>
            </a:r>
          </a:p>
          <a:p>
            <a:pPr lvl="1">
              <a:lnSpc>
                <a:spcPct val="90000"/>
              </a:lnSpc>
            </a:pPr>
            <a:r>
              <a:rPr lang="en-US" sz="1300"/>
              <a:t>From anterior pituitary gland</a:t>
            </a:r>
          </a:p>
          <a:p>
            <a:pPr marL="0">
              <a:lnSpc>
                <a:spcPct val="90000"/>
              </a:lnSpc>
            </a:pPr>
            <a:endParaRPr lang="en-US" sz="1300"/>
          </a:p>
          <a:p>
            <a:pPr>
              <a:lnSpc>
                <a:spcPct val="90000"/>
              </a:lnSpc>
            </a:pPr>
            <a:r>
              <a:rPr lang="en-US" sz="1300" b="1"/>
              <a:t>Testosterone</a:t>
            </a:r>
            <a:r>
              <a:rPr lang="en-US" sz="1300"/>
              <a:t> promotes maturation of sperm.</a:t>
            </a:r>
          </a:p>
          <a:p>
            <a:pPr lvl="1">
              <a:lnSpc>
                <a:spcPct val="90000"/>
              </a:lnSpc>
            </a:pPr>
            <a:r>
              <a:rPr lang="en-US" sz="1300"/>
              <a:t>Secreted by testes</a:t>
            </a:r>
          </a:p>
          <a:p>
            <a:pPr lvl="1">
              <a:lnSpc>
                <a:spcPct val="90000"/>
              </a:lnSpc>
            </a:pPr>
            <a:r>
              <a:rPr lang="en-US" sz="1300"/>
              <a:t>Testosterone is stimulated by Luteinizing hormone (LH) from anterior pituitary gland</a:t>
            </a:r>
          </a:p>
          <a:p>
            <a:pPr marL="0">
              <a:lnSpc>
                <a:spcPct val="90000"/>
              </a:lnSpc>
            </a:pPr>
            <a:endParaRPr lang="en-US" sz="1300"/>
          </a:p>
          <a:p>
            <a:pPr>
              <a:lnSpc>
                <a:spcPct val="90000"/>
              </a:lnSpc>
            </a:pPr>
            <a:r>
              <a:rPr lang="en-US" sz="1300" b="1"/>
              <a:t>Inhibin</a:t>
            </a:r>
            <a:r>
              <a:rPr lang="en-US" sz="1300"/>
              <a:t> decreases secretion of FSH.</a:t>
            </a:r>
          </a:p>
          <a:p>
            <a:pPr lvl="1">
              <a:lnSpc>
                <a:spcPct val="90000"/>
              </a:lnSpc>
            </a:pPr>
            <a:r>
              <a:rPr lang="en-US" sz="1300"/>
              <a:t>Secreted by testes</a:t>
            </a:r>
          </a:p>
          <a:p>
            <a:pPr marL="0">
              <a:lnSpc>
                <a:spcPct val="90000"/>
              </a:lnSpc>
            </a:pPr>
            <a:endParaRPr lang="en-US" sz="1300"/>
          </a:p>
          <a:p>
            <a:pPr>
              <a:lnSpc>
                <a:spcPct val="90000"/>
              </a:lnSpc>
            </a:pPr>
            <a:r>
              <a:rPr lang="en-US" sz="1300"/>
              <a:t>Sperm production begins at puberty (10 -14 years of age). There is usually no complete cessation.</a:t>
            </a:r>
          </a:p>
          <a:p>
            <a:pPr>
              <a:lnSpc>
                <a:spcPct val="90000"/>
              </a:lnSpc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998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7B6C145C-63CC-499F-98C1-DE7AA02DD6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89" r="776" b="4"/>
          <a:stretch/>
        </p:blipFill>
        <p:spPr>
          <a:xfrm>
            <a:off x="1160395" y="727628"/>
            <a:ext cx="4501682" cy="541555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21792-306D-4538-B5A6-08275132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Oogenesis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C3C02-FB3D-49AF-855B-4F688BA2F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Oogenesis</a:t>
            </a:r>
            <a:r>
              <a:rPr lang="en-US"/>
              <a:t> is the process of meiosis for egg cell formation; it begins in the ovaries.</a:t>
            </a:r>
          </a:p>
          <a:p>
            <a:pPr>
              <a:lnSpc>
                <a:spcPct val="100000"/>
              </a:lnSpc>
            </a:pPr>
            <a:r>
              <a:rPr lang="en-US"/>
              <a:t>Oogonium is a stem cell for egg cell production.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2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6D567-EB88-4C0B-80FA-143464DA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Hormones during Oogenesis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Chart, diagram, histogram&#10;&#10;Description automatically generated">
            <a:extLst>
              <a:ext uri="{FF2B5EF4-FFF2-40B4-BE49-F238E27FC236}">
                <a16:creationId xmlns:a16="http://schemas.microsoft.com/office/drawing/2014/main" id="{4908EC8A-F80F-4CBA-8677-55851FA468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331" t="11913" r="21514" b="722"/>
          <a:stretch/>
        </p:blipFill>
        <p:spPr>
          <a:xfrm>
            <a:off x="926476" y="1638962"/>
            <a:ext cx="4981292" cy="35424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70574-0910-4939-ACFF-B14C45476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9450" y="2538919"/>
            <a:ext cx="4957554" cy="34961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FSH initiates the growth of </a:t>
            </a:r>
            <a:r>
              <a:rPr lang="en-US" sz="1500" b="1" dirty="0"/>
              <a:t>ovarian follicles</a:t>
            </a:r>
            <a:r>
              <a:rPr lang="en-US" sz="1500" dirty="0"/>
              <a:t>, each of which contains an oogonium. 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FSH stimulates the follicle cell to secrete </a:t>
            </a:r>
            <a:r>
              <a:rPr lang="en-US" sz="1500" b="1" dirty="0"/>
              <a:t>estrogen</a:t>
            </a:r>
            <a:r>
              <a:rPr lang="en-US" sz="1500" dirty="0"/>
              <a:t>, which promotes maturation of ovum.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Production of ova begins at puberty (10 to 14 years of age) and continues until menopause (45 – 55 years of age), when the ovaries no longer respond to </a:t>
            </a:r>
            <a:r>
              <a:rPr lang="en-US" sz="1500"/>
              <a:t>pituitary hormones. 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Egg production is cyclical, with a mature ovum being </a:t>
            </a:r>
            <a:r>
              <a:rPr lang="en-US" sz="1500"/>
              <a:t>produced every 28 days.</a:t>
            </a:r>
          </a:p>
          <a:p>
            <a:pPr>
              <a:lnSpc>
                <a:spcPct val="9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85984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necklace with a piece of paper&#10;&#10;Description automatically generated">
            <a:extLst>
              <a:ext uri="{FF2B5EF4-FFF2-40B4-BE49-F238E27FC236}">
                <a16:creationId xmlns:a16="http://schemas.microsoft.com/office/drawing/2014/main" id="{F578FEA7-B6CF-4209-B0A1-AAF40F4614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5413"/>
          <a:stretch/>
        </p:blipFill>
        <p:spPr>
          <a:xfrm>
            <a:off x="727654" y="1925879"/>
            <a:ext cx="5367165" cy="3019049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9521D-0688-44E2-BA78-920C118A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Fertilization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3A337-9677-467E-B223-D7084FA1E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The ovum and sperm cells have each 23 chromosomes.</a:t>
            </a:r>
          </a:p>
          <a:p>
            <a:pPr>
              <a:lnSpc>
                <a:spcPct val="100000"/>
              </a:lnSpc>
            </a:pPr>
            <a:r>
              <a:rPr lang="en-US"/>
              <a:t>When fertilization occurs the nuclei of the egg and sperm merge, and the fertilized egg (</a:t>
            </a:r>
            <a:r>
              <a:rPr lang="en-US" b="1"/>
              <a:t>zygote</a:t>
            </a:r>
            <a:r>
              <a:rPr lang="en-US"/>
              <a:t>) has 46 chromosomes, the diploid number. 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99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845C69-3606-4A2B-939D-F598C4C3C9D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349</Words>
  <Application>Microsoft Office PowerPoint</Application>
  <PresentationFormat>Widescreen</PresentationFormat>
  <Paragraphs>49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Avenir Next LT Pro</vt:lpstr>
      <vt:lpstr>Avenir Next LT Pro Light</vt:lpstr>
      <vt:lpstr>Calibri</vt:lpstr>
      <vt:lpstr>Garamond</vt:lpstr>
      <vt:lpstr>SavonVTI</vt:lpstr>
      <vt:lpstr>51.1 Meiosis</vt:lpstr>
      <vt:lpstr>Reproductive system</vt:lpstr>
      <vt:lpstr>Student Objectives:</vt:lpstr>
      <vt:lpstr>Mitosis and Meiosis</vt:lpstr>
      <vt:lpstr>Spermatogenesis</vt:lpstr>
      <vt:lpstr>Hormones during Spermatogenesis</vt:lpstr>
      <vt:lpstr>Oogenesis</vt:lpstr>
      <vt:lpstr>Hormones during Oogenesis</vt:lpstr>
      <vt:lpstr>Fertilization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/>
  <cp:lastModifiedBy>Rick Reinders</cp:lastModifiedBy>
  <cp:revision>133</cp:revision>
  <dcterms:created xsi:type="dcterms:W3CDTF">2020-10-28T03:04:18Z</dcterms:created>
  <dcterms:modified xsi:type="dcterms:W3CDTF">2020-11-12T04:37:50Z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