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18"/>
  </p:notesMasterIdLst>
  <p:sldIdLst>
    <p:sldId id="264" r:id="rId5"/>
    <p:sldId id="314" r:id="rId6"/>
    <p:sldId id="332" r:id="rId7"/>
    <p:sldId id="350" r:id="rId8"/>
    <p:sldId id="351" r:id="rId9"/>
    <p:sldId id="352" r:id="rId10"/>
    <p:sldId id="353" r:id="rId11"/>
    <p:sldId id="354" r:id="rId12"/>
    <p:sldId id="355" r:id="rId13"/>
    <p:sldId id="356" r:id="rId14"/>
    <p:sldId id="358" r:id="rId15"/>
    <p:sldId id="357" r:id="rId16"/>
    <p:sldId id="349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3BABE60-FF60-494B-8FAA-FFA68E53ADFB}" v="2" dt="2020-02-23T23:26:57.400"/>
    <p1510:client id="{4F33B516-0FF9-3C8B-2EBC-0CBD1D317726}" v="618" dt="2020-10-28T05:12:41.576"/>
    <p1510:client id="{566BA4EA-2E11-0941-1752-417C80002E18}" v="388" dt="2020-11-16T02:33:11.590"/>
    <p1510:client id="{F11F8B6C-5A27-410F-9509-F738FBBCCCBD}" v="530" dt="2020-10-26T04:07:15.51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19" autoAdjust="0"/>
  </p:normalViewPr>
  <p:slideViewPr>
    <p:cSldViewPr snapToGrid="0">
      <p:cViewPr varScale="1">
        <p:scale>
          <a:sx n="109" d="100"/>
          <a:sy n="109" d="100"/>
        </p:scale>
        <p:origin x="6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FBE7A60-DB7E-43ED-A810-D09C5AE3EB6E}" type="doc">
      <dgm:prSet loTypeId="urn:microsoft.com/office/officeart/2016/7/layout/RepeatingBendingProcessNew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77CEF7F7-3AD5-4E35-9126-E7EE3FBFDEDD}">
      <dgm:prSet phldr="0"/>
      <dgm:spPr/>
      <dgm:t>
        <a:bodyPr/>
        <a:lstStyle/>
        <a:p>
          <a:pPr rtl="0"/>
          <a:r>
            <a:rPr lang="en-US">
              <a:latin typeface="Avenir Next LT Pro Light" panose="02020404030301010803"/>
            </a:rPr>
            <a:t>Describe</a:t>
          </a:r>
          <a:r>
            <a:rPr lang="en-US"/>
            <a:t> the relationship between HIV and AIDS.</a:t>
          </a:r>
          <a:endParaRPr lang="en-US">
            <a:latin typeface="Avenir Next LT Pro Light" panose="02020404030301010803"/>
          </a:endParaRPr>
        </a:p>
      </dgm:t>
    </dgm:pt>
    <dgm:pt modelId="{CCAED65D-8CA1-4241-95F1-687C9ED705CA}" type="parTrans" cxnId="{CA1A7CE4-C236-45AA-8C88-5603D70EF67F}">
      <dgm:prSet/>
      <dgm:spPr/>
    </dgm:pt>
    <dgm:pt modelId="{75A475C5-977B-4273-B1A6-4E77018AA852}" type="sibTrans" cxnId="{CA1A7CE4-C236-45AA-8C88-5603D70EF67F}">
      <dgm:prSet/>
      <dgm:spPr/>
      <dgm:t>
        <a:bodyPr/>
        <a:lstStyle/>
        <a:p>
          <a:endParaRPr lang="en-US"/>
        </a:p>
        <a:p>
          <a:endParaRPr lang="en-US"/>
        </a:p>
      </dgm:t>
    </dgm:pt>
    <dgm:pt modelId="{D6465799-BCA6-4BAE-A7C8-222353F4EDAF}">
      <dgm:prSet phldr="0"/>
      <dgm:spPr/>
      <dgm:t>
        <a:bodyPr/>
        <a:lstStyle/>
        <a:p>
          <a:pPr rtl="0"/>
          <a:r>
            <a:rPr lang="en-US">
              <a:latin typeface="Avenir Next LT Pro Light" panose="02020404030301010803"/>
            </a:rPr>
            <a:t>Distinguish </a:t>
          </a:r>
          <a:r>
            <a:rPr lang="en-US"/>
            <a:t>between the three phases of HIV infection.</a:t>
          </a:r>
        </a:p>
      </dgm:t>
    </dgm:pt>
    <dgm:pt modelId="{B8392FBB-A070-4653-B98B-C555F82B4FC3}" type="parTrans" cxnId="{7D47BF37-926E-4543-B0B0-2B8FC5DCA177}">
      <dgm:prSet/>
      <dgm:spPr/>
    </dgm:pt>
    <dgm:pt modelId="{40B8F57D-DB85-447F-9CB4-82E5025D7E07}" type="sibTrans" cxnId="{7D47BF37-926E-4543-B0B0-2B8FC5DCA177}">
      <dgm:prSet/>
      <dgm:spPr/>
      <dgm:t>
        <a:bodyPr/>
        <a:lstStyle/>
        <a:p>
          <a:endParaRPr lang="en-US"/>
        </a:p>
        <a:p>
          <a:endParaRPr lang="en-US"/>
        </a:p>
      </dgm:t>
    </dgm:pt>
    <dgm:pt modelId="{CAB50972-48D9-4433-AB71-3E57ED051669}">
      <dgm:prSet phldr="0"/>
      <dgm:spPr/>
      <dgm:t>
        <a:bodyPr/>
        <a:lstStyle/>
        <a:p>
          <a:r>
            <a:rPr lang="en-US">
              <a:latin typeface="Avenir Next LT Pro Light" panose="02020404030301010803"/>
            </a:rPr>
            <a:t>Identify</a:t>
          </a:r>
          <a:r>
            <a:rPr lang="en-US"/>
            <a:t> the two main ways that HIV is transmitted.</a:t>
          </a:r>
        </a:p>
      </dgm:t>
    </dgm:pt>
    <dgm:pt modelId="{8CC94FF7-F7A8-458D-8797-A648D3E8B1A9}" type="parTrans" cxnId="{B191DA1B-D429-4DB5-8579-559F66EA9325}">
      <dgm:prSet/>
      <dgm:spPr/>
    </dgm:pt>
    <dgm:pt modelId="{14F67E11-B185-4ED9-AB13-AD8D5D5C805D}" type="sibTrans" cxnId="{B191DA1B-D429-4DB5-8579-559F66EA9325}">
      <dgm:prSet/>
      <dgm:spPr/>
      <dgm:t>
        <a:bodyPr/>
        <a:lstStyle/>
        <a:p>
          <a:endParaRPr lang="en-US"/>
        </a:p>
        <a:p>
          <a:endParaRPr lang="en-US"/>
        </a:p>
      </dgm:t>
    </dgm:pt>
    <dgm:pt modelId="{C8933E01-57BD-4441-9F1D-D0FBDC2B8439}">
      <dgm:prSet phldr="0"/>
      <dgm:spPr/>
      <dgm:t>
        <a:bodyPr/>
        <a:lstStyle/>
        <a:p>
          <a:r>
            <a:rPr lang="en-US"/>
            <a:t>Determine </a:t>
          </a:r>
          <a:r>
            <a:rPr lang="en-US">
              <a:latin typeface="Avenir Next LT Pro Light" panose="02020404030301010803"/>
            </a:rPr>
            <a:t>how</a:t>
          </a:r>
          <a:r>
            <a:rPr lang="en-US"/>
            <a:t> evolution of HIV affects the development of vaccines and treatment.</a:t>
          </a:r>
        </a:p>
      </dgm:t>
    </dgm:pt>
    <dgm:pt modelId="{5FDFC272-FFE1-4C4F-9605-37B001B1AD51}" type="parTrans" cxnId="{21665832-CEED-4062-BE05-9496EA489D8C}">
      <dgm:prSet/>
      <dgm:spPr/>
    </dgm:pt>
    <dgm:pt modelId="{140B1FD3-CA71-4147-A8A1-50C4465DD62C}" type="sibTrans" cxnId="{21665832-CEED-4062-BE05-9496EA489D8C}">
      <dgm:prSet/>
      <dgm:spPr/>
    </dgm:pt>
    <dgm:pt modelId="{E7A14099-8FE2-4B1F-AF9E-A45F3C5DCB8A}" type="pres">
      <dgm:prSet presAssocID="{4FBE7A60-DB7E-43ED-A810-D09C5AE3EB6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798ADB5-DCB0-4959-A68F-D4D58F4D4A65}" type="pres">
      <dgm:prSet presAssocID="{77CEF7F7-3AD5-4E35-9126-E7EE3FBFDEDD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2500EE-7A0A-4794-9222-CE8370D64F70}" type="pres">
      <dgm:prSet presAssocID="{75A475C5-977B-4273-B1A6-4E77018AA852}" presName="sibTrans" presStyleLbl="sibTrans1D1" presStyleIdx="0" presStyleCnt="3"/>
      <dgm:spPr/>
      <dgm:t>
        <a:bodyPr/>
        <a:lstStyle/>
        <a:p>
          <a:endParaRPr lang="en-US"/>
        </a:p>
      </dgm:t>
    </dgm:pt>
    <dgm:pt modelId="{78F3D576-A49F-4AE9-9A04-FCA261D3EB32}" type="pres">
      <dgm:prSet presAssocID="{75A475C5-977B-4273-B1A6-4E77018AA852}" presName="connectorText" presStyleLbl="sibTrans1D1" presStyleIdx="0" presStyleCnt="3"/>
      <dgm:spPr/>
      <dgm:t>
        <a:bodyPr/>
        <a:lstStyle/>
        <a:p>
          <a:endParaRPr lang="en-US"/>
        </a:p>
      </dgm:t>
    </dgm:pt>
    <dgm:pt modelId="{D9A22F08-8596-4E8D-8F9F-0C24C363F392}" type="pres">
      <dgm:prSet presAssocID="{D6465799-BCA6-4BAE-A7C8-222353F4EDAF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84E5E7-0047-42D6-A862-01461B896D29}" type="pres">
      <dgm:prSet presAssocID="{40B8F57D-DB85-447F-9CB4-82E5025D7E07}" presName="sibTrans" presStyleLbl="sibTrans1D1" presStyleIdx="1" presStyleCnt="3"/>
      <dgm:spPr/>
      <dgm:t>
        <a:bodyPr/>
        <a:lstStyle/>
        <a:p>
          <a:endParaRPr lang="en-US"/>
        </a:p>
      </dgm:t>
    </dgm:pt>
    <dgm:pt modelId="{A2A0777C-E846-42BC-A16F-E2954F99EEBB}" type="pres">
      <dgm:prSet presAssocID="{40B8F57D-DB85-447F-9CB4-82E5025D7E07}" presName="connectorText" presStyleLbl="sibTrans1D1" presStyleIdx="1" presStyleCnt="3"/>
      <dgm:spPr/>
      <dgm:t>
        <a:bodyPr/>
        <a:lstStyle/>
        <a:p>
          <a:endParaRPr lang="en-US"/>
        </a:p>
      </dgm:t>
    </dgm:pt>
    <dgm:pt modelId="{DF106A6F-0A3B-4849-95BF-0CB9DADC8135}" type="pres">
      <dgm:prSet presAssocID="{CAB50972-48D9-4433-AB71-3E57ED051669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FFCAC4-23C3-466B-8C42-B630C3BA4EED}" type="pres">
      <dgm:prSet presAssocID="{14F67E11-B185-4ED9-AB13-AD8D5D5C805D}" presName="sibTrans" presStyleLbl="sibTrans1D1" presStyleIdx="2" presStyleCnt="3"/>
      <dgm:spPr/>
      <dgm:t>
        <a:bodyPr/>
        <a:lstStyle/>
        <a:p>
          <a:endParaRPr lang="en-US"/>
        </a:p>
      </dgm:t>
    </dgm:pt>
    <dgm:pt modelId="{156F99CC-B4FE-4029-958E-7CDC8619E894}" type="pres">
      <dgm:prSet presAssocID="{14F67E11-B185-4ED9-AB13-AD8D5D5C805D}" presName="connectorText" presStyleLbl="sibTrans1D1" presStyleIdx="2" presStyleCnt="3"/>
      <dgm:spPr/>
      <dgm:t>
        <a:bodyPr/>
        <a:lstStyle/>
        <a:p>
          <a:endParaRPr lang="en-US"/>
        </a:p>
      </dgm:t>
    </dgm:pt>
    <dgm:pt modelId="{D8F5A191-3415-4D98-81E1-85AD4DDC0B5B}" type="pres">
      <dgm:prSet presAssocID="{C8933E01-57BD-4441-9F1D-D0FBDC2B8439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191DA1B-D429-4DB5-8579-559F66EA9325}" srcId="{4FBE7A60-DB7E-43ED-A810-D09C5AE3EB6E}" destId="{CAB50972-48D9-4433-AB71-3E57ED051669}" srcOrd="2" destOrd="0" parTransId="{8CC94FF7-F7A8-458D-8797-A648D3E8B1A9}" sibTransId="{14F67E11-B185-4ED9-AB13-AD8D5D5C805D}"/>
    <dgm:cxn modelId="{64913673-0FE1-489E-B3A4-A5681987D3E0}" type="presOf" srcId="{D6465799-BCA6-4BAE-A7C8-222353F4EDAF}" destId="{D9A22F08-8596-4E8D-8F9F-0C24C363F392}" srcOrd="0" destOrd="0" presId="urn:microsoft.com/office/officeart/2016/7/layout/RepeatingBendingProcessNew"/>
    <dgm:cxn modelId="{05E162CD-57B7-4221-AF58-307B33CAE873}" type="presOf" srcId="{40B8F57D-DB85-447F-9CB4-82E5025D7E07}" destId="{A2A0777C-E846-42BC-A16F-E2954F99EEBB}" srcOrd="1" destOrd="0" presId="urn:microsoft.com/office/officeart/2016/7/layout/RepeatingBendingProcessNew"/>
    <dgm:cxn modelId="{E66A1B3D-F310-44FC-945C-E0343AD082A5}" type="presOf" srcId="{75A475C5-977B-4273-B1A6-4E77018AA852}" destId="{BA2500EE-7A0A-4794-9222-CE8370D64F70}" srcOrd="0" destOrd="0" presId="urn:microsoft.com/office/officeart/2016/7/layout/RepeatingBendingProcessNew"/>
    <dgm:cxn modelId="{4DB1C5E4-D969-4747-853D-FE1ABD534914}" type="presOf" srcId="{14F67E11-B185-4ED9-AB13-AD8D5D5C805D}" destId="{156F99CC-B4FE-4029-958E-7CDC8619E894}" srcOrd="1" destOrd="0" presId="urn:microsoft.com/office/officeart/2016/7/layout/RepeatingBendingProcessNew"/>
    <dgm:cxn modelId="{CA1A7CE4-C236-45AA-8C88-5603D70EF67F}" srcId="{4FBE7A60-DB7E-43ED-A810-D09C5AE3EB6E}" destId="{77CEF7F7-3AD5-4E35-9126-E7EE3FBFDEDD}" srcOrd="0" destOrd="0" parTransId="{CCAED65D-8CA1-4241-95F1-687C9ED705CA}" sibTransId="{75A475C5-977B-4273-B1A6-4E77018AA852}"/>
    <dgm:cxn modelId="{21665832-CEED-4062-BE05-9496EA489D8C}" srcId="{4FBE7A60-DB7E-43ED-A810-D09C5AE3EB6E}" destId="{C8933E01-57BD-4441-9F1D-D0FBDC2B8439}" srcOrd="3" destOrd="0" parTransId="{5FDFC272-FFE1-4C4F-9605-37B001B1AD51}" sibTransId="{140B1FD3-CA71-4147-A8A1-50C4465DD62C}"/>
    <dgm:cxn modelId="{EE6AC6E3-C0D6-4359-AB6A-FCE14584212E}" type="presOf" srcId="{C8933E01-57BD-4441-9F1D-D0FBDC2B8439}" destId="{D8F5A191-3415-4D98-81E1-85AD4DDC0B5B}" srcOrd="0" destOrd="0" presId="urn:microsoft.com/office/officeart/2016/7/layout/RepeatingBendingProcessNew"/>
    <dgm:cxn modelId="{A764CE59-7479-499A-ACD2-A76B2BDEF941}" type="presOf" srcId="{14F67E11-B185-4ED9-AB13-AD8D5D5C805D}" destId="{71FFCAC4-23C3-466B-8C42-B630C3BA4EED}" srcOrd="0" destOrd="0" presId="urn:microsoft.com/office/officeart/2016/7/layout/RepeatingBendingProcessNew"/>
    <dgm:cxn modelId="{7D47BF37-926E-4543-B0B0-2B8FC5DCA177}" srcId="{4FBE7A60-DB7E-43ED-A810-D09C5AE3EB6E}" destId="{D6465799-BCA6-4BAE-A7C8-222353F4EDAF}" srcOrd="1" destOrd="0" parTransId="{B8392FBB-A070-4653-B98B-C555F82B4FC3}" sibTransId="{40B8F57D-DB85-447F-9CB4-82E5025D7E07}"/>
    <dgm:cxn modelId="{8609AA4C-FF5C-4A02-AE66-B92A37943A71}" type="presOf" srcId="{40B8F57D-DB85-447F-9CB4-82E5025D7E07}" destId="{5084E5E7-0047-42D6-A862-01461B896D29}" srcOrd="0" destOrd="0" presId="urn:microsoft.com/office/officeart/2016/7/layout/RepeatingBendingProcessNew"/>
    <dgm:cxn modelId="{39AF0C9E-52F1-4598-A192-8C9CF931BAA4}" type="presOf" srcId="{77CEF7F7-3AD5-4E35-9126-E7EE3FBFDEDD}" destId="{5798ADB5-DCB0-4959-A68F-D4D58F4D4A65}" srcOrd="0" destOrd="0" presId="urn:microsoft.com/office/officeart/2016/7/layout/RepeatingBendingProcessNew"/>
    <dgm:cxn modelId="{2A12BE7D-1070-46DF-8FF6-15192FE09F64}" type="presOf" srcId="{4FBE7A60-DB7E-43ED-A810-D09C5AE3EB6E}" destId="{E7A14099-8FE2-4B1F-AF9E-A45F3C5DCB8A}" srcOrd="0" destOrd="0" presId="urn:microsoft.com/office/officeart/2016/7/layout/RepeatingBendingProcessNew"/>
    <dgm:cxn modelId="{A9F00D1C-1A8A-4E30-AFA2-D4ACAC31AFFC}" type="presOf" srcId="{CAB50972-48D9-4433-AB71-3E57ED051669}" destId="{DF106A6F-0A3B-4849-95BF-0CB9DADC8135}" srcOrd="0" destOrd="0" presId="urn:microsoft.com/office/officeart/2016/7/layout/RepeatingBendingProcessNew"/>
    <dgm:cxn modelId="{0D0C63A6-80C2-41DD-A303-8F330BCB5AF1}" type="presOf" srcId="{75A475C5-977B-4273-B1A6-4E77018AA852}" destId="{78F3D576-A49F-4AE9-9A04-FCA261D3EB32}" srcOrd="1" destOrd="0" presId="urn:microsoft.com/office/officeart/2016/7/layout/RepeatingBendingProcessNew"/>
    <dgm:cxn modelId="{6E51BEA9-5480-430B-8F8C-BDD28FA31DE6}" type="presParOf" srcId="{E7A14099-8FE2-4B1F-AF9E-A45F3C5DCB8A}" destId="{5798ADB5-DCB0-4959-A68F-D4D58F4D4A65}" srcOrd="0" destOrd="0" presId="urn:microsoft.com/office/officeart/2016/7/layout/RepeatingBendingProcessNew"/>
    <dgm:cxn modelId="{B39C7702-25A3-4A82-87BE-33D69CFEBF2C}" type="presParOf" srcId="{E7A14099-8FE2-4B1F-AF9E-A45F3C5DCB8A}" destId="{BA2500EE-7A0A-4794-9222-CE8370D64F70}" srcOrd="1" destOrd="0" presId="urn:microsoft.com/office/officeart/2016/7/layout/RepeatingBendingProcessNew"/>
    <dgm:cxn modelId="{8AD1F52D-A44A-4B08-A8C4-CC7278FDD9F1}" type="presParOf" srcId="{BA2500EE-7A0A-4794-9222-CE8370D64F70}" destId="{78F3D576-A49F-4AE9-9A04-FCA261D3EB32}" srcOrd="0" destOrd="0" presId="urn:microsoft.com/office/officeart/2016/7/layout/RepeatingBendingProcessNew"/>
    <dgm:cxn modelId="{7D165C1D-8296-4022-A1C6-B67028DE4032}" type="presParOf" srcId="{E7A14099-8FE2-4B1F-AF9E-A45F3C5DCB8A}" destId="{D9A22F08-8596-4E8D-8F9F-0C24C363F392}" srcOrd="2" destOrd="0" presId="urn:microsoft.com/office/officeart/2016/7/layout/RepeatingBendingProcessNew"/>
    <dgm:cxn modelId="{3C9A90B9-5AC8-421C-9847-45B4AE4B8D33}" type="presParOf" srcId="{E7A14099-8FE2-4B1F-AF9E-A45F3C5DCB8A}" destId="{5084E5E7-0047-42D6-A862-01461B896D29}" srcOrd="3" destOrd="0" presId="urn:microsoft.com/office/officeart/2016/7/layout/RepeatingBendingProcessNew"/>
    <dgm:cxn modelId="{41135CAE-2668-4AB1-B6B4-FC95FE3ECF22}" type="presParOf" srcId="{5084E5E7-0047-42D6-A862-01461B896D29}" destId="{A2A0777C-E846-42BC-A16F-E2954F99EEBB}" srcOrd="0" destOrd="0" presId="urn:microsoft.com/office/officeart/2016/7/layout/RepeatingBendingProcessNew"/>
    <dgm:cxn modelId="{206CDFA5-FA88-4AC7-9E27-D688058DEC82}" type="presParOf" srcId="{E7A14099-8FE2-4B1F-AF9E-A45F3C5DCB8A}" destId="{DF106A6F-0A3B-4849-95BF-0CB9DADC8135}" srcOrd="4" destOrd="0" presId="urn:microsoft.com/office/officeart/2016/7/layout/RepeatingBendingProcessNew"/>
    <dgm:cxn modelId="{3C9CF942-1443-47C0-A4DD-C7467CB54E7B}" type="presParOf" srcId="{E7A14099-8FE2-4B1F-AF9E-A45F3C5DCB8A}" destId="{71FFCAC4-23C3-466B-8C42-B630C3BA4EED}" srcOrd="5" destOrd="0" presId="urn:microsoft.com/office/officeart/2016/7/layout/RepeatingBendingProcessNew"/>
    <dgm:cxn modelId="{BEC6A81E-B1D1-4A2B-8E1F-6A24ADC97F90}" type="presParOf" srcId="{71FFCAC4-23C3-466B-8C42-B630C3BA4EED}" destId="{156F99CC-B4FE-4029-958E-7CDC8619E894}" srcOrd="0" destOrd="0" presId="urn:microsoft.com/office/officeart/2016/7/layout/RepeatingBendingProcessNew"/>
    <dgm:cxn modelId="{C4F05ADE-2154-4E8D-850C-76B84D44C098}" type="presParOf" srcId="{E7A14099-8FE2-4B1F-AF9E-A45F3C5DCB8A}" destId="{D8F5A191-3415-4D98-81E1-85AD4DDC0B5B}" srcOrd="6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2500EE-7A0A-4794-9222-CE8370D64F70}">
      <dsp:nvSpPr>
        <dsp:cNvPr id="0" name=""/>
        <dsp:cNvSpPr/>
      </dsp:nvSpPr>
      <dsp:spPr>
        <a:xfrm>
          <a:off x="2540165" y="1041926"/>
          <a:ext cx="55377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62279" y="45719"/>
              </a:lnTo>
            </a:path>
            <a:path>
              <a:moveTo>
                <a:pt x="291498" y="45719"/>
              </a:moveTo>
              <a:lnTo>
                <a:pt x="553778" y="45720"/>
              </a:lnTo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>
        <a:off x="2802445" y="912332"/>
        <a:ext cx="29218" cy="350627"/>
      </dsp:txXfrm>
    </dsp:sp>
    <dsp:sp modelId="{5798ADB5-DCB0-4959-A68F-D4D58F4D4A65}">
      <dsp:nvSpPr>
        <dsp:cNvPr id="0" name=""/>
        <dsp:cNvSpPr/>
      </dsp:nvSpPr>
      <dsp:spPr>
        <a:xfrm>
          <a:off x="1190" y="325413"/>
          <a:ext cx="2540775" cy="152446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4500" tIns="130685" rIns="124500" bIns="130685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>
              <a:latin typeface="Avenir Next LT Pro Light" panose="02020404030301010803"/>
            </a:rPr>
            <a:t>Describe</a:t>
          </a:r>
          <a:r>
            <a:rPr lang="en-US" sz="1900" kern="1200"/>
            <a:t> the relationship between HIV and AIDS.</a:t>
          </a:r>
          <a:endParaRPr lang="en-US" sz="1900" kern="1200">
            <a:latin typeface="Avenir Next LT Pro Light" panose="02020404030301010803"/>
          </a:endParaRPr>
        </a:p>
      </dsp:txBody>
      <dsp:txXfrm>
        <a:off x="1190" y="325413"/>
        <a:ext cx="2540775" cy="1524465"/>
      </dsp:txXfrm>
    </dsp:sp>
    <dsp:sp modelId="{5084E5E7-0047-42D6-A862-01461B896D29}">
      <dsp:nvSpPr>
        <dsp:cNvPr id="0" name=""/>
        <dsp:cNvSpPr/>
      </dsp:nvSpPr>
      <dsp:spPr>
        <a:xfrm>
          <a:off x="1271577" y="1848078"/>
          <a:ext cx="3125154" cy="553778"/>
        </a:xfrm>
        <a:custGeom>
          <a:avLst/>
          <a:gdLst/>
          <a:ahLst/>
          <a:cxnLst/>
          <a:rect l="0" t="0" r="0" b="0"/>
          <a:pathLst>
            <a:path>
              <a:moveTo>
                <a:pt x="3125154" y="0"/>
              </a:moveTo>
              <a:lnTo>
                <a:pt x="3125154" y="293989"/>
              </a:lnTo>
              <a:lnTo>
                <a:pt x="0" y="293989"/>
              </a:lnTo>
              <a:lnTo>
                <a:pt x="0" y="553778"/>
              </a:lnTo>
            </a:path>
          </a:pathLst>
        </a:custGeom>
        <a:noFill/>
        <a:ln w="6350" cap="flat" cmpd="sng" algn="ctr">
          <a:solidFill>
            <a:schemeClr val="accent2">
              <a:hueOff val="1373170"/>
              <a:satOff val="-24404"/>
              <a:lumOff val="785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>
        <a:off x="2754671" y="1955041"/>
        <a:ext cx="158966" cy="339852"/>
      </dsp:txXfrm>
    </dsp:sp>
    <dsp:sp modelId="{D9A22F08-8596-4E8D-8F9F-0C24C363F392}">
      <dsp:nvSpPr>
        <dsp:cNvPr id="0" name=""/>
        <dsp:cNvSpPr/>
      </dsp:nvSpPr>
      <dsp:spPr>
        <a:xfrm>
          <a:off x="3126344" y="325413"/>
          <a:ext cx="2540775" cy="1524465"/>
        </a:xfrm>
        <a:prstGeom prst="rect">
          <a:avLst/>
        </a:prstGeom>
        <a:solidFill>
          <a:schemeClr val="accent2">
            <a:hueOff val="915447"/>
            <a:satOff val="-16269"/>
            <a:lumOff val="52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4500" tIns="130685" rIns="124500" bIns="130685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>
              <a:latin typeface="Avenir Next LT Pro Light" panose="02020404030301010803"/>
            </a:rPr>
            <a:t>Distinguish </a:t>
          </a:r>
          <a:r>
            <a:rPr lang="en-US" sz="1900" kern="1200"/>
            <a:t>between the three phases of HIV infection.</a:t>
          </a:r>
        </a:p>
      </dsp:txBody>
      <dsp:txXfrm>
        <a:off x="3126344" y="325413"/>
        <a:ext cx="2540775" cy="1524465"/>
      </dsp:txXfrm>
    </dsp:sp>
    <dsp:sp modelId="{71FFCAC4-23C3-466B-8C42-B630C3BA4EED}">
      <dsp:nvSpPr>
        <dsp:cNvPr id="0" name=""/>
        <dsp:cNvSpPr/>
      </dsp:nvSpPr>
      <dsp:spPr>
        <a:xfrm>
          <a:off x="2540165" y="3150769"/>
          <a:ext cx="55377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62279" y="45719"/>
              </a:lnTo>
            </a:path>
            <a:path>
              <a:moveTo>
                <a:pt x="291498" y="45719"/>
              </a:moveTo>
              <a:lnTo>
                <a:pt x="553778" y="45720"/>
              </a:lnTo>
            </a:path>
          </a:pathLst>
        </a:custGeom>
        <a:noFill/>
        <a:ln w="6350" cap="flat" cmpd="sng" algn="ctr">
          <a:solidFill>
            <a:schemeClr val="accent2">
              <a:hueOff val="2746340"/>
              <a:satOff val="-48808"/>
              <a:lumOff val="1569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>
        <a:off x="2802445" y="3026563"/>
        <a:ext cx="29218" cy="339852"/>
      </dsp:txXfrm>
    </dsp:sp>
    <dsp:sp modelId="{DF106A6F-0A3B-4849-95BF-0CB9DADC8135}">
      <dsp:nvSpPr>
        <dsp:cNvPr id="0" name=""/>
        <dsp:cNvSpPr/>
      </dsp:nvSpPr>
      <dsp:spPr>
        <a:xfrm>
          <a:off x="1190" y="2434257"/>
          <a:ext cx="2540775" cy="1524465"/>
        </a:xfrm>
        <a:prstGeom prst="rect">
          <a:avLst/>
        </a:prstGeom>
        <a:solidFill>
          <a:schemeClr val="accent2">
            <a:hueOff val="1830893"/>
            <a:satOff val="-32539"/>
            <a:lumOff val="104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4500" tIns="130685" rIns="124500" bIns="13068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>
              <a:latin typeface="Avenir Next LT Pro Light" panose="02020404030301010803"/>
            </a:rPr>
            <a:t>Identify</a:t>
          </a:r>
          <a:r>
            <a:rPr lang="en-US" sz="1900" kern="1200"/>
            <a:t> the two main ways that HIV is transmitted.</a:t>
          </a:r>
        </a:p>
      </dsp:txBody>
      <dsp:txXfrm>
        <a:off x="1190" y="2434257"/>
        <a:ext cx="2540775" cy="1524465"/>
      </dsp:txXfrm>
    </dsp:sp>
    <dsp:sp modelId="{D8F5A191-3415-4D98-81E1-85AD4DDC0B5B}">
      <dsp:nvSpPr>
        <dsp:cNvPr id="0" name=""/>
        <dsp:cNvSpPr/>
      </dsp:nvSpPr>
      <dsp:spPr>
        <a:xfrm>
          <a:off x="3126344" y="2434257"/>
          <a:ext cx="2540775" cy="1524465"/>
        </a:xfrm>
        <a:prstGeom prst="rect">
          <a:avLst/>
        </a:prstGeom>
        <a:solidFill>
          <a:schemeClr val="accent2">
            <a:hueOff val="2746340"/>
            <a:satOff val="-48808"/>
            <a:lumOff val="156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4500" tIns="130685" rIns="124500" bIns="13068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/>
            <a:t>Determine </a:t>
          </a:r>
          <a:r>
            <a:rPr lang="en-US" sz="1900" kern="1200">
              <a:latin typeface="Avenir Next LT Pro Light" panose="02020404030301010803"/>
            </a:rPr>
            <a:t>how</a:t>
          </a:r>
          <a:r>
            <a:rPr lang="en-US" sz="1900" kern="1200"/>
            <a:t> evolution of HIV affects the development of vaccines and treatment.</a:t>
          </a:r>
        </a:p>
      </dsp:txBody>
      <dsp:txXfrm>
        <a:off x="3126344" y="2434257"/>
        <a:ext cx="2540775" cy="15244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6DBDFE-DD3D-4291-A404-1B97A83A6EA8}" type="datetimeFigureOut">
              <a:rPr lang="en-US" smtClean="0"/>
              <a:t>18-Nov-20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456DE3-4E01-4AFD-AD42-42312842ED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29615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EA074-24A7-4657-AE02-A51F68EA6AA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98700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0C0817-A112-4847-8014-A94B7D2A4EA3}" type="datetime1">
              <a:rPr lang="en-US" smtClean="0"/>
              <a:t>18-Nov-20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4701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18-Nov-20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5881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9C646AA-F36E-4540-911D-FFFC0A0EF24A}" type="datetime1">
              <a:rPr lang="en-US" smtClean="0"/>
              <a:t>18-Nov-20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9732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18-Nov-20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0582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18-Nov-20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07325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18-Nov-20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35875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18-Nov-20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5327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/>
              <a:t>18-Nov-20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21606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  <a:pPr/>
              <a:t>18-Nov-20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99103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18-Nov-20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090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8" name="Rectangle 97">
            <a:extLst>
              <a:ext uri="{FF2B5EF4-FFF2-40B4-BE49-F238E27FC236}">
                <a16:creationId xmlns:a16="http://schemas.microsoft.com/office/drawing/2014/main" id="{6F40FBDA-CEB1-40F0-9AB9-BD9C402D70F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A green plant growing out of the water&#10;&#10;Description automatically generated">
            <a:extLst>
              <a:ext uri="{FF2B5EF4-FFF2-40B4-BE49-F238E27FC236}">
                <a16:creationId xmlns:a16="http://schemas.microsoft.com/office/drawing/2014/main" id="{B06D53A6-69E8-412A-8B04-0EFAB311901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45000"/>
          </a:blip>
          <a:srcRect t="3124" b="12607"/>
          <a:stretch/>
        </p:blipFill>
        <p:spPr>
          <a:xfrm>
            <a:off x="1" y="10"/>
            <a:ext cx="12191999" cy="6857989"/>
          </a:xfrm>
          <a:prstGeom prst="rect">
            <a:avLst/>
          </a:prstGeom>
        </p:spPr>
      </p:pic>
      <p:sp>
        <p:nvSpPr>
          <p:cNvPr id="100" name="Rectangle 99">
            <a:extLst>
              <a:ext uri="{FF2B5EF4-FFF2-40B4-BE49-F238E27FC236}">
                <a16:creationId xmlns:a16="http://schemas.microsoft.com/office/drawing/2014/main" id="{0344D4FE-ABEF-4230-9E4E-AD5782FC78A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noFill/>
          <a:ln w="9525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C3B467-088C-4F3D-A9A7-105C4E1E20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69532" y="2091263"/>
            <a:ext cx="8652938" cy="2461504"/>
          </a:xfrm>
        </p:spPr>
        <p:txBody>
          <a:bodyPr>
            <a:noAutofit/>
          </a:bodyPr>
          <a:lstStyle/>
          <a:p>
            <a:r>
              <a:rPr lang="en-US" sz="7200" b="1">
                <a:ea typeface="+mj-lt"/>
                <a:cs typeface="+mj-lt"/>
              </a:rPr>
              <a:t>47.3 HIV and AIDS </a:t>
            </a:r>
            <a:endParaRPr lang="en-US" sz="7200" b="1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722DDC-8EEE-4A06-8DFE-B44871EAA2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69532" y="4701482"/>
            <a:ext cx="8655200" cy="94971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800" b="1" dirty="0">
                <a:solidFill>
                  <a:schemeClr val="tx1"/>
                </a:solidFill>
                <a:ea typeface="+mn-lt"/>
                <a:cs typeface="+mn-lt"/>
              </a:rPr>
              <a:t>Chapter 47: The body’s Defense Systems</a:t>
            </a:r>
            <a:r>
              <a:rPr lang="en-US" b="1" dirty="0">
                <a:solidFill>
                  <a:schemeClr val="tx1"/>
                </a:solidFill>
                <a:ea typeface="+mn-lt"/>
                <a:cs typeface="+mn-lt"/>
              </a:rPr>
              <a:t> </a:t>
            </a:r>
            <a:endParaRPr lang="en-US" dirty="0">
              <a:solidFill>
                <a:schemeClr val="tx1"/>
              </a:solidFill>
            </a:endParaRPr>
          </a:p>
          <a:p>
            <a:pPr>
              <a:spcAft>
                <a:spcPts val="600"/>
              </a:spcAft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9325F979-D3F9-4926-81B7-7ACCB31A501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9525" cap="sq" cmpd="sng" algn="ctr">
            <a:solidFill>
              <a:schemeClr val="tx1">
                <a:lumMod val="75000"/>
                <a:lumOff val="25000"/>
                <a:alpha val="80000"/>
              </a:schemeClr>
            </a:solidFill>
            <a:prstDash val="solid"/>
            <a:miter lim="800000"/>
          </a:ln>
          <a:effectLst/>
        </p:spPr>
      </p:sp>
    </p:spTree>
    <p:extLst>
      <p:ext uri="{BB962C8B-B14F-4D97-AF65-F5344CB8AC3E}">
        <p14:creationId xmlns:p14="http://schemas.microsoft.com/office/powerpoint/2010/main" val="420280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pull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9">
            <a:extLst>
              <a:ext uri="{FF2B5EF4-FFF2-40B4-BE49-F238E27FC236}">
                <a16:creationId xmlns:a16="http://schemas.microsoft.com/office/drawing/2014/main" id="{1E94681D-2A4C-4A8D-B9B5-31D440D0328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11">
            <a:extLst>
              <a:ext uri="{FF2B5EF4-FFF2-40B4-BE49-F238E27FC236}">
                <a16:creationId xmlns:a16="http://schemas.microsoft.com/office/drawing/2014/main" id="{04B7AC44-1B7B-4F09-9AA4-3DFDEC5751A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9" name="Rectangle 13">
            <a:extLst>
              <a:ext uri="{FF2B5EF4-FFF2-40B4-BE49-F238E27FC236}">
                <a16:creationId xmlns:a16="http://schemas.microsoft.com/office/drawing/2014/main" id="{6683E473-94FF-4ACE-9433-1F14799E890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11" name="Rectangle 15">
            <a:extLst>
              <a:ext uri="{FF2B5EF4-FFF2-40B4-BE49-F238E27FC236}">
                <a16:creationId xmlns:a16="http://schemas.microsoft.com/office/drawing/2014/main" id="{EB949D8D-8E17-4DBF-BEA8-13C57BF6380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7">
            <a:extLst>
              <a:ext uri="{FF2B5EF4-FFF2-40B4-BE49-F238E27FC236}">
                <a16:creationId xmlns:a16="http://schemas.microsoft.com/office/drawing/2014/main" id="{4BC6FC45-D4D9-4025-91DA-272D318D372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4393" y="237744"/>
            <a:ext cx="7652977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9">
            <a:extLst>
              <a:ext uri="{FF2B5EF4-FFF2-40B4-BE49-F238E27FC236}">
                <a16:creationId xmlns:a16="http://schemas.microsoft.com/office/drawing/2014/main" id="{EA284212-C175-4C82-B112-A5208F70CB5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3809" y="393365"/>
            <a:ext cx="7328969" cy="6059273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D1E7B9D-2E43-4D71-AC0E-19BD45ADCE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642593"/>
            <a:ext cx="6281928" cy="86788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 b="1" dirty="0"/>
              <a:t>Transmission of HIV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029DFC-3AC6-4DE1-99F0-8D7A16FAAF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68680" y="1748409"/>
            <a:ext cx="6281928" cy="4286631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en-US" sz="2400" dirty="0"/>
              <a:t>HIV is transmitted by the transfer of body fluids containing HIV or HIV-infected cells.</a:t>
            </a:r>
          </a:p>
          <a:p>
            <a:pPr>
              <a:lnSpc>
                <a:spcPct val="100000"/>
              </a:lnSpc>
            </a:pPr>
            <a:r>
              <a:rPr lang="en-US" sz="2400" dirty="0"/>
              <a:t>Transmission of HIV:</a:t>
            </a:r>
          </a:p>
          <a:p>
            <a:pPr lvl="1"/>
            <a:r>
              <a:rPr lang="en-US" sz="2400" dirty="0"/>
              <a:t>Sexual contact</a:t>
            </a:r>
          </a:p>
          <a:p>
            <a:pPr lvl="1"/>
            <a:r>
              <a:rPr lang="en-US" sz="2400" dirty="0"/>
              <a:t>Syringes or hypodermic needles</a:t>
            </a:r>
          </a:p>
          <a:p>
            <a:pPr lvl="1"/>
            <a:r>
              <a:rPr lang="en-US" sz="2400" dirty="0"/>
              <a:t>From infected mother before or during birth</a:t>
            </a:r>
          </a:p>
          <a:p>
            <a:pPr lvl="1"/>
            <a:r>
              <a:rPr lang="en-US" sz="2400" dirty="0"/>
              <a:t>Through breastfeeding</a:t>
            </a:r>
          </a:p>
          <a:p>
            <a:pPr lvl="1"/>
            <a:r>
              <a:rPr lang="en-US" sz="2400" dirty="0"/>
              <a:t>Blood transfusion</a:t>
            </a:r>
          </a:p>
          <a:p>
            <a:pPr marL="0">
              <a:lnSpc>
                <a:spcPct val="100000"/>
              </a:lnSpc>
            </a:pPr>
            <a:endParaRPr lang="en-US"/>
          </a:p>
          <a:p>
            <a:pPr>
              <a:lnSpc>
                <a:spcPct val="100000"/>
              </a:lnSpc>
            </a:pPr>
            <a:endParaRPr lang="en-US"/>
          </a:p>
        </p:txBody>
      </p:sp>
      <p:pic>
        <p:nvPicPr>
          <p:cNvPr id="5" name="Picture 5" descr="A close up of a device&#10;&#10;Description automatically generated">
            <a:extLst>
              <a:ext uri="{FF2B5EF4-FFF2-40B4-BE49-F238E27FC236}">
                <a16:creationId xmlns:a16="http://schemas.microsoft.com/office/drawing/2014/main" id="{D3F9F96D-C1E0-4CBC-9B46-A6C250CA239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897142" y="1282759"/>
            <a:ext cx="4731821" cy="4731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033021"/>
      </p:ext>
    </p:extLst>
  </p:cSld>
  <p:clrMapOvr>
    <a:masterClrMapping/>
  </p:clrMapOvr>
  <p:transition spd="med">
    <p:pull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664D085-C814-4D74-BCE0-2059F0DC043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A85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DA5539E-D8B4-4F5A-B46F-C304F5D7A84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 descr="A picture containing logo&#10;&#10;Description automatically generated">
            <a:extLst>
              <a:ext uri="{FF2B5EF4-FFF2-40B4-BE49-F238E27FC236}">
                <a16:creationId xmlns:a16="http://schemas.microsoft.com/office/drawing/2014/main" id="{D5127C1F-B215-4A21-8590-DFB6C62A06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7497" y="803063"/>
            <a:ext cx="7397005" cy="5251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270808"/>
      </p:ext>
    </p:extLst>
  </p:cSld>
  <p:clrMapOvr>
    <a:masterClrMapping/>
  </p:clrMapOvr>
  <p:transition spd="med">
    <p:pull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E94681D-2A4C-4A8D-B9B5-31D440D0328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4B7AC44-1B7B-4F09-9AA4-3DFDEC5751A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683E473-94FF-4ACE-9433-1F14799E890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03EDCF5-3648-4D8E-A27E-2E74DBA209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2750" y="432352"/>
            <a:ext cx="5414753" cy="1341120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4800" b="1" dirty="0"/>
              <a:t>Vaccines and Treatments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BBB6B01-5B73-410C-B70E-8CF2FA470D1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8836" y="721224"/>
            <a:ext cx="5367164" cy="5415552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712F587-12D0-435C-8E3F-F44C36EE71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5217" y="892220"/>
            <a:ext cx="5054517" cy="5097085"/>
          </a:xfrm>
          <a:prstGeom prst="rect">
            <a:avLst/>
          </a:prstGeom>
          <a:noFill/>
          <a:ln w="6350" cap="sq" cmpd="sng" algn="ctr">
            <a:solidFill>
              <a:srgbClr val="404040"/>
            </a:solidFill>
            <a:prstDash val="solid"/>
            <a:miter lim="800000"/>
          </a:ln>
          <a:effectLst/>
        </p:spPr>
      </p:sp>
      <p:pic>
        <p:nvPicPr>
          <p:cNvPr id="5" name="Picture 5" descr="Graphical user interface&#10;&#10;Description automatically generated">
            <a:extLst>
              <a:ext uri="{FF2B5EF4-FFF2-40B4-BE49-F238E27FC236}">
                <a16:creationId xmlns:a16="http://schemas.microsoft.com/office/drawing/2014/main" id="{8E97CE27-05B2-4845-AA85-C31EA2F99B5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205256" y="1997872"/>
            <a:ext cx="4414438" cy="288042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E3EE1C-66D5-45C4-84F8-0EC14E993F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12750" y="1710244"/>
            <a:ext cx="5414754" cy="4620070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en-US" sz="2400" dirty="0"/>
              <a:t>Currently, there is no licensed HIV vaccine on the market, but multiple research projects are trying to find an effective vaccine.</a:t>
            </a:r>
          </a:p>
          <a:p>
            <a:pPr>
              <a:lnSpc>
                <a:spcPct val="100000"/>
              </a:lnSpc>
            </a:pPr>
            <a:r>
              <a:rPr lang="en-US" sz="2400" dirty="0"/>
              <a:t>There is evidence from humans that a vaccine may be possible.</a:t>
            </a:r>
          </a:p>
          <a:p>
            <a:pPr>
              <a:lnSpc>
                <a:spcPct val="100000"/>
              </a:lnSpc>
            </a:pPr>
            <a:r>
              <a:rPr lang="en-US" sz="2400" dirty="0"/>
              <a:t>The genes that code for the virus’s surface protein mutate frequently. New variants of the virus with different surface proteins are constantly appearing.</a:t>
            </a:r>
          </a:p>
          <a:p>
            <a:pPr>
              <a:lnSpc>
                <a:spcPct val="100000"/>
              </a:lnSpc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49491138"/>
      </p:ext>
    </p:extLst>
  </p:cSld>
  <p:clrMapOvr>
    <a:masterClrMapping/>
  </p:clrMapOvr>
  <p:transition spd="med">
    <p:pull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F04BED5A-E98E-4DA0-BAA5-4F6AB2492D6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B64B94A-E40E-48CE-BD7B-C1A30AE572F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3982" y="488542"/>
            <a:ext cx="11244036" cy="5880916"/>
          </a:xfrm>
          <a:prstGeom prst="rect">
            <a:avLst/>
          </a:prstGeom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49EC5CA6-6479-49D5-B4B5-5643D26B83C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84442" y="2057401"/>
            <a:ext cx="0" cy="274320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D1B26337-5AA4-470D-9687-5907CB53BAE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685800"/>
            <a:ext cx="10853928" cy="5486400"/>
          </a:xfrm>
          <a:prstGeom prst="rect">
            <a:avLst/>
          </a:prstGeom>
          <a:noFill/>
          <a:ln w="6350" cap="sq" cmpd="sng" algn="ctr">
            <a:solidFill>
              <a:srgbClr val="FFFFFF"/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EB144E-5210-4B11-93D5-FD5CFE7016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6440" y="1000370"/>
            <a:ext cx="3462079" cy="4857262"/>
          </a:xfrm>
        </p:spPr>
        <p:txBody>
          <a:bodyPr>
            <a:normAutofit/>
          </a:bodyPr>
          <a:lstStyle/>
          <a:p>
            <a:pPr algn="r"/>
            <a:r>
              <a:rPr lang="en-US" sz="4400" b="1" dirty="0">
                <a:solidFill>
                  <a:srgbClr val="FFFFFF"/>
                </a:solidFill>
                <a:ea typeface="+mj-lt"/>
                <a:cs typeface="+mj-lt"/>
              </a:rPr>
              <a:t>Review Questions</a:t>
            </a:r>
            <a:endParaRPr lang="en-US" sz="4400" b="1" dirty="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1BD812-33D5-4D15-9EFA-C72DB5D424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3691" y="1000370"/>
            <a:ext cx="6212310" cy="5029790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457200" indent="-457200">
              <a:buAutoNum type="arabicPeriod"/>
            </a:pPr>
            <a:r>
              <a:rPr lang="en-US" sz="2000" dirty="0">
                <a:solidFill>
                  <a:srgbClr val="FFFFFF"/>
                </a:solidFill>
                <a:ea typeface="+mn-lt"/>
                <a:cs typeface="+mn-lt"/>
              </a:rPr>
              <a:t>Describe the relationship between HIV and AIDS.</a:t>
            </a:r>
            <a:endParaRPr lang="en-US" sz="2000" dirty="0"/>
          </a:p>
          <a:p>
            <a:pPr marL="457200" indent="-457200">
              <a:buClr>
                <a:srgbClr val="262626"/>
              </a:buClr>
              <a:buAutoNum type="arabicPeriod"/>
            </a:pPr>
            <a:r>
              <a:rPr lang="en-US" sz="2000" dirty="0">
                <a:solidFill>
                  <a:srgbClr val="FFFFFF"/>
                </a:solidFill>
                <a:ea typeface="+mn-lt"/>
                <a:cs typeface="+mn-lt"/>
              </a:rPr>
              <a:t>State the developments during the course of HIV infection that can lead to a diagnosis of AIDS.</a:t>
            </a:r>
            <a:endParaRPr lang="en-US" sz="2000" dirty="0">
              <a:solidFill>
                <a:srgbClr val="FFFFFF"/>
              </a:solidFill>
            </a:endParaRPr>
          </a:p>
          <a:p>
            <a:pPr marL="457200" indent="-457200">
              <a:buClr>
                <a:srgbClr val="262626"/>
              </a:buClr>
              <a:buAutoNum type="arabicPeriod"/>
            </a:pPr>
            <a:r>
              <a:rPr lang="en-US" sz="2000" dirty="0">
                <a:solidFill>
                  <a:srgbClr val="FFFFFF"/>
                </a:solidFill>
                <a:ea typeface="+mn-lt"/>
                <a:cs typeface="+mn-lt"/>
              </a:rPr>
              <a:t>List two ways that HIV can be transmitted and two ways it cannot.</a:t>
            </a:r>
            <a:endParaRPr lang="en-US" sz="2000" dirty="0">
              <a:solidFill>
                <a:srgbClr val="FFFFFF"/>
              </a:solidFill>
            </a:endParaRPr>
          </a:p>
          <a:p>
            <a:pPr marL="457200" indent="-457200">
              <a:buClr>
                <a:srgbClr val="262626"/>
              </a:buClr>
              <a:buAutoNum type="arabicPeriod"/>
            </a:pPr>
            <a:r>
              <a:rPr lang="en-US" sz="2000" dirty="0">
                <a:solidFill>
                  <a:srgbClr val="FFFFFF"/>
                </a:solidFill>
                <a:ea typeface="+mn-lt"/>
                <a:cs typeface="+mn-lt"/>
              </a:rPr>
              <a:t>Why have scientists been unable to develop an effective vaccine for HIV?</a:t>
            </a:r>
          </a:p>
          <a:p>
            <a:pPr marL="457200" indent="-457200">
              <a:buClr>
                <a:srgbClr val="262626"/>
              </a:buClr>
              <a:buAutoNum type="arabicPeriod"/>
            </a:pPr>
            <a:r>
              <a:rPr lang="en-US" sz="2000" dirty="0">
                <a:solidFill>
                  <a:srgbClr val="FFFFFF"/>
                </a:solidFill>
                <a:ea typeface="+mn-lt"/>
                <a:cs typeface="+mn-lt"/>
              </a:rPr>
              <a:t>Evaluate the statement: “HIV infection causes death”.</a:t>
            </a:r>
            <a:endParaRPr lang="en-US" sz="2000" dirty="0">
              <a:solidFill>
                <a:srgbClr val="FFFFFF"/>
              </a:solidFill>
            </a:endParaRPr>
          </a:p>
          <a:p>
            <a:pPr marL="457200" indent="-457200">
              <a:buClr>
                <a:srgbClr val="262626"/>
              </a:buClr>
              <a:buAutoNum type="arabicPeriod"/>
            </a:pPr>
            <a:r>
              <a:rPr lang="en-US" sz="2000" dirty="0">
                <a:solidFill>
                  <a:srgbClr val="FFFFFF"/>
                </a:solidFill>
                <a:ea typeface="+mn-lt"/>
                <a:cs typeface="+mn-lt"/>
              </a:rPr>
              <a:t>Identify one similarity and one difference between HIV and a cold virus.</a:t>
            </a:r>
          </a:p>
          <a:p>
            <a:pPr marL="342900" indent="-342900">
              <a:buClr>
                <a:srgbClr val="262626"/>
              </a:buClr>
              <a:buAutoNum type="arabicPeriod"/>
            </a:pPr>
            <a:endParaRPr lang="en-US" sz="2000" b="1" dirty="0">
              <a:solidFill>
                <a:srgbClr val="FFFFFF"/>
              </a:solidFill>
            </a:endParaRPr>
          </a:p>
          <a:p>
            <a:pPr>
              <a:buClr>
                <a:srgbClr val="262626"/>
              </a:buClr>
            </a:pPr>
            <a:endParaRPr lang="en-US" sz="20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4488461"/>
      </p:ext>
    </p:extLst>
  </p:cSld>
  <p:clrMapOvr>
    <a:masterClrMapping/>
  </p:clrMapOvr>
  <p:transition spd="med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51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54" name="Rectangle 53">
            <a:extLst>
              <a:ext uri="{FF2B5EF4-FFF2-40B4-BE49-F238E27FC236}">
                <a16:creationId xmlns:a16="http://schemas.microsoft.com/office/drawing/2014/main" id="{7B58A187-A4B1-42EB-A4C7-8635BA507BC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37F14E7F-3054-458C-ACF9-A8DA1757C65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93747C1C-97FC-4D70-A6C8-A01FBCF5A9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05CDC370-AE44-4300-98BA-FE204E88176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47B15501-CB9A-4642-80EE-2876EF039EB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6AFF9525-325F-47B3-A63C-93C12253AD7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5" name="Rectangle 64">
            <a:extLst>
              <a:ext uri="{FF2B5EF4-FFF2-40B4-BE49-F238E27FC236}">
                <a16:creationId xmlns:a16="http://schemas.microsoft.com/office/drawing/2014/main" id="{D071C0CD-5EFD-45A1-AAFD-61C3D4A6518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8A03302C-20A2-4C4F-9760-E85AE104138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337" y="643464"/>
            <a:ext cx="10912338" cy="5571072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 useBgFill="1">
        <p:nvSpPr>
          <p:cNvPr id="69" name="Rectangle 68">
            <a:extLst>
              <a:ext uri="{FF2B5EF4-FFF2-40B4-BE49-F238E27FC236}">
                <a16:creationId xmlns:a16="http://schemas.microsoft.com/office/drawing/2014/main" id="{D00F093B-0739-4429-B30D-D72924D0887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9702" y="809244"/>
            <a:ext cx="10579608" cy="5239512"/>
          </a:xfrm>
          <a:prstGeom prst="rect">
            <a:avLst/>
          </a:prstGeom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DE66094-7EDA-47B9-B04F-E2702C71C3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3632" y="1578818"/>
            <a:ext cx="9678368" cy="432600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b="1" i="1">
                <a:ea typeface="+mj-lt"/>
                <a:cs typeface="+mj-lt"/>
              </a:rPr>
              <a:t>The immune system normally provides protection against infectious diseases. The importance of the immune system can be seen in diseases of which the immune system does not function properly.</a:t>
            </a:r>
            <a:endParaRPr lang="en-US" b="1">
              <a:ea typeface="+mj-lt"/>
              <a:cs typeface="+mj-lt"/>
            </a:endParaRP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1BB92999-6A40-480A-8965-2F20DFB032B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640856"/>
            <a:ext cx="1920240" cy="73152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15573B87-7D61-460C-9ADA-EF63674E3A9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0180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000000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0AAF6B7C-985D-4351-9564-8DBDF5BB03E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941820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000000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F88433F4-33AB-4CE1-9DE3-72A8403654F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0180" y="1286150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000000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3335112"/>
      </p:ext>
    </p:extLst>
  </p:cSld>
  <p:clrMapOvr>
    <a:masterClrMapping/>
  </p:clrMapOvr>
  <p:transition spd="med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A7A821B9-0CFF-4B38-BBA6-D630BD3AFD0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52EC4AA-E692-40B1-B454-931C36811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60189" y="643464"/>
            <a:ext cx="2888344" cy="5571071"/>
          </a:xfrm>
        </p:spPr>
        <p:txBody>
          <a:bodyPr>
            <a:normAutofit/>
          </a:bodyPr>
          <a:lstStyle/>
          <a:p>
            <a:r>
              <a:rPr lang="en-US" b="1">
                <a:solidFill>
                  <a:schemeClr val="bg1"/>
                </a:solidFill>
              </a:rPr>
              <a:t>Student Objectives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16394E5-E242-48C2-9BFF-BDCB27E4FE7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7" y="0"/>
            <a:ext cx="8168743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E8EFCA7-18D5-4FA9-867D-37442989351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43" y="643464"/>
            <a:ext cx="6909336" cy="5571072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EB3182AD-CBBA-42F2-964B-8C864468853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6071" y="809244"/>
            <a:ext cx="6583680" cy="5239512"/>
          </a:xfrm>
          <a:prstGeom prst="rect">
            <a:avLst/>
          </a:prstGeom>
          <a:ln w="6350" cap="sq" cmpd="sng" algn="ctr">
            <a:solidFill>
              <a:schemeClr val="tx1">
                <a:lumMod val="50000"/>
                <a:lumOff val="50000"/>
              </a:schemeClr>
            </a:solidFill>
            <a:prstDash val="solid"/>
            <a:miter lim="800000"/>
          </a:ln>
          <a:effectLst/>
        </p:spPr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C73A339-B2ED-4C2E-A8BA-084B7C93846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66242294"/>
              </p:ext>
            </p:extLst>
          </p:nvPr>
        </p:nvGraphicFramePr>
        <p:xfrm>
          <a:off x="1286615" y="1286931"/>
          <a:ext cx="5668310" cy="42841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75083892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E94681D-2A4C-4A8D-B9B5-31D440D0328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B65ABA3-820C-4D75-9437-9EFA1ADFE13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36BF2FB-90D8-48DB-BD34-D040CDCFF2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E192707B-B929-41A7-9B41-E959A1C689E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5" descr="A picture containing person, racket, holding, standing&#10;&#10;Description automatically generated">
            <a:extLst>
              <a:ext uri="{FF2B5EF4-FFF2-40B4-BE49-F238E27FC236}">
                <a16:creationId xmlns:a16="http://schemas.microsoft.com/office/drawing/2014/main" id="{40A0A0A1-A526-4175-801E-D695A1524FD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alphaModFix amt="35000"/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9C919B0-69FD-4A55-9E2A-3BC8FD82C0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328269"/>
            <a:ext cx="10058400" cy="101917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 b="1" dirty="0"/>
              <a:t>AIDS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5EE818-0237-43DC-81D8-7B2492E23D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57225" y="1417076"/>
            <a:ext cx="10897821" cy="5004591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en-US" sz="4000" b="1" dirty="0"/>
              <a:t>AIDS (</a:t>
            </a:r>
            <a:r>
              <a:rPr lang="en-US" sz="4000" b="1" u="sng" dirty="0"/>
              <a:t>acquired immunodeficiency syndrome</a:t>
            </a:r>
            <a:r>
              <a:rPr lang="en-US" sz="4000" b="1" dirty="0"/>
              <a:t>)</a:t>
            </a:r>
            <a:r>
              <a:rPr lang="en-US" sz="4000" dirty="0"/>
              <a:t> is a deadly disease in which the immune system loses its ability to fight off pathogens and cancers.</a:t>
            </a:r>
          </a:p>
          <a:p>
            <a:pPr>
              <a:lnSpc>
                <a:spcPct val="100000"/>
              </a:lnSpc>
            </a:pPr>
            <a:r>
              <a:rPr lang="en-US" sz="4000" dirty="0"/>
              <a:t>AIDS was recognized as a disease in 1981.</a:t>
            </a:r>
          </a:p>
          <a:p>
            <a:pPr>
              <a:lnSpc>
                <a:spcPct val="100000"/>
              </a:lnSpc>
            </a:pPr>
            <a:r>
              <a:rPr lang="en-US" sz="4000" dirty="0"/>
              <a:t>Since then, it has killed more than 35.4 million people worldwide.</a:t>
            </a:r>
          </a:p>
          <a:p>
            <a:pPr>
              <a:lnSpc>
                <a:spcPct val="100000"/>
              </a:lnSpc>
            </a:pPr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FB4235C-4505-46C7-AD8F-8769A1972FC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</p:spTree>
    <p:extLst>
      <p:ext uri="{BB962C8B-B14F-4D97-AF65-F5344CB8AC3E}">
        <p14:creationId xmlns:p14="http://schemas.microsoft.com/office/powerpoint/2010/main" val="28279983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E94681D-2A4C-4A8D-B9B5-31D440D0328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4B7AC44-1B7B-4F09-9AA4-3DFDEC5751A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683E473-94FF-4ACE-9433-1F14799E890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EE537B6-098D-494F-9A54-F22CD09775C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6" y="0"/>
            <a:ext cx="12193866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7328FD4-8F4F-45D0-B179-C09F34FF8E4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8082" y="407588"/>
            <a:ext cx="5532146" cy="6066184"/>
          </a:xfrm>
          <a:prstGeom prst="rect">
            <a:avLst/>
          </a:prstGeom>
          <a:noFill/>
          <a:ln w="6350" cap="sq" cmpd="sng" algn="ctr">
            <a:solidFill>
              <a:srgbClr val="404040"/>
            </a:solidFill>
            <a:prstDash val="solid"/>
            <a:miter lim="800000"/>
          </a:ln>
          <a:effectLst/>
        </p:spPr>
      </p:sp>
      <p:pic>
        <p:nvPicPr>
          <p:cNvPr id="5" name="Picture 5" descr="Diagram&#10;&#10;Description automatically generated">
            <a:extLst>
              <a:ext uri="{FF2B5EF4-FFF2-40B4-BE49-F238E27FC236}">
                <a16:creationId xmlns:a16="http://schemas.microsoft.com/office/drawing/2014/main" id="{DD4CF711-7678-4E71-A4C3-08A13561E80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01713" y="1074889"/>
            <a:ext cx="5393033" cy="4703838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4D22A8B8-E29F-4EB2-95D4-3C24EF23478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39709" y="253548"/>
            <a:ext cx="5612193" cy="6361598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51EF9F5-BAA7-45A5-BD84-F3184FCED11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87542" y="407588"/>
            <a:ext cx="5299768" cy="6022878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2B7962-7095-4882-B0BC-18B5ABFD68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6137" y="463857"/>
            <a:ext cx="4602152" cy="1249303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4400" b="1" dirty="0"/>
              <a:t>The Course of HIV Infection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450037-98AA-4D01-9E4F-DC598B3950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84676" y="1972304"/>
            <a:ext cx="5305535" cy="4212343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90000"/>
              </a:lnSpc>
            </a:pPr>
            <a:r>
              <a:rPr lang="en-US" sz="2000" dirty="0"/>
              <a:t>AIDS results from infection by the human immunodeficiency virus, or </a:t>
            </a:r>
            <a:r>
              <a:rPr lang="en-US" sz="2000" b="1" dirty="0"/>
              <a:t>HIV</a:t>
            </a:r>
            <a:r>
              <a:rPr lang="en-US" sz="2000" dirty="0"/>
              <a:t>.</a:t>
            </a:r>
          </a:p>
          <a:p>
            <a:pPr marL="342900">
              <a:lnSpc>
                <a:spcPct val="90000"/>
              </a:lnSpc>
            </a:pPr>
            <a:r>
              <a:rPr lang="en-US" sz="2000" dirty="0"/>
              <a:t>Once HIV has entered the bloodstream, HIV must bind to CD4, a receptor protein in the surface of some cells, and an associated protein (co-receptor). Macrophages have CD4 and the co-receptor.</a:t>
            </a:r>
          </a:p>
          <a:p>
            <a:pPr marL="342900">
              <a:lnSpc>
                <a:spcPct val="90000"/>
              </a:lnSpc>
            </a:pPr>
            <a:r>
              <a:rPr lang="en-US" sz="2000" dirty="0"/>
              <a:t>HIV replicates in macrophages and releases the virus.</a:t>
            </a:r>
          </a:p>
          <a:p>
            <a:pPr marL="342900">
              <a:lnSpc>
                <a:spcPct val="90000"/>
              </a:lnSpc>
            </a:pPr>
            <a:r>
              <a:rPr lang="en-US" sz="2000" dirty="0"/>
              <a:t>Viral replication results in many mutations.</a:t>
            </a:r>
          </a:p>
          <a:p>
            <a:pPr marL="342900">
              <a:lnSpc>
                <a:spcPct val="90000"/>
              </a:lnSpc>
            </a:pPr>
            <a:r>
              <a:rPr lang="en-US" sz="2000" dirty="0"/>
              <a:t>HIV attaches and enters T cells and attach to other helper T cells. The virus kills these T cells and cripple the immune system</a:t>
            </a:r>
            <a:r>
              <a:rPr lang="en-US" sz="2000" dirty="0" smtClean="0"/>
              <a:t>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127328752"/>
      </p:ext>
    </p:extLst>
  </p:cSld>
  <p:clrMapOvr>
    <a:masterClrMapping/>
  </p:clrMapOvr>
  <p:transition spd="med">
    <p:pul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E94681D-2A4C-4A8D-B9B5-31D440D0328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B65ABA3-820C-4D75-9437-9EFA1ADFE13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36BF2FB-90D8-48DB-BD34-D040CDCFF2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E192707B-B929-41A7-9B41-E959A1C689E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5" descr="A picture containing indoor, cake, table, small&#10;&#10;Description automatically generated">
            <a:extLst>
              <a:ext uri="{FF2B5EF4-FFF2-40B4-BE49-F238E27FC236}">
                <a16:creationId xmlns:a16="http://schemas.microsoft.com/office/drawing/2014/main" id="{F604C709-7E37-4C56-8744-1BABC06B1F1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alphaModFix amt="35000"/>
          </a:blip>
          <a:srcRect l="796" r="5425" b="-1"/>
          <a:stretch/>
        </p:blipFill>
        <p:spPr>
          <a:xfrm>
            <a:off x="-891376" y="10"/>
            <a:ext cx="14463602" cy="813757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CB93F2A-950B-45A6-95E9-D774B67621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630" y="642594"/>
            <a:ext cx="10476570" cy="77686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 b="1" dirty="0"/>
              <a:t>Phase 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F418E1-0052-4234-AB14-C95C98F6A3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9849" y="1517681"/>
            <a:ext cx="11415131" cy="5001916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en-US" sz="2800" b="1" dirty="0"/>
              <a:t>Phase I of HIV is called the asymptomatic stage, because there are few or no symptoms.</a:t>
            </a:r>
          </a:p>
          <a:p>
            <a:pPr>
              <a:lnSpc>
                <a:spcPct val="100000"/>
              </a:lnSpc>
            </a:pPr>
            <a:r>
              <a:rPr lang="en-US" sz="2800" b="1" dirty="0"/>
              <a:t>However, the amount of the virus increases due to replication.</a:t>
            </a:r>
          </a:p>
          <a:p>
            <a:pPr>
              <a:lnSpc>
                <a:spcPct val="100000"/>
              </a:lnSpc>
            </a:pPr>
            <a:r>
              <a:rPr lang="en-US" sz="2800" b="1" dirty="0"/>
              <a:t>The immune system begins an attack, and plasma cells make antibodies to fight the virus.</a:t>
            </a:r>
          </a:p>
          <a:p>
            <a:pPr>
              <a:lnSpc>
                <a:spcPct val="100000"/>
              </a:lnSpc>
            </a:pPr>
            <a:r>
              <a:rPr lang="en-US" sz="2800" b="1" dirty="0"/>
              <a:t>However, it may take several weeks for anti-HIV antibodies to become large enough to result in a positive HIV test.</a:t>
            </a:r>
          </a:p>
          <a:p>
            <a:pPr>
              <a:lnSpc>
                <a:spcPct val="100000"/>
              </a:lnSpc>
            </a:pPr>
            <a:r>
              <a:rPr lang="en-US" sz="2800" b="1" dirty="0"/>
              <a:t>HIV-infected people may feel well during phase I, but can still infect other people.</a:t>
            </a:r>
          </a:p>
          <a:p>
            <a:pPr>
              <a:lnSpc>
                <a:spcPct val="100000"/>
              </a:lnSpc>
            </a:pPr>
            <a:r>
              <a:rPr lang="en-US" sz="2800" b="1" dirty="0"/>
              <a:t>Phase I can last up to 10 years or more.</a:t>
            </a:r>
          </a:p>
          <a:p>
            <a:pPr>
              <a:lnSpc>
                <a:spcPct val="100000"/>
              </a:lnSpc>
            </a:pPr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FB4235C-4505-46C7-AD8F-8769A1972FC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</p:spTree>
    <p:extLst>
      <p:ext uri="{BB962C8B-B14F-4D97-AF65-F5344CB8AC3E}">
        <p14:creationId xmlns:p14="http://schemas.microsoft.com/office/powerpoint/2010/main" val="39672890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pul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E94681D-2A4C-4A8D-B9B5-31D440D0328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4B7AC44-1B7B-4F09-9AA4-3DFDEC5751A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683E473-94FF-4ACE-9433-1F14799E890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E9EDDFA-8F05-462B-8D3E-5B9C4FBC735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5" descr="Diagram&#10;&#10;Description automatically generated">
            <a:extLst>
              <a:ext uri="{FF2B5EF4-FFF2-40B4-BE49-F238E27FC236}">
                <a16:creationId xmlns:a16="http://schemas.microsoft.com/office/drawing/2014/main" id="{4DAA6F96-9202-47F3-B0A6-0F1F5479ADE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27654" y="751821"/>
            <a:ext cx="5367165" cy="5367165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143F9A23-3237-4ED6-A1E9-C0E6530E053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21267" y="255102"/>
            <a:ext cx="5342133" cy="6361598"/>
          </a:xfrm>
          <a:prstGeom prst="rect">
            <a:avLst/>
          </a:prstGeom>
          <a:solidFill>
            <a:schemeClr val="bg1">
              <a:lumMod val="7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63CD46D-4335-4BA4-842A-BF835A99CB2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69100" y="393365"/>
            <a:ext cx="5018211" cy="6035547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D4DE49-9193-45D1-B0AA-B8FFD04953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64082" y="480669"/>
            <a:ext cx="4472921" cy="666750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4800" b="1" dirty="0"/>
              <a:t>Phase II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8370D5-8C71-4DFE-896B-F47F7DFBA9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16432" y="1179195"/>
            <a:ext cx="4844397" cy="5036820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en-US" sz="2400" dirty="0"/>
              <a:t>Symptoms mark the start of phase II.</a:t>
            </a:r>
          </a:p>
          <a:p>
            <a:pPr>
              <a:lnSpc>
                <a:spcPct val="100000"/>
              </a:lnSpc>
            </a:pPr>
            <a:r>
              <a:rPr lang="en-US" sz="2400" dirty="0"/>
              <a:t>B cells continue to make a large amount of antibody against HIV.</a:t>
            </a:r>
          </a:p>
          <a:p>
            <a:pPr>
              <a:lnSpc>
                <a:spcPct val="100000"/>
              </a:lnSpc>
            </a:pPr>
            <a:r>
              <a:rPr lang="en-US" sz="2400" dirty="0"/>
              <a:t>The number of T cells drops steadily as the virus continues to replicate.</a:t>
            </a:r>
          </a:p>
          <a:p>
            <a:pPr>
              <a:lnSpc>
                <a:spcPct val="100000"/>
              </a:lnSpc>
            </a:pPr>
            <a:r>
              <a:rPr lang="en-US" sz="2400" dirty="0"/>
              <a:t>As the immune system fails, lymph glands become swollen, and fatigue, weight loss, fever, or diarrhea develop or worsen.</a:t>
            </a:r>
          </a:p>
          <a:p>
            <a:pPr>
              <a:lnSpc>
                <a:spcPct val="100000"/>
              </a:lnSpc>
            </a:pPr>
            <a:r>
              <a:rPr lang="en-US" sz="2400" dirty="0"/>
              <a:t>Some infected people may notice mental changes, such as forgetfulness and abnormal thinking patterns.</a:t>
            </a:r>
          </a:p>
          <a:p>
            <a:pPr>
              <a:lnSpc>
                <a:spcPct val="100000"/>
              </a:lnSpc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7395298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pul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E94681D-2A4C-4A8D-B9B5-31D440D0328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B65ABA3-820C-4D75-9437-9EFA1ADFE13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36BF2FB-90D8-48DB-BD34-D040CDCFF2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pic>
        <p:nvPicPr>
          <p:cNvPr id="5" name="Picture 5" descr="A close up of a person with a beard looking at the camera&#10;&#10;Description automatically generated">
            <a:extLst>
              <a:ext uri="{FF2B5EF4-FFF2-40B4-BE49-F238E27FC236}">
                <a16:creationId xmlns:a16="http://schemas.microsoft.com/office/drawing/2014/main" id="{061DD589-A3CE-4FB9-BAEE-1CE267DAFE1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r="469"/>
          <a:stretch/>
        </p:blipFill>
        <p:spPr>
          <a:xfrm>
            <a:off x="3048" y="10"/>
            <a:ext cx="12188952" cy="685799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CD64F326-929E-45E2-B54D-DC7E1720773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0224" y="941695"/>
            <a:ext cx="5452527" cy="497461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BFCDFD7-7B3B-4ED9-B533-34D0B37244F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56167" y="1106424"/>
            <a:ext cx="5120640" cy="4645152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F2FCDD-A7A7-440D-9081-0B0C5CF916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0846" y="1247502"/>
            <a:ext cx="4633416" cy="200025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endParaRPr lang="en-US">
              <a:solidFill>
                <a:schemeClr val="tx1"/>
              </a:solidFill>
            </a:endParaRPr>
          </a:p>
          <a:p>
            <a:r>
              <a:rPr lang="en-US" b="1">
                <a:ea typeface="+mj-lt"/>
                <a:cs typeface="+mj-lt"/>
              </a:rPr>
              <a:t>Phase III</a:t>
            </a:r>
            <a:endParaRPr lang="en-US" b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1F4657-51AB-4560-8184-7472019300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39395" y="1871716"/>
            <a:ext cx="4957265" cy="3879859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The number of helper T cells drops so low that they can no longer stimulate B cells and cytotoxic T cells to fight invaders.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AIDS is diagnosed when helper T cells drops under 200 cells/mL blood. (normal level is over 600 cells/mL)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AIDS is fatal. Death results from the weakened immune system’s inability to fight opportunistic infections and cancers.</a:t>
            </a:r>
          </a:p>
          <a:p>
            <a:pPr>
              <a:lnSpc>
                <a:spcPct val="90000"/>
              </a:lnSpc>
            </a:pP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34832095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pul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1E94681D-2A4C-4A8D-B9B5-31D440D0328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2B795FE-15BF-461D-9F54-2A2BAF8138B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B260B1E-F9C9-4E2E-8361-8E735E29654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23EBFBD2-DA69-40F0-9B41-6AA12C08FC8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6E085B8-E6D9-4530-9AE3-4C2B79CE418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7744" y="237744"/>
            <a:ext cx="7652977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B8125EE-F543-49AF-B053-92452A1BDA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934" y="461618"/>
            <a:ext cx="6736084" cy="83930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 b="1" dirty="0"/>
              <a:t>Opportunistic disease</a:t>
            </a:r>
          </a:p>
        </p:txBody>
      </p:sp>
      <p:pic>
        <p:nvPicPr>
          <p:cNvPr id="6" name="Picture 6" descr="A picture containing table, decorated, sitting, close&#10;&#10;Description automatically generated">
            <a:extLst>
              <a:ext uri="{FF2B5EF4-FFF2-40B4-BE49-F238E27FC236}">
                <a16:creationId xmlns:a16="http://schemas.microsoft.com/office/drawing/2014/main" id="{F0FAEB0E-41FA-4B68-A294-44F5A21D2C4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4294" r="-1" b="3329"/>
          <a:stretch/>
        </p:blipFill>
        <p:spPr>
          <a:xfrm>
            <a:off x="7972610" y="237745"/>
            <a:ext cx="3981644" cy="206044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A89D4D-C7B5-4FBF-9409-027DB3D144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48934" y="1557909"/>
            <a:ext cx="6608101" cy="4477131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en-US" sz="2400" dirty="0"/>
              <a:t>AIDS may be diagnosed when an opportunistic disease has developed.</a:t>
            </a:r>
          </a:p>
          <a:p>
            <a:pPr>
              <a:lnSpc>
                <a:spcPct val="100000"/>
              </a:lnSpc>
            </a:pPr>
            <a:r>
              <a:rPr lang="en-US" sz="2400" b="1" dirty="0"/>
              <a:t>Opportunistic disease </a:t>
            </a:r>
            <a:r>
              <a:rPr lang="en-US" sz="2400" dirty="0"/>
              <a:t>are illnesses caused by pathogens that produce disease in people with weakened immune systems. </a:t>
            </a:r>
          </a:p>
          <a:p>
            <a:pPr>
              <a:lnSpc>
                <a:spcPct val="100000"/>
              </a:lnSpc>
            </a:pPr>
            <a:r>
              <a:rPr lang="en-US" sz="2400" dirty="0"/>
              <a:t>These organisms do usually not create problems in people with healthy immune systems.</a:t>
            </a:r>
          </a:p>
          <a:p>
            <a:pPr>
              <a:lnSpc>
                <a:spcPct val="100000"/>
              </a:lnSpc>
            </a:pPr>
            <a:r>
              <a:rPr lang="en-US" sz="2400" dirty="0"/>
              <a:t>Opportunistic disease: </a:t>
            </a:r>
            <a:r>
              <a:rPr lang="en-US" sz="2400" b="1" i="1" dirty="0"/>
              <a:t>pneumocystis pneumonia, tuberculosis, toxoplasmosis</a:t>
            </a:r>
          </a:p>
          <a:p>
            <a:pPr>
              <a:lnSpc>
                <a:spcPct val="100000"/>
              </a:lnSpc>
            </a:pPr>
            <a:endParaRPr lang="en-US" sz="240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F2304C2-1AD0-4AFD-93A0-BB1D998E0F9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7378773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pic>
        <p:nvPicPr>
          <p:cNvPr id="5" name="Picture 5" descr="A person looking at the camera&#10;&#10;Description automatically generated">
            <a:extLst>
              <a:ext uri="{FF2B5EF4-FFF2-40B4-BE49-F238E27FC236}">
                <a16:creationId xmlns:a16="http://schemas.microsoft.com/office/drawing/2014/main" id="{8826BDAA-3706-4DD8-900D-9B1967A2393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 t="12609" r="-1" b="21720"/>
          <a:stretch/>
        </p:blipFill>
        <p:spPr>
          <a:xfrm>
            <a:off x="7972615" y="2380488"/>
            <a:ext cx="3981643" cy="2078737"/>
          </a:xfrm>
          <a:prstGeom prst="rect">
            <a:avLst/>
          </a:prstGeom>
        </p:spPr>
      </p:pic>
      <p:pic>
        <p:nvPicPr>
          <p:cNvPr id="7" name="Picture 7" descr="A close up of a flower&#10;&#10;Description automatically generated">
            <a:extLst>
              <a:ext uri="{FF2B5EF4-FFF2-40B4-BE49-F238E27FC236}">
                <a16:creationId xmlns:a16="http://schemas.microsoft.com/office/drawing/2014/main" id="{2A55C07B-C223-44AD-8C52-9F6B138CBDA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8627" r="-1" b="11762"/>
          <a:stretch/>
        </p:blipFill>
        <p:spPr>
          <a:xfrm>
            <a:off x="7972613" y="4541520"/>
            <a:ext cx="3981643" cy="2078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328613"/>
      </p:ext>
    </p:extLst>
  </p:cSld>
  <p:clrMapOvr>
    <a:masterClrMapping/>
  </p:clrMapOvr>
  <p:transition spd="med">
    <p:pull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Savon">
      <a:majorFont>
        <a:latin typeface="Avenir Next LT Pro Light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venir Next LT Pro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VTI" id="{A72E8C35-66DD-49F8-AF66-813F19B983AE}" vid="{93CCBC76-B7A1-4C3D-93EA-5CE34C4670F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ustom 46">
    <a:dk1>
      <a:sysClr val="windowText" lastClr="000000"/>
    </a:dk1>
    <a:lt1>
      <a:sysClr val="window" lastClr="FFFFFF"/>
    </a:lt1>
    <a:dk2>
      <a:srgbClr val="121316"/>
    </a:dk2>
    <a:lt2>
      <a:srgbClr val="FEFCF7"/>
    </a:lt2>
    <a:accent1>
      <a:srgbClr val="8394A4"/>
    </a:accent1>
    <a:accent2>
      <a:srgbClr val="65739F"/>
    </a:accent2>
    <a:accent3>
      <a:srgbClr val="B2AC8A"/>
    </a:accent3>
    <a:accent4>
      <a:srgbClr val="879BB3"/>
    </a:accent4>
    <a:accent5>
      <a:srgbClr val="D7B579"/>
    </a:accent5>
    <a:accent6>
      <a:srgbClr val="8A9B89"/>
    </a:accent6>
    <a:hlink>
      <a:srgbClr val="85C4D2"/>
    </a:hlink>
    <a:folHlink>
      <a:srgbClr val="8E8CA7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7C9F2BE0-1FF2-439A-B846-85F875F54B8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BDF1F60-49BD-4B11-B3A4-6A080238561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6845C69-3606-4A2B-939D-F598C4C3C9D7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629</Words>
  <Application>Microsoft Office PowerPoint</Application>
  <PresentationFormat>Widescreen</PresentationFormat>
  <Paragraphs>61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Avenir Next LT Pro</vt:lpstr>
      <vt:lpstr>Avenir Next LT Pro Light</vt:lpstr>
      <vt:lpstr>Calibri</vt:lpstr>
      <vt:lpstr>Garamond</vt:lpstr>
      <vt:lpstr>SavonVTI</vt:lpstr>
      <vt:lpstr>47.3 HIV and AIDS </vt:lpstr>
      <vt:lpstr>The immune system normally provides protection against infectious diseases. The importance of the immune system can be seen in diseases of which the immune system does not function properly.</vt:lpstr>
      <vt:lpstr>Student Objectives</vt:lpstr>
      <vt:lpstr>AIDS</vt:lpstr>
      <vt:lpstr>The Course of HIV Infection</vt:lpstr>
      <vt:lpstr>Phase I</vt:lpstr>
      <vt:lpstr>Phase II</vt:lpstr>
      <vt:lpstr> Phase III</vt:lpstr>
      <vt:lpstr>Opportunistic disease</vt:lpstr>
      <vt:lpstr>Transmission of HIV</vt:lpstr>
      <vt:lpstr>PowerPoint Presentation</vt:lpstr>
      <vt:lpstr>Vaccines and Treatments</vt:lpstr>
      <vt:lpstr>Review 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Lorem Ipsum</dc:title>
  <dc:creator/>
  <cp:lastModifiedBy>Rick Reinders</cp:lastModifiedBy>
  <cp:revision>670</cp:revision>
  <dcterms:created xsi:type="dcterms:W3CDTF">2020-10-26T03:24:48Z</dcterms:created>
  <dcterms:modified xsi:type="dcterms:W3CDTF">2020-11-18T07:45:03Z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