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64" r:id="rId5"/>
    <p:sldId id="314" r:id="rId6"/>
    <p:sldId id="332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8" r:id="rId15"/>
    <p:sldId id="357" r:id="rId16"/>
    <p:sldId id="3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ABE60-FF60-494B-8FAA-FFA68E53ADFB}" v="2" dt="2020-02-23T23:26:57.400"/>
    <p1510:client id="{4F33B516-0FF9-3C8B-2EBC-0CBD1D317726}" v="618" dt="2020-10-28T05:12:41.576"/>
    <p1510:client id="{566BA4EA-2E11-0941-1752-417C80002E18}" v="388" dt="2020-11-16T02:33:11.590"/>
    <p1510:client id="{F11F8B6C-5A27-410F-9509-F738FBBCCCBD}" v="530" dt="2020-10-26T04:07:15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E7A60-DB7E-43ED-A810-D09C5AE3EB6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CEF7F7-3AD5-4E35-9126-E7EE3FBFDEDD}">
      <dgm:prSet phldr="0"/>
      <dgm:spPr/>
      <dgm:t>
        <a:bodyPr/>
        <a:lstStyle/>
        <a:p>
          <a:pPr rtl="0"/>
          <a:r>
            <a:rPr lang="en-US">
              <a:latin typeface="Avenir Next LT Pro Light" panose="02020404030301010803"/>
            </a:rPr>
            <a:t>Describe</a:t>
          </a:r>
          <a:r>
            <a:rPr lang="en-US"/>
            <a:t> the relationship between HIV and AIDS.</a:t>
          </a:r>
          <a:endParaRPr lang="en-US">
            <a:latin typeface="Avenir Next LT Pro Light" panose="02020404030301010803"/>
          </a:endParaRPr>
        </a:p>
      </dgm:t>
    </dgm:pt>
    <dgm:pt modelId="{CCAED65D-8CA1-4241-95F1-687C9ED705CA}" type="parTrans" cxnId="{CA1A7CE4-C236-45AA-8C88-5603D70EF67F}">
      <dgm:prSet/>
      <dgm:spPr/>
    </dgm:pt>
    <dgm:pt modelId="{75A475C5-977B-4273-B1A6-4E77018AA852}" type="sibTrans" cxnId="{CA1A7CE4-C236-45AA-8C88-5603D70EF67F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D6465799-BCA6-4BAE-A7C8-222353F4EDAF}">
      <dgm:prSet phldr="0"/>
      <dgm:spPr/>
      <dgm:t>
        <a:bodyPr/>
        <a:lstStyle/>
        <a:p>
          <a:pPr rtl="0"/>
          <a:r>
            <a:rPr lang="en-US">
              <a:latin typeface="Avenir Next LT Pro Light" panose="02020404030301010803"/>
            </a:rPr>
            <a:t>Distinguish </a:t>
          </a:r>
          <a:r>
            <a:rPr lang="en-US"/>
            <a:t>between the three phases of HIV infection.</a:t>
          </a:r>
        </a:p>
      </dgm:t>
    </dgm:pt>
    <dgm:pt modelId="{B8392FBB-A070-4653-B98B-C555F82B4FC3}" type="parTrans" cxnId="{7D47BF37-926E-4543-B0B0-2B8FC5DCA177}">
      <dgm:prSet/>
      <dgm:spPr/>
    </dgm:pt>
    <dgm:pt modelId="{40B8F57D-DB85-447F-9CB4-82E5025D7E07}" type="sibTrans" cxnId="{7D47BF37-926E-4543-B0B0-2B8FC5DCA177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CAB50972-48D9-4433-AB71-3E57ED051669}">
      <dgm:prSet phldr="0"/>
      <dgm:spPr/>
      <dgm:t>
        <a:bodyPr/>
        <a:lstStyle/>
        <a:p>
          <a:r>
            <a:rPr lang="en-US">
              <a:latin typeface="Avenir Next LT Pro Light" panose="02020404030301010803"/>
            </a:rPr>
            <a:t>Identify</a:t>
          </a:r>
          <a:r>
            <a:rPr lang="en-US"/>
            <a:t> the two main ways that HIV is transmitted.</a:t>
          </a:r>
        </a:p>
      </dgm:t>
    </dgm:pt>
    <dgm:pt modelId="{8CC94FF7-F7A8-458D-8797-A648D3E8B1A9}" type="parTrans" cxnId="{B191DA1B-D429-4DB5-8579-559F66EA9325}">
      <dgm:prSet/>
      <dgm:spPr/>
    </dgm:pt>
    <dgm:pt modelId="{14F67E11-B185-4ED9-AB13-AD8D5D5C805D}" type="sibTrans" cxnId="{B191DA1B-D429-4DB5-8579-559F66EA9325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C8933E01-57BD-4441-9F1D-D0FBDC2B8439}">
      <dgm:prSet phldr="0"/>
      <dgm:spPr/>
      <dgm:t>
        <a:bodyPr/>
        <a:lstStyle/>
        <a:p>
          <a:r>
            <a:rPr lang="en-US"/>
            <a:t>Determine </a:t>
          </a:r>
          <a:r>
            <a:rPr lang="en-US">
              <a:latin typeface="Avenir Next LT Pro Light" panose="02020404030301010803"/>
            </a:rPr>
            <a:t>how</a:t>
          </a:r>
          <a:r>
            <a:rPr lang="en-US"/>
            <a:t> evolution of HIV affects the development of vaccines and treatment.</a:t>
          </a:r>
        </a:p>
      </dgm:t>
    </dgm:pt>
    <dgm:pt modelId="{5FDFC272-FFE1-4C4F-9605-37B001B1AD51}" type="parTrans" cxnId="{21665832-CEED-4062-BE05-9496EA489D8C}">
      <dgm:prSet/>
      <dgm:spPr/>
    </dgm:pt>
    <dgm:pt modelId="{140B1FD3-CA71-4147-A8A1-50C4465DD62C}" type="sibTrans" cxnId="{21665832-CEED-4062-BE05-9496EA489D8C}">
      <dgm:prSet/>
      <dgm:spPr/>
    </dgm:pt>
    <dgm:pt modelId="{E7A14099-8FE2-4B1F-AF9E-A45F3C5DCB8A}" type="pres">
      <dgm:prSet presAssocID="{4FBE7A60-DB7E-43ED-A810-D09C5AE3EB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98ADB5-DCB0-4959-A68F-D4D58F4D4A65}" type="pres">
      <dgm:prSet presAssocID="{77CEF7F7-3AD5-4E35-9126-E7EE3FBFDE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00EE-7A0A-4794-9222-CE8370D64F70}" type="pres">
      <dgm:prSet presAssocID="{75A475C5-977B-4273-B1A6-4E77018AA852}" presName="sibTrans" presStyleLbl="sibTrans1D1" presStyleIdx="0" presStyleCnt="3"/>
      <dgm:spPr/>
      <dgm:t>
        <a:bodyPr/>
        <a:lstStyle/>
        <a:p>
          <a:endParaRPr lang="en-US"/>
        </a:p>
      </dgm:t>
    </dgm:pt>
    <dgm:pt modelId="{78F3D576-A49F-4AE9-9A04-FCA261D3EB32}" type="pres">
      <dgm:prSet presAssocID="{75A475C5-977B-4273-B1A6-4E77018AA852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D9A22F08-8596-4E8D-8F9F-0C24C363F392}" type="pres">
      <dgm:prSet presAssocID="{D6465799-BCA6-4BAE-A7C8-222353F4ED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4E5E7-0047-42D6-A862-01461B896D29}" type="pres">
      <dgm:prSet presAssocID="{40B8F57D-DB85-447F-9CB4-82E5025D7E07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2A0777C-E846-42BC-A16F-E2954F99EEBB}" type="pres">
      <dgm:prSet presAssocID="{40B8F57D-DB85-447F-9CB4-82E5025D7E07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DF106A6F-0A3B-4849-95BF-0CB9DADC8135}" type="pres">
      <dgm:prSet presAssocID="{CAB50972-48D9-4433-AB71-3E57ED0516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FCAC4-23C3-466B-8C42-B630C3BA4EED}" type="pres">
      <dgm:prSet presAssocID="{14F67E11-B185-4ED9-AB13-AD8D5D5C805D}" presName="sibTrans" presStyleLbl="sibTrans1D1" presStyleIdx="2" presStyleCnt="3"/>
      <dgm:spPr/>
      <dgm:t>
        <a:bodyPr/>
        <a:lstStyle/>
        <a:p>
          <a:endParaRPr lang="en-US"/>
        </a:p>
      </dgm:t>
    </dgm:pt>
    <dgm:pt modelId="{156F99CC-B4FE-4029-958E-7CDC8619E894}" type="pres">
      <dgm:prSet presAssocID="{14F67E11-B185-4ED9-AB13-AD8D5D5C805D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D8F5A191-3415-4D98-81E1-85AD4DDC0B5B}" type="pres">
      <dgm:prSet presAssocID="{C8933E01-57BD-4441-9F1D-D0FBDC2B84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91DA1B-D429-4DB5-8579-559F66EA9325}" srcId="{4FBE7A60-DB7E-43ED-A810-D09C5AE3EB6E}" destId="{CAB50972-48D9-4433-AB71-3E57ED051669}" srcOrd="2" destOrd="0" parTransId="{8CC94FF7-F7A8-458D-8797-A648D3E8B1A9}" sibTransId="{14F67E11-B185-4ED9-AB13-AD8D5D5C805D}"/>
    <dgm:cxn modelId="{64913673-0FE1-489E-B3A4-A5681987D3E0}" type="presOf" srcId="{D6465799-BCA6-4BAE-A7C8-222353F4EDAF}" destId="{D9A22F08-8596-4E8D-8F9F-0C24C363F392}" srcOrd="0" destOrd="0" presId="urn:microsoft.com/office/officeart/2016/7/layout/RepeatingBendingProcessNew"/>
    <dgm:cxn modelId="{05E162CD-57B7-4221-AF58-307B33CAE873}" type="presOf" srcId="{40B8F57D-DB85-447F-9CB4-82E5025D7E07}" destId="{A2A0777C-E846-42BC-A16F-E2954F99EEBB}" srcOrd="1" destOrd="0" presId="urn:microsoft.com/office/officeart/2016/7/layout/RepeatingBendingProcessNew"/>
    <dgm:cxn modelId="{E66A1B3D-F310-44FC-945C-E0343AD082A5}" type="presOf" srcId="{75A475C5-977B-4273-B1A6-4E77018AA852}" destId="{BA2500EE-7A0A-4794-9222-CE8370D64F70}" srcOrd="0" destOrd="0" presId="urn:microsoft.com/office/officeart/2016/7/layout/RepeatingBendingProcessNew"/>
    <dgm:cxn modelId="{4DB1C5E4-D969-4747-853D-FE1ABD534914}" type="presOf" srcId="{14F67E11-B185-4ED9-AB13-AD8D5D5C805D}" destId="{156F99CC-B4FE-4029-958E-7CDC8619E894}" srcOrd="1" destOrd="0" presId="urn:microsoft.com/office/officeart/2016/7/layout/RepeatingBendingProcessNew"/>
    <dgm:cxn modelId="{CA1A7CE4-C236-45AA-8C88-5603D70EF67F}" srcId="{4FBE7A60-DB7E-43ED-A810-D09C5AE3EB6E}" destId="{77CEF7F7-3AD5-4E35-9126-E7EE3FBFDEDD}" srcOrd="0" destOrd="0" parTransId="{CCAED65D-8CA1-4241-95F1-687C9ED705CA}" sibTransId="{75A475C5-977B-4273-B1A6-4E77018AA852}"/>
    <dgm:cxn modelId="{21665832-CEED-4062-BE05-9496EA489D8C}" srcId="{4FBE7A60-DB7E-43ED-A810-D09C5AE3EB6E}" destId="{C8933E01-57BD-4441-9F1D-D0FBDC2B8439}" srcOrd="3" destOrd="0" parTransId="{5FDFC272-FFE1-4C4F-9605-37B001B1AD51}" sibTransId="{140B1FD3-CA71-4147-A8A1-50C4465DD62C}"/>
    <dgm:cxn modelId="{EE6AC6E3-C0D6-4359-AB6A-FCE14584212E}" type="presOf" srcId="{C8933E01-57BD-4441-9F1D-D0FBDC2B8439}" destId="{D8F5A191-3415-4D98-81E1-85AD4DDC0B5B}" srcOrd="0" destOrd="0" presId="urn:microsoft.com/office/officeart/2016/7/layout/RepeatingBendingProcessNew"/>
    <dgm:cxn modelId="{A764CE59-7479-499A-ACD2-A76B2BDEF941}" type="presOf" srcId="{14F67E11-B185-4ED9-AB13-AD8D5D5C805D}" destId="{71FFCAC4-23C3-466B-8C42-B630C3BA4EED}" srcOrd="0" destOrd="0" presId="urn:microsoft.com/office/officeart/2016/7/layout/RepeatingBendingProcessNew"/>
    <dgm:cxn modelId="{7D47BF37-926E-4543-B0B0-2B8FC5DCA177}" srcId="{4FBE7A60-DB7E-43ED-A810-D09C5AE3EB6E}" destId="{D6465799-BCA6-4BAE-A7C8-222353F4EDAF}" srcOrd="1" destOrd="0" parTransId="{B8392FBB-A070-4653-B98B-C555F82B4FC3}" sibTransId="{40B8F57D-DB85-447F-9CB4-82E5025D7E07}"/>
    <dgm:cxn modelId="{8609AA4C-FF5C-4A02-AE66-B92A37943A71}" type="presOf" srcId="{40B8F57D-DB85-447F-9CB4-82E5025D7E07}" destId="{5084E5E7-0047-42D6-A862-01461B896D29}" srcOrd="0" destOrd="0" presId="urn:microsoft.com/office/officeart/2016/7/layout/RepeatingBendingProcessNew"/>
    <dgm:cxn modelId="{39AF0C9E-52F1-4598-A192-8C9CF931BAA4}" type="presOf" srcId="{77CEF7F7-3AD5-4E35-9126-E7EE3FBFDEDD}" destId="{5798ADB5-DCB0-4959-A68F-D4D58F4D4A65}" srcOrd="0" destOrd="0" presId="urn:microsoft.com/office/officeart/2016/7/layout/RepeatingBendingProcessNew"/>
    <dgm:cxn modelId="{2A12BE7D-1070-46DF-8FF6-15192FE09F64}" type="presOf" srcId="{4FBE7A60-DB7E-43ED-A810-D09C5AE3EB6E}" destId="{E7A14099-8FE2-4B1F-AF9E-A45F3C5DCB8A}" srcOrd="0" destOrd="0" presId="urn:microsoft.com/office/officeart/2016/7/layout/RepeatingBendingProcessNew"/>
    <dgm:cxn modelId="{A9F00D1C-1A8A-4E30-AFA2-D4ACAC31AFFC}" type="presOf" srcId="{CAB50972-48D9-4433-AB71-3E57ED051669}" destId="{DF106A6F-0A3B-4849-95BF-0CB9DADC8135}" srcOrd="0" destOrd="0" presId="urn:microsoft.com/office/officeart/2016/7/layout/RepeatingBendingProcessNew"/>
    <dgm:cxn modelId="{0D0C63A6-80C2-41DD-A303-8F330BCB5AF1}" type="presOf" srcId="{75A475C5-977B-4273-B1A6-4E77018AA852}" destId="{78F3D576-A49F-4AE9-9A04-FCA261D3EB32}" srcOrd="1" destOrd="0" presId="urn:microsoft.com/office/officeart/2016/7/layout/RepeatingBendingProcessNew"/>
    <dgm:cxn modelId="{6E51BEA9-5480-430B-8F8C-BDD28FA31DE6}" type="presParOf" srcId="{E7A14099-8FE2-4B1F-AF9E-A45F3C5DCB8A}" destId="{5798ADB5-DCB0-4959-A68F-D4D58F4D4A65}" srcOrd="0" destOrd="0" presId="urn:microsoft.com/office/officeart/2016/7/layout/RepeatingBendingProcessNew"/>
    <dgm:cxn modelId="{B39C7702-25A3-4A82-87BE-33D69CFEBF2C}" type="presParOf" srcId="{E7A14099-8FE2-4B1F-AF9E-A45F3C5DCB8A}" destId="{BA2500EE-7A0A-4794-9222-CE8370D64F70}" srcOrd="1" destOrd="0" presId="urn:microsoft.com/office/officeart/2016/7/layout/RepeatingBendingProcessNew"/>
    <dgm:cxn modelId="{8AD1F52D-A44A-4B08-A8C4-CC7278FDD9F1}" type="presParOf" srcId="{BA2500EE-7A0A-4794-9222-CE8370D64F70}" destId="{78F3D576-A49F-4AE9-9A04-FCA261D3EB32}" srcOrd="0" destOrd="0" presId="urn:microsoft.com/office/officeart/2016/7/layout/RepeatingBendingProcessNew"/>
    <dgm:cxn modelId="{7D165C1D-8296-4022-A1C6-B67028DE4032}" type="presParOf" srcId="{E7A14099-8FE2-4B1F-AF9E-A45F3C5DCB8A}" destId="{D9A22F08-8596-4E8D-8F9F-0C24C363F392}" srcOrd="2" destOrd="0" presId="urn:microsoft.com/office/officeart/2016/7/layout/RepeatingBendingProcessNew"/>
    <dgm:cxn modelId="{3C9A90B9-5AC8-421C-9847-45B4AE4B8D33}" type="presParOf" srcId="{E7A14099-8FE2-4B1F-AF9E-A45F3C5DCB8A}" destId="{5084E5E7-0047-42D6-A862-01461B896D29}" srcOrd="3" destOrd="0" presId="urn:microsoft.com/office/officeart/2016/7/layout/RepeatingBendingProcessNew"/>
    <dgm:cxn modelId="{41135CAE-2668-4AB1-B6B4-FC95FE3ECF22}" type="presParOf" srcId="{5084E5E7-0047-42D6-A862-01461B896D29}" destId="{A2A0777C-E846-42BC-A16F-E2954F99EEBB}" srcOrd="0" destOrd="0" presId="urn:microsoft.com/office/officeart/2016/7/layout/RepeatingBendingProcessNew"/>
    <dgm:cxn modelId="{206CDFA5-FA88-4AC7-9E27-D688058DEC82}" type="presParOf" srcId="{E7A14099-8FE2-4B1F-AF9E-A45F3C5DCB8A}" destId="{DF106A6F-0A3B-4849-95BF-0CB9DADC8135}" srcOrd="4" destOrd="0" presId="urn:microsoft.com/office/officeart/2016/7/layout/RepeatingBendingProcessNew"/>
    <dgm:cxn modelId="{3C9CF942-1443-47C0-A4DD-C7467CB54E7B}" type="presParOf" srcId="{E7A14099-8FE2-4B1F-AF9E-A45F3C5DCB8A}" destId="{71FFCAC4-23C3-466B-8C42-B630C3BA4EED}" srcOrd="5" destOrd="0" presId="urn:microsoft.com/office/officeart/2016/7/layout/RepeatingBendingProcessNew"/>
    <dgm:cxn modelId="{BEC6A81E-B1D1-4A2B-8E1F-6A24ADC97F90}" type="presParOf" srcId="{71FFCAC4-23C3-466B-8C42-B630C3BA4EED}" destId="{156F99CC-B4FE-4029-958E-7CDC8619E894}" srcOrd="0" destOrd="0" presId="urn:microsoft.com/office/officeart/2016/7/layout/RepeatingBendingProcessNew"/>
    <dgm:cxn modelId="{C4F05ADE-2154-4E8D-850C-76B84D44C098}" type="presParOf" srcId="{E7A14099-8FE2-4B1F-AF9E-A45F3C5DCB8A}" destId="{D8F5A191-3415-4D98-81E1-85AD4DDC0B5B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500EE-7A0A-4794-9222-CE8370D64F70}">
      <dsp:nvSpPr>
        <dsp:cNvPr id="0" name=""/>
        <dsp:cNvSpPr/>
      </dsp:nvSpPr>
      <dsp:spPr>
        <a:xfrm>
          <a:off x="2540165" y="1041926"/>
          <a:ext cx="553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2279" y="45719"/>
              </a:lnTo>
            </a:path>
            <a:path>
              <a:moveTo>
                <a:pt x="291498" y="45719"/>
              </a:moveTo>
              <a:lnTo>
                <a:pt x="55377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802445" y="912332"/>
        <a:ext cx="29218" cy="350627"/>
      </dsp:txXfrm>
    </dsp:sp>
    <dsp:sp modelId="{5798ADB5-DCB0-4959-A68F-D4D58F4D4A65}">
      <dsp:nvSpPr>
        <dsp:cNvPr id="0" name=""/>
        <dsp:cNvSpPr/>
      </dsp:nvSpPr>
      <dsp:spPr>
        <a:xfrm>
          <a:off x="1190" y="325413"/>
          <a:ext cx="2540775" cy="15244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500" tIns="130685" rIns="124500" bIns="13068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Avenir Next LT Pro Light" panose="02020404030301010803"/>
            </a:rPr>
            <a:t>Describe</a:t>
          </a:r>
          <a:r>
            <a:rPr lang="en-US" sz="1900" kern="1200"/>
            <a:t> the relationship between HIV and AIDS.</a:t>
          </a:r>
          <a:endParaRPr lang="en-US" sz="1900" kern="1200">
            <a:latin typeface="Avenir Next LT Pro Light" panose="02020404030301010803"/>
          </a:endParaRPr>
        </a:p>
      </dsp:txBody>
      <dsp:txXfrm>
        <a:off x="1190" y="325413"/>
        <a:ext cx="2540775" cy="1524465"/>
      </dsp:txXfrm>
    </dsp:sp>
    <dsp:sp modelId="{5084E5E7-0047-42D6-A862-01461B896D29}">
      <dsp:nvSpPr>
        <dsp:cNvPr id="0" name=""/>
        <dsp:cNvSpPr/>
      </dsp:nvSpPr>
      <dsp:spPr>
        <a:xfrm>
          <a:off x="1271577" y="1848078"/>
          <a:ext cx="3125154" cy="553778"/>
        </a:xfrm>
        <a:custGeom>
          <a:avLst/>
          <a:gdLst/>
          <a:ahLst/>
          <a:cxnLst/>
          <a:rect l="0" t="0" r="0" b="0"/>
          <a:pathLst>
            <a:path>
              <a:moveTo>
                <a:pt x="3125154" y="0"/>
              </a:moveTo>
              <a:lnTo>
                <a:pt x="3125154" y="293989"/>
              </a:lnTo>
              <a:lnTo>
                <a:pt x="0" y="293989"/>
              </a:lnTo>
              <a:lnTo>
                <a:pt x="0" y="553778"/>
              </a:lnTo>
            </a:path>
          </a:pathLst>
        </a:custGeom>
        <a:noFill/>
        <a:ln w="6350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754671" y="1955041"/>
        <a:ext cx="158966" cy="339852"/>
      </dsp:txXfrm>
    </dsp:sp>
    <dsp:sp modelId="{D9A22F08-8596-4E8D-8F9F-0C24C363F392}">
      <dsp:nvSpPr>
        <dsp:cNvPr id="0" name=""/>
        <dsp:cNvSpPr/>
      </dsp:nvSpPr>
      <dsp:spPr>
        <a:xfrm>
          <a:off x="3126344" y="325413"/>
          <a:ext cx="2540775" cy="1524465"/>
        </a:xfrm>
        <a:prstGeom prst="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500" tIns="130685" rIns="124500" bIns="13068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Avenir Next LT Pro Light" panose="02020404030301010803"/>
            </a:rPr>
            <a:t>Distinguish </a:t>
          </a:r>
          <a:r>
            <a:rPr lang="en-US" sz="1900" kern="1200"/>
            <a:t>between the three phases of HIV infection.</a:t>
          </a:r>
        </a:p>
      </dsp:txBody>
      <dsp:txXfrm>
        <a:off x="3126344" y="325413"/>
        <a:ext cx="2540775" cy="1524465"/>
      </dsp:txXfrm>
    </dsp:sp>
    <dsp:sp modelId="{71FFCAC4-23C3-466B-8C42-B630C3BA4EED}">
      <dsp:nvSpPr>
        <dsp:cNvPr id="0" name=""/>
        <dsp:cNvSpPr/>
      </dsp:nvSpPr>
      <dsp:spPr>
        <a:xfrm>
          <a:off x="2540165" y="3150769"/>
          <a:ext cx="553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2279" y="45719"/>
              </a:lnTo>
            </a:path>
            <a:path>
              <a:moveTo>
                <a:pt x="291498" y="45719"/>
              </a:moveTo>
              <a:lnTo>
                <a:pt x="553778" y="45720"/>
              </a:lnTo>
            </a:path>
          </a:pathLst>
        </a:custGeom>
        <a:noFill/>
        <a:ln w="635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802445" y="3026563"/>
        <a:ext cx="29218" cy="339852"/>
      </dsp:txXfrm>
    </dsp:sp>
    <dsp:sp modelId="{DF106A6F-0A3B-4849-95BF-0CB9DADC8135}">
      <dsp:nvSpPr>
        <dsp:cNvPr id="0" name=""/>
        <dsp:cNvSpPr/>
      </dsp:nvSpPr>
      <dsp:spPr>
        <a:xfrm>
          <a:off x="1190" y="2434257"/>
          <a:ext cx="2540775" cy="1524465"/>
        </a:xfrm>
        <a:prstGeom prst="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500" tIns="130685" rIns="124500" bIns="13068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Avenir Next LT Pro Light" panose="02020404030301010803"/>
            </a:rPr>
            <a:t>Identify</a:t>
          </a:r>
          <a:r>
            <a:rPr lang="en-US" sz="1900" kern="1200"/>
            <a:t> the two main ways that HIV is transmitted.</a:t>
          </a:r>
        </a:p>
      </dsp:txBody>
      <dsp:txXfrm>
        <a:off x="1190" y="2434257"/>
        <a:ext cx="2540775" cy="1524465"/>
      </dsp:txXfrm>
    </dsp:sp>
    <dsp:sp modelId="{D8F5A191-3415-4D98-81E1-85AD4DDC0B5B}">
      <dsp:nvSpPr>
        <dsp:cNvPr id="0" name=""/>
        <dsp:cNvSpPr/>
      </dsp:nvSpPr>
      <dsp:spPr>
        <a:xfrm>
          <a:off x="3126344" y="2434257"/>
          <a:ext cx="2540775" cy="1524465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500" tIns="130685" rIns="124500" bIns="13068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Determine </a:t>
          </a:r>
          <a:r>
            <a:rPr lang="en-US" sz="1900" kern="1200">
              <a:latin typeface="Avenir Next LT Pro Light" panose="02020404030301010803"/>
            </a:rPr>
            <a:t>how</a:t>
          </a:r>
          <a:r>
            <a:rPr lang="en-US" sz="1900" kern="1200"/>
            <a:t> evolution of HIV affects the development of vaccines and treatment.</a:t>
          </a:r>
        </a:p>
      </dsp:txBody>
      <dsp:txXfrm>
        <a:off x="3126344" y="2434257"/>
        <a:ext cx="2540775" cy="1524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18-Nov-20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18-Nov-20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een plant growing out of the water&#10;&#10;Description automatically generated">
            <a:extLst>
              <a:ext uri="{FF2B5EF4-FFF2-40B4-BE49-F238E27FC236}">
                <a16:creationId xmlns:a16="http://schemas.microsoft.com/office/drawing/2014/main" id="{B06D53A6-69E8-412A-8B04-0EFAB31190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5000"/>
          </a:blip>
          <a:srcRect t="3124" b="12607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Autofit/>
          </a:bodyPr>
          <a:lstStyle/>
          <a:p>
            <a:r>
              <a:rPr lang="en-US" sz="7200" b="1">
                <a:ea typeface="+mj-lt"/>
                <a:cs typeface="+mj-lt"/>
              </a:rPr>
              <a:t>47.3 HIV and AIDS </a:t>
            </a:r>
            <a:endParaRPr lang="en-US" sz="72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701482"/>
            <a:ext cx="8655200" cy="9497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+mn-lt"/>
                <a:cs typeface="+mn-lt"/>
              </a:rPr>
              <a:t>Chapter 47: The body’s Defense Systems</a:t>
            </a:r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E7B9D-2E43-4D71-AC0E-19BD45AD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867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Transmission of 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29DFC-3AC6-4DE1-99F0-8D7A16FAA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1748409"/>
            <a:ext cx="6281928" cy="42866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HIV is transmitted by the transfer of body fluids containing HIV or HIV-infected cells.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Transmission of HIV:</a:t>
            </a:r>
          </a:p>
          <a:p>
            <a:pPr lvl="1"/>
            <a:r>
              <a:rPr lang="en-US" sz="2400" dirty="0" smtClean="0"/>
              <a:t>_____________________</a:t>
            </a:r>
            <a:endParaRPr lang="en-US" sz="2400" dirty="0"/>
          </a:p>
          <a:p>
            <a:pPr lvl="1"/>
            <a:r>
              <a:rPr lang="en-US" sz="2400" dirty="0" smtClean="0"/>
              <a:t>__________ </a:t>
            </a:r>
            <a:r>
              <a:rPr lang="en-US" sz="2400" dirty="0"/>
              <a:t>or hypodermic needles</a:t>
            </a:r>
          </a:p>
          <a:p>
            <a:pPr lvl="1"/>
            <a:r>
              <a:rPr lang="en-US" sz="2400" dirty="0"/>
              <a:t>From </a:t>
            </a:r>
            <a:r>
              <a:rPr lang="en-US" sz="2400" dirty="0" smtClean="0"/>
              <a:t>_______ _______before </a:t>
            </a:r>
            <a:r>
              <a:rPr lang="en-US" sz="2400" dirty="0"/>
              <a:t>or during birth</a:t>
            </a:r>
          </a:p>
          <a:p>
            <a:pPr lvl="1"/>
            <a:r>
              <a:rPr lang="en-US" sz="2400" dirty="0"/>
              <a:t>Through </a:t>
            </a:r>
            <a:r>
              <a:rPr lang="en-US" sz="2400" dirty="0" smtClean="0"/>
              <a:t>____________</a:t>
            </a:r>
            <a:endParaRPr lang="en-US" sz="2400" dirty="0"/>
          </a:p>
          <a:p>
            <a:pPr lvl="1"/>
            <a:r>
              <a:rPr lang="en-US" sz="2400" dirty="0" smtClean="0"/>
              <a:t>_____ _____________</a:t>
            </a:r>
            <a:endParaRPr lang="en-US" sz="2400" dirty="0"/>
          </a:p>
          <a:p>
            <a:pPr marL="0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D3F9F96D-C1E0-4CBC-9B46-A6C250CA23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97142" y="1282759"/>
            <a:ext cx="4731821" cy="47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302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8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5127C1F-B215-4A21-8590-DFB6C62A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97" y="803063"/>
            <a:ext cx="7397005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7080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EDCF5-3648-4D8E-A27E-2E74DBA2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750" y="432352"/>
            <a:ext cx="5414753" cy="13411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/>
              <a:t>Vaccines and Treatments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E97CE27-05B2-4845-AA85-C31EA2F99B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5256" y="1997872"/>
            <a:ext cx="4414438" cy="28804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EE1C-66D5-45C4-84F8-0EC14E993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750" y="1710244"/>
            <a:ext cx="5414754" cy="46200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Currently, there is no licensed HIV vaccine on the market, but multiple research projects are trying to find an effective vaccine.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There is evidence from humans that a vaccine may be possible.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genes that code for the virus’s surface protein mutate frequently. New variants of the virus with different surface proteins are constantly appearing.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949113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B144E-5210-4B11-93D5-FD5CFE70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  <a:ea typeface="+mj-lt"/>
                <a:cs typeface="+mj-lt"/>
              </a:rPr>
              <a:t>Review Questions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D812-33D5-4D15-9EFA-C72DB5D4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302294"/>
            <a:ext cx="6212310" cy="4727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Describe the relationship between HIV and AIDS.</a:t>
            </a:r>
            <a:endParaRPr lang="en-US" dirty="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State the developments during the course of HIV infection that can lead to a diagnosis of AIDS.</a:t>
            </a:r>
            <a:endParaRPr lang="en-US" sz="2000" dirty="0">
              <a:solidFill>
                <a:srgbClr val="FFFFFF"/>
              </a:solidFill>
            </a:endParaRP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List two ways that HIV can be transmitted and two ways it cannot.</a:t>
            </a:r>
            <a:endParaRPr lang="en-US" sz="2000" dirty="0">
              <a:solidFill>
                <a:srgbClr val="FFFFFF"/>
              </a:solidFill>
            </a:endParaRP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Why have scientists been unable to develop an effective vaccine for HIV?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Evaluate the statement: “HIV infection causes death”.</a:t>
            </a:r>
            <a:endParaRPr lang="en-US" sz="2000" dirty="0">
              <a:solidFill>
                <a:srgbClr val="FFFFFF"/>
              </a:solidFill>
            </a:endParaRP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Identify one similarity and one difference between HIV and a cold virus.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endParaRPr lang="en-US" sz="2000" b="1">
              <a:solidFill>
                <a:srgbClr val="FFFFFF"/>
              </a:solidFill>
            </a:endParaRPr>
          </a:p>
          <a:p>
            <a:pPr>
              <a:buClr>
                <a:srgbClr val="262626"/>
              </a:buClr>
            </a:pPr>
            <a:endParaRPr lang="en-US" sz="2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8846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66094-7EDA-47B9-B04F-E2702C71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78818"/>
            <a:ext cx="9678368" cy="43260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>
                <a:ea typeface="+mj-lt"/>
                <a:cs typeface="+mj-lt"/>
              </a:rPr>
              <a:t>The immune system normally provides protection against infectious diseases. The importance of the immune system can be seen in diseases of which the immune system does not function properly.</a:t>
            </a:r>
            <a:endParaRPr lang="en-US" b="1">
              <a:ea typeface="+mj-lt"/>
              <a:cs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3511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7A821B9-0CFF-4B38-BBA6-D630BD3AF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EC4AA-E692-40B1-B454-931C3681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Student 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6394E5-E242-48C2-9BFF-BDCB27E4F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8EFCA7-18D5-4FA9-867D-3744298935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B3182AD-CBBA-42F2-964B-8C86446885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73A339-B2ED-4C2E-A8BA-084B7C938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242294"/>
              </p:ext>
            </p:extLst>
          </p:nvPr>
        </p:nvGraphicFramePr>
        <p:xfrm>
          <a:off x="1286615" y="1286931"/>
          <a:ext cx="5668310" cy="42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083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person, racket, holding, standing&#10;&#10;Description automatically generated">
            <a:extLst>
              <a:ext uri="{FF2B5EF4-FFF2-40B4-BE49-F238E27FC236}">
                <a16:creationId xmlns:a16="http://schemas.microsoft.com/office/drawing/2014/main" id="{40A0A0A1-A526-4175-801E-D695A1524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919B0-69FD-4A55-9E2A-3BC8FD82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8269"/>
            <a:ext cx="10058400" cy="1019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E818-0237-43DC-81D8-7B2492E23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225" y="1417076"/>
            <a:ext cx="10897821" cy="50045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/>
              <a:t>AIDS </a:t>
            </a:r>
            <a:r>
              <a:rPr lang="en-US" sz="4000" b="1" dirty="0" smtClean="0"/>
              <a:t>(</a:t>
            </a:r>
            <a:r>
              <a:rPr lang="en-US" sz="4000" b="1" u="sng" dirty="0" smtClean="0"/>
              <a:t>__________________________</a:t>
            </a:r>
            <a:r>
              <a:rPr lang="en-US" sz="4000" b="1" dirty="0" smtClean="0"/>
              <a:t>)</a:t>
            </a:r>
            <a:r>
              <a:rPr lang="en-US" sz="4000" dirty="0" smtClean="0"/>
              <a:t> </a:t>
            </a:r>
            <a:r>
              <a:rPr lang="en-US" sz="4000" dirty="0"/>
              <a:t>is a deadly disease in which the immune system loses its ability to fight off pathogens and cancers.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AIDS was recognized as a disease in 1981.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Since then, it has killed more than 35.4 million people worldwide.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2827998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DD4CF711-7678-4E71-A4C3-08A13561E8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713" y="1074889"/>
            <a:ext cx="5393033" cy="470383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B7962-7095-4882-B0BC-18B5ABFD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463857"/>
            <a:ext cx="4602152" cy="124930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b="1" dirty="0"/>
              <a:t>The Course of HIV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50037-98AA-4D01-9E4F-DC598B395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4676" y="1972304"/>
            <a:ext cx="5305535" cy="42123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AIDS results from infection by the human </a:t>
            </a:r>
            <a:r>
              <a:rPr lang="en-US" sz="2000" dirty="0" smtClean="0"/>
              <a:t>____________ _______, </a:t>
            </a:r>
            <a:r>
              <a:rPr lang="en-US" sz="2000" dirty="0"/>
              <a:t>or </a:t>
            </a:r>
            <a:r>
              <a:rPr lang="en-US" sz="2000" b="1" dirty="0"/>
              <a:t>HIV</a:t>
            </a:r>
            <a:r>
              <a:rPr lang="en-US" sz="2000" dirty="0"/>
              <a:t>.</a:t>
            </a:r>
          </a:p>
          <a:p>
            <a:pPr marL="342900">
              <a:lnSpc>
                <a:spcPct val="90000"/>
              </a:lnSpc>
            </a:pPr>
            <a:r>
              <a:rPr lang="en-US" sz="2000" dirty="0"/>
              <a:t>Once HIV has entered the bloodstream, HIV must bind to CD4, a </a:t>
            </a:r>
            <a:r>
              <a:rPr lang="en-US" sz="2000" dirty="0" smtClean="0"/>
              <a:t>_______ __________in </a:t>
            </a:r>
            <a:r>
              <a:rPr lang="en-US" sz="2000" dirty="0"/>
              <a:t>the surface of some cells, and an associated protein (co-receptor). </a:t>
            </a:r>
            <a:r>
              <a:rPr lang="en-US" sz="2000" dirty="0" smtClean="0"/>
              <a:t>____________ </a:t>
            </a:r>
            <a:r>
              <a:rPr lang="en-US" sz="2000" dirty="0"/>
              <a:t>have CD4 and the co-receptor.</a:t>
            </a:r>
          </a:p>
          <a:p>
            <a:pPr marL="342900">
              <a:lnSpc>
                <a:spcPct val="90000"/>
              </a:lnSpc>
            </a:pPr>
            <a:r>
              <a:rPr lang="en-US" sz="2000" dirty="0"/>
              <a:t>HIV replicates in macrophages and releases the virus.</a:t>
            </a:r>
          </a:p>
          <a:p>
            <a:pPr marL="342900">
              <a:lnSpc>
                <a:spcPct val="90000"/>
              </a:lnSpc>
            </a:pPr>
            <a:r>
              <a:rPr lang="en-US" sz="2000" dirty="0"/>
              <a:t>Viral replication results in many mutations.</a:t>
            </a:r>
          </a:p>
          <a:p>
            <a:pPr marL="342900">
              <a:lnSpc>
                <a:spcPct val="90000"/>
              </a:lnSpc>
            </a:pPr>
            <a:r>
              <a:rPr lang="en-US" sz="2000" dirty="0"/>
              <a:t>HIV attaches and enters </a:t>
            </a:r>
            <a:r>
              <a:rPr lang="en-US" sz="2000" dirty="0" smtClean="0"/>
              <a:t>__ ______and </a:t>
            </a:r>
            <a:r>
              <a:rPr lang="en-US" sz="2000" dirty="0"/>
              <a:t>attach to </a:t>
            </a:r>
            <a:r>
              <a:rPr lang="en-US" sz="2000" dirty="0" smtClean="0"/>
              <a:t>other _______ ___ _____. </a:t>
            </a:r>
            <a:r>
              <a:rPr lang="en-US" sz="2000" dirty="0"/>
              <a:t>The virus kills these T cells and cripple the immune system.</a:t>
            </a:r>
          </a:p>
          <a:p>
            <a:pPr marL="0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732875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indoor, cake, table, small&#10;&#10;Description automatically generated">
            <a:extLst>
              <a:ext uri="{FF2B5EF4-FFF2-40B4-BE49-F238E27FC236}">
                <a16:creationId xmlns:a16="http://schemas.microsoft.com/office/drawing/2014/main" id="{F604C709-7E37-4C56-8744-1BABC06B1F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</a:blip>
          <a:srcRect l="796" r="5425" b="-1"/>
          <a:stretch/>
        </p:blipFill>
        <p:spPr>
          <a:xfrm>
            <a:off x="-891376" y="10"/>
            <a:ext cx="14463602" cy="813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B93F2A-950B-45A6-95E9-D774B676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30" y="642594"/>
            <a:ext cx="10476570" cy="7768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Phase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18E1-0052-4234-AB14-C95C98F6A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849" y="1517681"/>
            <a:ext cx="11415131" cy="50019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Phase I of HIV is called the </a:t>
            </a:r>
            <a:r>
              <a:rPr lang="en-US" sz="2800" b="1" dirty="0" smtClean="0"/>
              <a:t>_____________ </a:t>
            </a:r>
            <a:r>
              <a:rPr lang="en-US" sz="2800" b="1" dirty="0"/>
              <a:t>stage, because there are few or no symptoms.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However, the amount of the virus increases due to replication.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The immune system begins an attack, and plasma cells make antibodies to fight the virus.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However, it may take several weeks for anti-HIV antibodies to become large enough to result in a positive HIV test.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HIV-infected people may feel well during phase I, but can still infect other people.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Phase I can last up to </a:t>
            </a:r>
            <a:r>
              <a:rPr lang="en-US" sz="2800" b="1" dirty="0" smtClean="0"/>
              <a:t>__________ or </a:t>
            </a:r>
            <a:r>
              <a:rPr lang="en-US" sz="2800" b="1" dirty="0"/>
              <a:t>more.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967289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DAA6F96-9202-47F3-B0A6-0F1F5479AD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654" y="751821"/>
            <a:ext cx="5367165" cy="53671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4DE49-9193-45D1-B0AA-B8FFD049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480669"/>
            <a:ext cx="4472921" cy="6667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/>
              <a:t>Phase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70D5-8C71-4DFE-896B-F47F7DFB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6432" y="1179194"/>
            <a:ext cx="4844397" cy="52497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________ </a:t>
            </a:r>
            <a:r>
              <a:rPr lang="en-US" sz="2400" dirty="0"/>
              <a:t>mark the start of phase II.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 cells continue to make a large amount of antibody against HIV.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number of </a:t>
            </a:r>
            <a:r>
              <a:rPr lang="en-US" sz="2400" dirty="0" smtClean="0"/>
              <a:t>_______ drops </a:t>
            </a:r>
            <a:r>
              <a:rPr lang="en-US" sz="2400" dirty="0"/>
              <a:t>steadily as the virus continues to replicate.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As the immune system fails, lymph glands become swollen, and fatigue, weight loss, fever, or diarrhea develop or worsen.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Some infected people may notice mental changes, such as forgetfulness and abnormal thinking patterns.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9529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5" descr="A close up of a person with a beard looking at the camera&#10;&#10;Description automatically generated">
            <a:extLst>
              <a:ext uri="{FF2B5EF4-FFF2-40B4-BE49-F238E27FC236}">
                <a16:creationId xmlns:a16="http://schemas.microsoft.com/office/drawing/2014/main" id="{061DD589-A3CE-4FB9-BAEE-1CE267DAFE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69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2FCDD-A7A7-440D-9081-0B0C5CF9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247502"/>
            <a:ext cx="4633416" cy="2000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ea typeface="+mj-lt"/>
                <a:cs typeface="+mj-lt"/>
              </a:rPr>
              <a:t>Phase III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4657-51AB-4560-8184-747201930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9395" y="1776046"/>
            <a:ext cx="4957265" cy="39755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number of </a:t>
            </a:r>
            <a:r>
              <a:rPr lang="en-US" sz="2400" dirty="0" smtClean="0"/>
              <a:t>___ ___ _____drops </a:t>
            </a:r>
            <a:r>
              <a:rPr lang="en-US" sz="2400" dirty="0"/>
              <a:t>so low that they can no longer stimulate B cells and cytotoxic T cells to fight invaders.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AIDS is diagnosed when helper T cells drops under </a:t>
            </a:r>
            <a:r>
              <a:rPr lang="en-US" sz="2400" dirty="0" smtClean="0"/>
              <a:t>_____ </a:t>
            </a:r>
            <a:r>
              <a:rPr lang="en-US" sz="2400" dirty="0"/>
              <a:t>cells/mL blood. (normal level is over 600 cells/mL)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AIDS is </a:t>
            </a:r>
            <a:r>
              <a:rPr lang="en-US" sz="2400" dirty="0" smtClean="0"/>
              <a:t>_____ </a:t>
            </a:r>
            <a:r>
              <a:rPr lang="en-US" sz="2400" dirty="0"/>
              <a:t>Death results from the weakened immune system’s inability to fight opportunistic infections and cancers.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83209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795FE-15BF-461D-9F54-2A2BAF8138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60B1E-F9C9-4E2E-8361-8E735E296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BFBD2-DA69-40F0-9B41-6AA12C08FC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E085B8-E6D9-4530-9AE3-4C2B79CE4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125EE-F543-49AF-B053-92452A1B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34" y="461618"/>
            <a:ext cx="6736084" cy="8393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Opportunistic disease</a:t>
            </a:r>
          </a:p>
        </p:txBody>
      </p:sp>
      <p:pic>
        <p:nvPicPr>
          <p:cNvPr id="6" name="Picture 6" descr="A picture containing table, decorated, sitting, close&#10;&#10;Description automatically generated">
            <a:extLst>
              <a:ext uri="{FF2B5EF4-FFF2-40B4-BE49-F238E27FC236}">
                <a16:creationId xmlns:a16="http://schemas.microsoft.com/office/drawing/2014/main" id="{F0FAEB0E-41FA-4B68-A294-44F5A21D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94" r="-1" b="3329"/>
          <a:stretch/>
        </p:blipFill>
        <p:spPr>
          <a:xfrm>
            <a:off x="7972610" y="237745"/>
            <a:ext cx="3981644" cy="20604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9D4D-C7B5-4FBF-9409-027DB3D14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934" y="1557909"/>
            <a:ext cx="6608101" cy="44771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AIDS may be diagnosed when an </a:t>
            </a:r>
            <a:r>
              <a:rPr lang="en-US" sz="2400" dirty="0" smtClean="0"/>
              <a:t>__________ _______ </a:t>
            </a:r>
            <a:r>
              <a:rPr lang="en-US" sz="2400" dirty="0"/>
              <a:t>has developed.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Opportunistic disease </a:t>
            </a:r>
            <a:r>
              <a:rPr lang="en-US" sz="2400" dirty="0"/>
              <a:t>are illnesses caused by pathogens that produce disease in people with weakened immune systems.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These organisms do usually not create problems in people with healthy immune systems.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Opportunistic disease: </a:t>
            </a:r>
            <a:r>
              <a:rPr lang="en-US" sz="2400" b="1" i="1" dirty="0"/>
              <a:t>pneumocystis pneumonia, tuberculosis, toxoplasmosis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2304C2-1AD0-4AFD-93A0-BB1D998E0F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737877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8826BDAA-3706-4DD8-900D-9B1967A23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2609" r="-1" b="21720"/>
          <a:stretch/>
        </p:blipFill>
        <p:spPr>
          <a:xfrm>
            <a:off x="7972615" y="2380488"/>
            <a:ext cx="3981643" cy="2078737"/>
          </a:xfrm>
          <a:prstGeom prst="rect">
            <a:avLst/>
          </a:prstGeom>
        </p:spPr>
      </p:pic>
      <p:pic>
        <p:nvPicPr>
          <p:cNvPr id="7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2A55C07B-C223-44AD-8C52-9F6B138CBD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27" r="-1" b="11762"/>
          <a:stretch/>
        </p:blipFill>
        <p:spPr>
          <a:xfrm>
            <a:off x="7972613" y="4541520"/>
            <a:ext cx="3981643" cy="20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8613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845C69-3606-4A2B-939D-F598C4C3C9D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71af3243-3dd4-4a8d-8c0d-dd76da1f02a5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619</Words>
  <Application>Microsoft Office PowerPoint</Application>
  <PresentationFormat>Widescreen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Avenir Next LT Pro</vt:lpstr>
      <vt:lpstr>Avenir Next LT Pro Light</vt:lpstr>
      <vt:lpstr>Calibri</vt:lpstr>
      <vt:lpstr>Garamond</vt:lpstr>
      <vt:lpstr>SavonVTI</vt:lpstr>
      <vt:lpstr>47.3 HIV and AIDS </vt:lpstr>
      <vt:lpstr>The immune system normally provides protection against infectious diseases. The importance of the immune system can be seen in diseases of which the immune system does not function properly.</vt:lpstr>
      <vt:lpstr>Student Objectives</vt:lpstr>
      <vt:lpstr>AIDS</vt:lpstr>
      <vt:lpstr>The Course of HIV Infection</vt:lpstr>
      <vt:lpstr>Phase I</vt:lpstr>
      <vt:lpstr>Phase II</vt:lpstr>
      <vt:lpstr> Phase III</vt:lpstr>
      <vt:lpstr>Opportunistic disease</vt:lpstr>
      <vt:lpstr>Transmission of HIV</vt:lpstr>
      <vt:lpstr>PowerPoint Presentation</vt:lpstr>
      <vt:lpstr>Vaccines and Treatments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Admin</dc:creator>
  <cp:lastModifiedBy>Rick Reinders</cp:lastModifiedBy>
  <cp:revision>670</cp:revision>
  <dcterms:created xsi:type="dcterms:W3CDTF">2020-10-26T03:24:48Z</dcterms:created>
  <dcterms:modified xsi:type="dcterms:W3CDTF">2020-11-18T07:44:32Z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