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64" r:id="rId5"/>
    <p:sldId id="314" r:id="rId6"/>
    <p:sldId id="332" r:id="rId7"/>
    <p:sldId id="333" r:id="rId8"/>
    <p:sldId id="334" r:id="rId9"/>
    <p:sldId id="335" r:id="rId10"/>
    <p:sldId id="336" r:id="rId11"/>
    <p:sldId id="337" r:id="rId12"/>
    <p:sldId id="339" r:id="rId13"/>
    <p:sldId id="338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BE60-FF60-494B-8FAA-FFA68E53ADFB}" v="2" dt="2020-02-23T23:26:57.400"/>
    <p1510:client id="{4F33B516-0FF9-3C8B-2EBC-0CBD1D317726}" v="618" dt="2020-10-28T05:12:41.576"/>
    <p1510:client id="{F11F8B6C-5A27-410F-9509-F738FBBCCCBD}" v="530" dt="2020-10-26T04:07:1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7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E7A60-DB7E-43ED-A810-D09C5AE3EB6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989FA6-5270-40FF-8BB7-5ADB9227EA9A}">
      <dgm:prSet/>
      <dgm:spPr/>
      <dgm:t>
        <a:bodyPr/>
        <a:lstStyle/>
        <a:p>
          <a:r>
            <a:rPr lang="en-US"/>
            <a:t>Identify and describe</a:t>
          </a:r>
        </a:p>
      </dgm:t>
    </dgm:pt>
    <dgm:pt modelId="{31D51240-BE2D-40B0-8421-781DF4B41D68}" type="parTrans" cxnId="{3D4A7D4C-5AA6-4D6D-883E-78B349B5DBC2}">
      <dgm:prSet/>
      <dgm:spPr/>
      <dgm:t>
        <a:bodyPr/>
        <a:lstStyle/>
        <a:p>
          <a:endParaRPr lang="en-US"/>
        </a:p>
      </dgm:t>
    </dgm:pt>
    <dgm:pt modelId="{D876B7DA-B86C-4AC7-9FFF-64FC2C3DF8E2}" type="sibTrans" cxnId="{3D4A7D4C-5AA6-4D6D-883E-78B349B5DBC2}">
      <dgm:prSet/>
      <dgm:spPr/>
      <dgm:t>
        <a:bodyPr/>
        <a:lstStyle/>
        <a:p>
          <a:endParaRPr lang="en-US"/>
        </a:p>
      </dgm:t>
    </dgm:pt>
    <dgm:pt modelId="{B980D9F1-FAD2-4C4C-83D3-90276EE729A0}">
      <dgm:prSet/>
      <dgm:spPr/>
      <dgm:t>
        <a:bodyPr/>
        <a:lstStyle/>
        <a:p>
          <a:r>
            <a:rPr lang="en-US"/>
            <a:t>Identify and describe the parts of the immune system.</a:t>
          </a:r>
        </a:p>
      </dgm:t>
    </dgm:pt>
    <dgm:pt modelId="{0963B6F3-301A-40CC-91CC-49A2513041D1}" type="parTrans" cxnId="{3E00D5B9-9AD4-4127-AE8D-BDFF9F9BDD4A}">
      <dgm:prSet/>
      <dgm:spPr/>
      <dgm:t>
        <a:bodyPr/>
        <a:lstStyle/>
        <a:p>
          <a:endParaRPr lang="en-US"/>
        </a:p>
      </dgm:t>
    </dgm:pt>
    <dgm:pt modelId="{FD42C7D3-8AD5-461A-B925-B89244420FFC}" type="sibTrans" cxnId="{3E00D5B9-9AD4-4127-AE8D-BDFF9F9BDD4A}">
      <dgm:prSet/>
      <dgm:spPr/>
      <dgm:t>
        <a:bodyPr/>
        <a:lstStyle/>
        <a:p>
          <a:endParaRPr lang="en-US"/>
        </a:p>
      </dgm:t>
    </dgm:pt>
    <dgm:pt modelId="{7893A680-47CB-43BE-A68A-1153E4C27A98}">
      <dgm:prSet/>
      <dgm:spPr/>
      <dgm:t>
        <a:bodyPr/>
        <a:lstStyle/>
        <a:p>
          <a:r>
            <a:rPr lang="en-US"/>
            <a:t>Explain</a:t>
          </a:r>
        </a:p>
      </dgm:t>
    </dgm:pt>
    <dgm:pt modelId="{B25F94CD-B45D-4BD0-B7B3-E5C7B43CBBE0}" type="parTrans" cxnId="{755EBF00-4479-4F52-9CAC-E31C9A17408D}">
      <dgm:prSet/>
      <dgm:spPr/>
      <dgm:t>
        <a:bodyPr/>
        <a:lstStyle/>
        <a:p>
          <a:endParaRPr lang="en-US"/>
        </a:p>
      </dgm:t>
    </dgm:pt>
    <dgm:pt modelId="{588EB7B3-7123-4AAA-BAD8-4D17ABC30E5C}" type="sibTrans" cxnId="{755EBF00-4479-4F52-9CAC-E31C9A17408D}">
      <dgm:prSet/>
      <dgm:spPr/>
      <dgm:t>
        <a:bodyPr/>
        <a:lstStyle/>
        <a:p>
          <a:endParaRPr lang="en-US"/>
        </a:p>
      </dgm:t>
    </dgm:pt>
    <dgm:pt modelId="{9C210C7C-1352-4A22-AEF1-C1797F1FF146}">
      <dgm:prSet/>
      <dgm:spPr/>
      <dgm:t>
        <a:bodyPr/>
        <a:lstStyle/>
        <a:p>
          <a:r>
            <a:rPr lang="en-US"/>
            <a:t>Explain how the immune system recognizes pathogens.</a:t>
          </a:r>
        </a:p>
      </dgm:t>
    </dgm:pt>
    <dgm:pt modelId="{EAD7B056-C238-4EBD-BA9E-5E3BA46AE7A6}" type="parTrans" cxnId="{B41BC8E3-0865-45E8-863C-D2C82F0EDBB2}">
      <dgm:prSet/>
      <dgm:spPr/>
      <dgm:t>
        <a:bodyPr/>
        <a:lstStyle/>
        <a:p>
          <a:endParaRPr lang="en-US"/>
        </a:p>
      </dgm:t>
    </dgm:pt>
    <dgm:pt modelId="{2A2E8048-A923-4429-AFD3-8CF5EFEF2944}" type="sibTrans" cxnId="{B41BC8E3-0865-45E8-863C-D2C82F0EDBB2}">
      <dgm:prSet/>
      <dgm:spPr/>
      <dgm:t>
        <a:bodyPr/>
        <a:lstStyle/>
        <a:p>
          <a:endParaRPr lang="en-US"/>
        </a:p>
      </dgm:t>
    </dgm:pt>
    <dgm:pt modelId="{E59D71D1-842F-4BD8-90C7-21A07C079F71}">
      <dgm:prSet/>
      <dgm:spPr/>
      <dgm:t>
        <a:bodyPr/>
        <a:lstStyle/>
        <a:p>
          <a:r>
            <a:rPr lang="en-US"/>
            <a:t>Compare</a:t>
          </a:r>
        </a:p>
      </dgm:t>
    </dgm:pt>
    <dgm:pt modelId="{09304A23-C75F-4179-9A47-E704A1562591}" type="parTrans" cxnId="{090C9FB7-D284-4E64-9E79-8326D1AD7CFE}">
      <dgm:prSet/>
      <dgm:spPr/>
      <dgm:t>
        <a:bodyPr/>
        <a:lstStyle/>
        <a:p>
          <a:endParaRPr lang="en-US"/>
        </a:p>
      </dgm:t>
    </dgm:pt>
    <dgm:pt modelId="{06E75BEB-6A12-456F-8E46-AFAD0A93CC22}" type="sibTrans" cxnId="{090C9FB7-D284-4E64-9E79-8326D1AD7CFE}">
      <dgm:prSet/>
      <dgm:spPr/>
      <dgm:t>
        <a:bodyPr/>
        <a:lstStyle/>
        <a:p>
          <a:endParaRPr lang="en-US"/>
        </a:p>
      </dgm:t>
    </dgm:pt>
    <dgm:pt modelId="{444AE9CE-BBB3-403C-A848-933451A6171E}">
      <dgm:prSet/>
      <dgm:spPr/>
      <dgm:t>
        <a:bodyPr/>
        <a:lstStyle/>
        <a:p>
          <a:r>
            <a:rPr lang="en-US"/>
            <a:t>Compare the actions of T cells and B cells in the immune system.</a:t>
          </a:r>
        </a:p>
      </dgm:t>
    </dgm:pt>
    <dgm:pt modelId="{17EBCBF0-1DEF-48DF-AC5F-7EE18B5F7EB0}" type="parTrans" cxnId="{69FF4CAC-3EC3-46DA-94AC-2F5DCC4ECE8A}">
      <dgm:prSet/>
      <dgm:spPr/>
      <dgm:t>
        <a:bodyPr/>
        <a:lstStyle/>
        <a:p>
          <a:endParaRPr lang="en-US"/>
        </a:p>
      </dgm:t>
    </dgm:pt>
    <dgm:pt modelId="{CDC6A6E4-1F4B-444D-BA21-669270EE25D2}" type="sibTrans" cxnId="{69FF4CAC-3EC3-46DA-94AC-2F5DCC4ECE8A}">
      <dgm:prSet/>
      <dgm:spPr/>
      <dgm:t>
        <a:bodyPr/>
        <a:lstStyle/>
        <a:p>
          <a:endParaRPr lang="en-US"/>
        </a:p>
      </dgm:t>
    </dgm:pt>
    <dgm:pt modelId="{E2C10032-CF18-40DB-82DF-1C9934540DC3}">
      <dgm:prSet/>
      <dgm:spPr/>
      <dgm:t>
        <a:bodyPr/>
        <a:lstStyle/>
        <a:p>
          <a:r>
            <a:rPr lang="en-US"/>
            <a:t>Relate</a:t>
          </a:r>
        </a:p>
      </dgm:t>
    </dgm:pt>
    <dgm:pt modelId="{2054FA9C-8DC6-44E7-9887-8F589E2EB042}" type="parTrans" cxnId="{5211FD07-64BC-4C0B-9F85-32D048C63604}">
      <dgm:prSet/>
      <dgm:spPr/>
      <dgm:t>
        <a:bodyPr/>
        <a:lstStyle/>
        <a:p>
          <a:endParaRPr lang="en-US"/>
        </a:p>
      </dgm:t>
    </dgm:pt>
    <dgm:pt modelId="{B48FD3A4-5A3D-47E9-BFB1-4224E7470B3D}" type="sibTrans" cxnId="{5211FD07-64BC-4C0B-9F85-32D048C63604}">
      <dgm:prSet/>
      <dgm:spPr/>
      <dgm:t>
        <a:bodyPr/>
        <a:lstStyle/>
        <a:p>
          <a:endParaRPr lang="en-US"/>
        </a:p>
      </dgm:t>
    </dgm:pt>
    <dgm:pt modelId="{9070E71E-169C-4E53-A51C-D5FB19F33CDE}">
      <dgm:prSet/>
      <dgm:spPr/>
      <dgm:t>
        <a:bodyPr/>
        <a:lstStyle/>
        <a:p>
          <a:r>
            <a:rPr lang="en-US"/>
            <a:t>Relate vaccination to immunity.</a:t>
          </a:r>
        </a:p>
      </dgm:t>
    </dgm:pt>
    <dgm:pt modelId="{C60B3D3E-856B-4FF3-A96D-BA77321C3C64}" type="parTrans" cxnId="{53C09AC7-1030-45CD-879D-89D73B2A403F}">
      <dgm:prSet/>
      <dgm:spPr/>
      <dgm:t>
        <a:bodyPr/>
        <a:lstStyle/>
        <a:p>
          <a:endParaRPr lang="en-US"/>
        </a:p>
      </dgm:t>
    </dgm:pt>
    <dgm:pt modelId="{2EFE258D-2179-4526-A061-4A0128BADB3F}" type="sibTrans" cxnId="{53C09AC7-1030-45CD-879D-89D73B2A403F}">
      <dgm:prSet/>
      <dgm:spPr/>
      <dgm:t>
        <a:bodyPr/>
        <a:lstStyle/>
        <a:p>
          <a:endParaRPr lang="en-US"/>
        </a:p>
      </dgm:t>
    </dgm:pt>
    <dgm:pt modelId="{BA594CC9-2F85-464F-B848-4DE80FFCB55C}">
      <dgm:prSet/>
      <dgm:spPr/>
      <dgm:t>
        <a:bodyPr/>
        <a:lstStyle/>
        <a:p>
          <a:r>
            <a:rPr lang="en-US"/>
            <a:t>Distinguish</a:t>
          </a:r>
        </a:p>
      </dgm:t>
    </dgm:pt>
    <dgm:pt modelId="{AB3C87DF-FB24-45AA-9ECD-F86995FBF03D}" type="parTrans" cxnId="{675D67D1-3571-46DD-A8F6-769CB9231F60}">
      <dgm:prSet/>
      <dgm:spPr/>
      <dgm:t>
        <a:bodyPr/>
        <a:lstStyle/>
        <a:p>
          <a:endParaRPr lang="en-US"/>
        </a:p>
      </dgm:t>
    </dgm:pt>
    <dgm:pt modelId="{CDDDB500-93FB-4430-87D0-309FD43C3707}" type="sibTrans" cxnId="{675D67D1-3571-46DD-A8F6-769CB9231F60}">
      <dgm:prSet/>
      <dgm:spPr/>
      <dgm:t>
        <a:bodyPr/>
        <a:lstStyle/>
        <a:p>
          <a:endParaRPr lang="en-US"/>
        </a:p>
      </dgm:t>
    </dgm:pt>
    <dgm:pt modelId="{329AF5D2-6634-494E-A3E5-11FA5B800DFB}">
      <dgm:prSet/>
      <dgm:spPr/>
      <dgm:t>
        <a:bodyPr/>
        <a:lstStyle/>
        <a:p>
          <a:r>
            <a:rPr lang="en-US"/>
            <a:t>Distinguish between allergy, asthma, and autoimmune disease.</a:t>
          </a:r>
        </a:p>
      </dgm:t>
    </dgm:pt>
    <dgm:pt modelId="{33A8B2E1-DAC9-40D4-9771-1C8A97ABC577}" type="parTrans" cxnId="{B1F279DC-D191-45F8-8D7A-DB73026E9C33}">
      <dgm:prSet/>
      <dgm:spPr/>
      <dgm:t>
        <a:bodyPr/>
        <a:lstStyle/>
        <a:p>
          <a:endParaRPr lang="en-US"/>
        </a:p>
      </dgm:t>
    </dgm:pt>
    <dgm:pt modelId="{53B3E1C1-F1C2-443F-876F-538852CEBF6E}" type="sibTrans" cxnId="{B1F279DC-D191-45F8-8D7A-DB73026E9C33}">
      <dgm:prSet/>
      <dgm:spPr/>
      <dgm:t>
        <a:bodyPr/>
        <a:lstStyle/>
        <a:p>
          <a:endParaRPr lang="en-US"/>
        </a:p>
      </dgm:t>
    </dgm:pt>
    <dgm:pt modelId="{FFD51027-D037-450A-AA63-4BC7C8CEC9D3}" type="pres">
      <dgm:prSet presAssocID="{4FBE7A60-DB7E-43ED-A810-D09C5AE3EB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E4ABF-C94D-420E-8C58-5BCFBE495426}" type="pres">
      <dgm:prSet presAssocID="{BA594CC9-2F85-464F-B848-4DE80FFCB55C}" presName="boxAndChildren" presStyleCnt="0"/>
      <dgm:spPr/>
    </dgm:pt>
    <dgm:pt modelId="{9DC362BB-11A0-4937-8B0D-E6D39BF8CEA9}" type="pres">
      <dgm:prSet presAssocID="{BA594CC9-2F85-464F-B848-4DE80FFCB55C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02DB6702-3129-4EBE-BD11-AE4C3993520D}" type="pres">
      <dgm:prSet presAssocID="{BA594CC9-2F85-464F-B848-4DE80FFCB55C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FBCEE115-8FE1-4B10-A9D7-C77DEECF54E8}" type="pres">
      <dgm:prSet presAssocID="{B48FD3A4-5A3D-47E9-BFB1-4224E7470B3D}" presName="sp" presStyleCnt="0"/>
      <dgm:spPr/>
    </dgm:pt>
    <dgm:pt modelId="{853E26A6-20C8-4163-93C4-29D74C093243}" type="pres">
      <dgm:prSet presAssocID="{E2C10032-CF18-40DB-82DF-1C9934540DC3}" presName="arrowAndChildren" presStyleCnt="0"/>
      <dgm:spPr/>
    </dgm:pt>
    <dgm:pt modelId="{07F2858D-1679-4ADD-AC3D-F9007C048599}" type="pres">
      <dgm:prSet presAssocID="{E2C10032-CF18-40DB-82DF-1C9934540DC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EF1345A9-42F6-4FC9-A43D-831FC5B134CD}" type="pres">
      <dgm:prSet presAssocID="{E2C10032-CF18-40DB-82DF-1C9934540DC3}" presName="arrow" presStyleLbl="alignNode1" presStyleIdx="1" presStyleCnt="5"/>
      <dgm:spPr/>
      <dgm:t>
        <a:bodyPr/>
        <a:lstStyle/>
        <a:p>
          <a:endParaRPr lang="en-US"/>
        </a:p>
      </dgm:t>
    </dgm:pt>
    <dgm:pt modelId="{19448AA7-9116-4EA0-8B53-A66CFD275213}" type="pres">
      <dgm:prSet presAssocID="{E2C10032-CF18-40DB-82DF-1C9934540DC3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A78E1140-8A0A-44D8-8651-268491305FED}" type="pres">
      <dgm:prSet presAssocID="{06E75BEB-6A12-456F-8E46-AFAD0A93CC22}" presName="sp" presStyleCnt="0"/>
      <dgm:spPr/>
    </dgm:pt>
    <dgm:pt modelId="{AB1E5A88-9AA8-4BFE-B8F1-88EE0EA3EE06}" type="pres">
      <dgm:prSet presAssocID="{E59D71D1-842F-4BD8-90C7-21A07C079F71}" presName="arrowAndChildren" presStyleCnt="0"/>
      <dgm:spPr/>
    </dgm:pt>
    <dgm:pt modelId="{BA90783C-8530-40C9-849C-8A730E07C935}" type="pres">
      <dgm:prSet presAssocID="{E59D71D1-842F-4BD8-90C7-21A07C079F71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4A2F62AF-8384-432F-BDD0-6BD494B81DBB}" type="pres">
      <dgm:prSet presAssocID="{E59D71D1-842F-4BD8-90C7-21A07C079F71}" presName="arrow" presStyleLbl="alignNode1" presStyleIdx="2" presStyleCnt="5"/>
      <dgm:spPr/>
      <dgm:t>
        <a:bodyPr/>
        <a:lstStyle/>
        <a:p>
          <a:endParaRPr lang="en-US"/>
        </a:p>
      </dgm:t>
    </dgm:pt>
    <dgm:pt modelId="{D64DDA74-2753-442A-B267-EF98D8500100}" type="pres">
      <dgm:prSet presAssocID="{E59D71D1-842F-4BD8-90C7-21A07C079F71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D7F7476A-AE5E-48E3-A250-3CDA0BD00DBF}" type="pres">
      <dgm:prSet presAssocID="{588EB7B3-7123-4AAA-BAD8-4D17ABC30E5C}" presName="sp" presStyleCnt="0"/>
      <dgm:spPr/>
    </dgm:pt>
    <dgm:pt modelId="{F513A5B8-4BF0-4BA8-B85C-EB69F4A67F11}" type="pres">
      <dgm:prSet presAssocID="{7893A680-47CB-43BE-A68A-1153E4C27A98}" presName="arrowAndChildren" presStyleCnt="0"/>
      <dgm:spPr/>
    </dgm:pt>
    <dgm:pt modelId="{875E3B52-B9F0-4D87-AC31-BFE30E14FD35}" type="pres">
      <dgm:prSet presAssocID="{7893A680-47CB-43BE-A68A-1153E4C27A98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B1CDAC98-0216-423B-91AD-022ADE351003}" type="pres">
      <dgm:prSet presAssocID="{7893A680-47CB-43BE-A68A-1153E4C27A98}" presName="arrow" presStyleLbl="alignNode1" presStyleIdx="3" presStyleCnt="5"/>
      <dgm:spPr/>
      <dgm:t>
        <a:bodyPr/>
        <a:lstStyle/>
        <a:p>
          <a:endParaRPr lang="en-US"/>
        </a:p>
      </dgm:t>
    </dgm:pt>
    <dgm:pt modelId="{E6A01D10-82E2-4112-9116-C2F8C49FFA77}" type="pres">
      <dgm:prSet presAssocID="{7893A680-47CB-43BE-A68A-1153E4C27A98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9ADA6675-EB0E-45EE-9CA6-75A0975D2CB4}" type="pres">
      <dgm:prSet presAssocID="{D876B7DA-B86C-4AC7-9FFF-64FC2C3DF8E2}" presName="sp" presStyleCnt="0"/>
      <dgm:spPr/>
    </dgm:pt>
    <dgm:pt modelId="{86582616-3233-45D3-9BD4-DEFC502F53EB}" type="pres">
      <dgm:prSet presAssocID="{7D989FA6-5270-40FF-8BB7-5ADB9227EA9A}" presName="arrowAndChildren" presStyleCnt="0"/>
      <dgm:spPr/>
    </dgm:pt>
    <dgm:pt modelId="{87037CC4-71E2-499D-82EB-D618694608E1}" type="pres">
      <dgm:prSet presAssocID="{7D989FA6-5270-40FF-8BB7-5ADB9227EA9A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1766C9C4-4CF7-4638-943F-FF74796672F3}" type="pres">
      <dgm:prSet presAssocID="{7D989FA6-5270-40FF-8BB7-5ADB9227EA9A}" presName="arrow" presStyleLbl="alignNode1" presStyleIdx="4" presStyleCnt="5"/>
      <dgm:spPr/>
      <dgm:t>
        <a:bodyPr/>
        <a:lstStyle/>
        <a:p>
          <a:endParaRPr lang="en-US"/>
        </a:p>
      </dgm:t>
    </dgm:pt>
    <dgm:pt modelId="{0A5C7E26-6B44-4823-9CBD-38D04B59A0B3}" type="pres">
      <dgm:prSet presAssocID="{7D989FA6-5270-40FF-8BB7-5ADB9227EA9A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69FF4CAC-3EC3-46DA-94AC-2F5DCC4ECE8A}" srcId="{E59D71D1-842F-4BD8-90C7-21A07C079F71}" destId="{444AE9CE-BBB3-403C-A848-933451A6171E}" srcOrd="0" destOrd="0" parTransId="{17EBCBF0-1DEF-48DF-AC5F-7EE18B5F7EB0}" sibTransId="{CDC6A6E4-1F4B-444D-BA21-669270EE25D2}"/>
    <dgm:cxn modelId="{0669453F-DC45-44D7-B44E-7F43342CB8D6}" type="presOf" srcId="{E2C10032-CF18-40DB-82DF-1C9934540DC3}" destId="{EF1345A9-42F6-4FC9-A43D-831FC5B134CD}" srcOrd="1" destOrd="0" presId="urn:microsoft.com/office/officeart/2016/7/layout/VerticalDownArrowProcess"/>
    <dgm:cxn modelId="{5211FD07-64BC-4C0B-9F85-32D048C63604}" srcId="{4FBE7A60-DB7E-43ED-A810-D09C5AE3EB6E}" destId="{E2C10032-CF18-40DB-82DF-1C9934540DC3}" srcOrd="3" destOrd="0" parTransId="{2054FA9C-8DC6-44E7-9887-8F589E2EB042}" sibTransId="{B48FD3A4-5A3D-47E9-BFB1-4224E7470B3D}"/>
    <dgm:cxn modelId="{2A48A91E-3D32-476B-97F1-BBB405471048}" type="presOf" srcId="{E2C10032-CF18-40DB-82DF-1C9934540DC3}" destId="{07F2858D-1679-4ADD-AC3D-F9007C048599}" srcOrd="0" destOrd="0" presId="urn:microsoft.com/office/officeart/2016/7/layout/VerticalDownArrowProcess"/>
    <dgm:cxn modelId="{6EBDE9E2-164B-4C5B-AD32-AE03D86D9D7A}" type="presOf" srcId="{4FBE7A60-DB7E-43ED-A810-D09C5AE3EB6E}" destId="{FFD51027-D037-450A-AA63-4BC7C8CEC9D3}" srcOrd="0" destOrd="0" presId="urn:microsoft.com/office/officeart/2016/7/layout/VerticalDownArrowProcess"/>
    <dgm:cxn modelId="{B1F279DC-D191-45F8-8D7A-DB73026E9C33}" srcId="{BA594CC9-2F85-464F-B848-4DE80FFCB55C}" destId="{329AF5D2-6634-494E-A3E5-11FA5B800DFB}" srcOrd="0" destOrd="0" parTransId="{33A8B2E1-DAC9-40D4-9771-1C8A97ABC577}" sibTransId="{53B3E1C1-F1C2-443F-876F-538852CEBF6E}"/>
    <dgm:cxn modelId="{2B56301A-B832-454C-88C3-3B0A979FAE57}" type="presOf" srcId="{444AE9CE-BBB3-403C-A848-933451A6171E}" destId="{D64DDA74-2753-442A-B267-EF98D8500100}" srcOrd="0" destOrd="0" presId="urn:microsoft.com/office/officeart/2016/7/layout/VerticalDownArrowProcess"/>
    <dgm:cxn modelId="{755EBF00-4479-4F52-9CAC-E31C9A17408D}" srcId="{4FBE7A60-DB7E-43ED-A810-D09C5AE3EB6E}" destId="{7893A680-47CB-43BE-A68A-1153E4C27A98}" srcOrd="1" destOrd="0" parTransId="{B25F94CD-B45D-4BD0-B7B3-E5C7B43CBBE0}" sibTransId="{588EB7B3-7123-4AAA-BAD8-4D17ABC30E5C}"/>
    <dgm:cxn modelId="{3E00D5B9-9AD4-4127-AE8D-BDFF9F9BDD4A}" srcId="{7D989FA6-5270-40FF-8BB7-5ADB9227EA9A}" destId="{B980D9F1-FAD2-4C4C-83D3-90276EE729A0}" srcOrd="0" destOrd="0" parTransId="{0963B6F3-301A-40CC-91CC-49A2513041D1}" sibTransId="{FD42C7D3-8AD5-461A-B925-B89244420FFC}"/>
    <dgm:cxn modelId="{373B6A32-ADB9-4943-A7A9-17A8D139480C}" type="presOf" srcId="{9070E71E-169C-4E53-A51C-D5FB19F33CDE}" destId="{19448AA7-9116-4EA0-8B53-A66CFD275213}" srcOrd="0" destOrd="0" presId="urn:microsoft.com/office/officeart/2016/7/layout/VerticalDownArrowProcess"/>
    <dgm:cxn modelId="{675D67D1-3571-46DD-A8F6-769CB9231F60}" srcId="{4FBE7A60-DB7E-43ED-A810-D09C5AE3EB6E}" destId="{BA594CC9-2F85-464F-B848-4DE80FFCB55C}" srcOrd="4" destOrd="0" parTransId="{AB3C87DF-FB24-45AA-9ECD-F86995FBF03D}" sibTransId="{CDDDB500-93FB-4430-87D0-309FD43C3707}"/>
    <dgm:cxn modelId="{E11E6B27-87F8-4559-866A-22B47D2E3A1B}" type="presOf" srcId="{E59D71D1-842F-4BD8-90C7-21A07C079F71}" destId="{BA90783C-8530-40C9-849C-8A730E07C935}" srcOrd="0" destOrd="0" presId="urn:microsoft.com/office/officeart/2016/7/layout/VerticalDownArrowProcess"/>
    <dgm:cxn modelId="{9725D640-A4A2-4CEA-94A7-FE9663C0B80E}" type="presOf" srcId="{329AF5D2-6634-494E-A3E5-11FA5B800DFB}" destId="{02DB6702-3129-4EBE-BD11-AE4C3993520D}" srcOrd="0" destOrd="0" presId="urn:microsoft.com/office/officeart/2016/7/layout/VerticalDownArrowProcess"/>
    <dgm:cxn modelId="{B41BC8E3-0865-45E8-863C-D2C82F0EDBB2}" srcId="{7893A680-47CB-43BE-A68A-1153E4C27A98}" destId="{9C210C7C-1352-4A22-AEF1-C1797F1FF146}" srcOrd="0" destOrd="0" parTransId="{EAD7B056-C238-4EBD-BA9E-5E3BA46AE7A6}" sibTransId="{2A2E8048-A923-4429-AFD3-8CF5EFEF2944}"/>
    <dgm:cxn modelId="{666F6DF7-C1F2-4B0A-BB2C-8E141DD35BE7}" type="presOf" srcId="{9C210C7C-1352-4A22-AEF1-C1797F1FF146}" destId="{E6A01D10-82E2-4112-9116-C2F8C49FFA77}" srcOrd="0" destOrd="0" presId="urn:microsoft.com/office/officeart/2016/7/layout/VerticalDownArrowProcess"/>
    <dgm:cxn modelId="{06D1DF36-8825-40B0-B4BC-3BA1B7D91151}" type="presOf" srcId="{7893A680-47CB-43BE-A68A-1153E4C27A98}" destId="{B1CDAC98-0216-423B-91AD-022ADE351003}" srcOrd="1" destOrd="0" presId="urn:microsoft.com/office/officeart/2016/7/layout/VerticalDownArrowProcess"/>
    <dgm:cxn modelId="{8C9195C9-EBEB-4D4F-83C0-50C1EC0500AD}" type="presOf" srcId="{E59D71D1-842F-4BD8-90C7-21A07C079F71}" destId="{4A2F62AF-8384-432F-BDD0-6BD494B81DBB}" srcOrd="1" destOrd="0" presId="urn:microsoft.com/office/officeart/2016/7/layout/VerticalDownArrowProcess"/>
    <dgm:cxn modelId="{45F5091E-2047-43DB-B57D-12EED71F99C0}" type="presOf" srcId="{7D989FA6-5270-40FF-8BB7-5ADB9227EA9A}" destId="{1766C9C4-4CF7-4638-943F-FF74796672F3}" srcOrd="1" destOrd="0" presId="urn:microsoft.com/office/officeart/2016/7/layout/VerticalDownArrowProcess"/>
    <dgm:cxn modelId="{AE0C582F-2A4E-4CC2-98DC-C5B91F2CE879}" type="presOf" srcId="{B980D9F1-FAD2-4C4C-83D3-90276EE729A0}" destId="{0A5C7E26-6B44-4823-9CBD-38D04B59A0B3}" srcOrd="0" destOrd="0" presId="urn:microsoft.com/office/officeart/2016/7/layout/VerticalDownArrowProcess"/>
    <dgm:cxn modelId="{6FA1FB0E-0FF8-4272-B792-8F1F1321FA2E}" type="presOf" srcId="{7D989FA6-5270-40FF-8BB7-5ADB9227EA9A}" destId="{87037CC4-71E2-499D-82EB-D618694608E1}" srcOrd="0" destOrd="0" presId="urn:microsoft.com/office/officeart/2016/7/layout/VerticalDownArrowProcess"/>
    <dgm:cxn modelId="{AF431A0B-EE77-4B82-8F06-DA7E61206DD2}" type="presOf" srcId="{7893A680-47CB-43BE-A68A-1153E4C27A98}" destId="{875E3B52-B9F0-4D87-AC31-BFE30E14FD35}" srcOrd="0" destOrd="0" presId="urn:microsoft.com/office/officeart/2016/7/layout/VerticalDownArrowProcess"/>
    <dgm:cxn modelId="{090C9FB7-D284-4E64-9E79-8326D1AD7CFE}" srcId="{4FBE7A60-DB7E-43ED-A810-D09C5AE3EB6E}" destId="{E59D71D1-842F-4BD8-90C7-21A07C079F71}" srcOrd="2" destOrd="0" parTransId="{09304A23-C75F-4179-9A47-E704A1562591}" sibTransId="{06E75BEB-6A12-456F-8E46-AFAD0A93CC22}"/>
    <dgm:cxn modelId="{3D4A7D4C-5AA6-4D6D-883E-78B349B5DBC2}" srcId="{4FBE7A60-DB7E-43ED-A810-D09C5AE3EB6E}" destId="{7D989FA6-5270-40FF-8BB7-5ADB9227EA9A}" srcOrd="0" destOrd="0" parTransId="{31D51240-BE2D-40B0-8421-781DF4B41D68}" sibTransId="{D876B7DA-B86C-4AC7-9FFF-64FC2C3DF8E2}"/>
    <dgm:cxn modelId="{E541D426-A37C-4106-BF4E-D0A2BE4942D6}" type="presOf" srcId="{BA594CC9-2F85-464F-B848-4DE80FFCB55C}" destId="{9DC362BB-11A0-4937-8B0D-E6D39BF8CEA9}" srcOrd="0" destOrd="0" presId="urn:microsoft.com/office/officeart/2016/7/layout/VerticalDownArrowProcess"/>
    <dgm:cxn modelId="{53C09AC7-1030-45CD-879D-89D73B2A403F}" srcId="{E2C10032-CF18-40DB-82DF-1C9934540DC3}" destId="{9070E71E-169C-4E53-A51C-D5FB19F33CDE}" srcOrd="0" destOrd="0" parTransId="{C60B3D3E-856B-4FF3-A96D-BA77321C3C64}" sibTransId="{2EFE258D-2179-4526-A061-4A0128BADB3F}"/>
    <dgm:cxn modelId="{F8076C10-F713-482E-AEA9-269C3EBC0717}" type="presParOf" srcId="{FFD51027-D037-450A-AA63-4BC7C8CEC9D3}" destId="{EF0E4ABF-C94D-420E-8C58-5BCFBE495426}" srcOrd="0" destOrd="0" presId="urn:microsoft.com/office/officeart/2016/7/layout/VerticalDownArrowProcess"/>
    <dgm:cxn modelId="{88316E03-C113-44DF-A84E-C1A0D8D9CE61}" type="presParOf" srcId="{EF0E4ABF-C94D-420E-8C58-5BCFBE495426}" destId="{9DC362BB-11A0-4937-8B0D-E6D39BF8CEA9}" srcOrd="0" destOrd="0" presId="urn:microsoft.com/office/officeart/2016/7/layout/VerticalDownArrowProcess"/>
    <dgm:cxn modelId="{A8DD910B-1EC2-4589-97A9-C01C03364A29}" type="presParOf" srcId="{EF0E4ABF-C94D-420E-8C58-5BCFBE495426}" destId="{02DB6702-3129-4EBE-BD11-AE4C3993520D}" srcOrd="1" destOrd="0" presId="urn:microsoft.com/office/officeart/2016/7/layout/VerticalDownArrowProcess"/>
    <dgm:cxn modelId="{86955348-8AD5-4C15-88E4-769F8437240F}" type="presParOf" srcId="{FFD51027-D037-450A-AA63-4BC7C8CEC9D3}" destId="{FBCEE115-8FE1-4B10-A9D7-C77DEECF54E8}" srcOrd="1" destOrd="0" presId="urn:microsoft.com/office/officeart/2016/7/layout/VerticalDownArrowProcess"/>
    <dgm:cxn modelId="{7192D241-5B51-4766-8D2D-F69A8EF5E13F}" type="presParOf" srcId="{FFD51027-D037-450A-AA63-4BC7C8CEC9D3}" destId="{853E26A6-20C8-4163-93C4-29D74C093243}" srcOrd="2" destOrd="0" presId="urn:microsoft.com/office/officeart/2016/7/layout/VerticalDownArrowProcess"/>
    <dgm:cxn modelId="{3CBE953D-9D94-4E37-A5C8-43622787CEDB}" type="presParOf" srcId="{853E26A6-20C8-4163-93C4-29D74C093243}" destId="{07F2858D-1679-4ADD-AC3D-F9007C048599}" srcOrd="0" destOrd="0" presId="urn:microsoft.com/office/officeart/2016/7/layout/VerticalDownArrowProcess"/>
    <dgm:cxn modelId="{1E9D0D77-2C62-44FB-BDF0-D0B60D0BA823}" type="presParOf" srcId="{853E26A6-20C8-4163-93C4-29D74C093243}" destId="{EF1345A9-42F6-4FC9-A43D-831FC5B134CD}" srcOrd="1" destOrd="0" presId="urn:microsoft.com/office/officeart/2016/7/layout/VerticalDownArrowProcess"/>
    <dgm:cxn modelId="{88462511-32A7-4857-BCAC-8BF19DA5C0C8}" type="presParOf" srcId="{853E26A6-20C8-4163-93C4-29D74C093243}" destId="{19448AA7-9116-4EA0-8B53-A66CFD275213}" srcOrd="2" destOrd="0" presId="urn:microsoft.com/office/officeart/2016/7/layout/VerticalDownArrowProcess"/>
    <dgm:cxn modelId="{83D8D048-BB89-49EA-A768-FE09192FE819}" type="presParOf" srcId="{FFD51027-D037-450A-AA63-4BC7C8CEC9D3}" destId="{A78E1140-8A0A-44D8-8651-268491305FED}" srcOrd="3" destOrd="0" presId="urn:microsoft.com/office/officeart/2016/7/layout/VerticalDownArrowProcess"/>
    <dgm:cxn modelId="{D699F83A-01FC-4D4D-99DD-3D708C45BB1A}" type="presParOf" srcId="{FFD51027-D037-450A-AA63-4BC7C8CEC9D3}" destId="{AB1E5A88-9AA8-4BFE-B8F1-88EE0EA3EE06}" srcOrd="4" destOrd="0" presId="urn:microsoft.com/office/officeart/2016/7/layout/VerticalDownArrowProcess"/>
    <dgm:cxn modelId="{35500C97-8EAF-4AD0-8E7D-370B7951A1E7}" type="presParOf" srcId="{AB1E5A88-9AA8-4BFE-B8F1-88EE0EA3EE06}" destId="{BA90783C-8530-40C9-849C-8A730E07C935}" srcOrd="0" destOrd="0" presId="urn:microsoft.com/office/officeart/2016/7/layout/VerticalDownArrowProcess"/>
    <dgm:cxn modelId="{4DCAEAA9-F05C-4B01-8AB8-0ED977659397}" type="presParOf" srcId="{AB1E5A88-9AA8-4BFE-B8F1-88EE0EA3EE06}" destId="{4A2F62AF-8384-432F-BDD0-6BD494B81DBB}" srcOrd="1" destOrd="0" presId="urn:microsoft.com/office/officeart/2016/7/layout/VerticalDownArrowProcess"/>
    <dgm:cxn modelId="{3CDEED76-FC0F-4481-8F27-6B2D1935BBCC}" type="presParOf" srcId="{AB1E5A88-9AA8-4BFE-B8F1-88EE0EA3EE06}" destId="{D64DDA74-2753-442A-B267-EF98D8500100}" srcOrd="2" destOrd="0" presId="urn:microsoft.com/office/officeart/2016/7/layout/VerticalDownArrowProcess"/>
    <dgm:cxn modelId="{C8D96090-93BD-43D0-B44D-1F49A9042341}" type="presParOf" srcId="{FFD51027-D037-450A-AA63-4BC7C8CEC9D3}" destId="{D7F7476A-AE5E-48E3-A250-3CDA0BD00DBF}" srcOrd="5" destOrd="0" presId="urn:microsoft.com/office/officeart/2016/7/layout/VerticalDownArrowProcess"/>
    <dgm:cxn modelId="{2D3F4F65-A735-4E60-A616-20248D999547}" type="presParOf" srcId="{FFD51027-D037-450A-AA63-4BC7C8CEC9D3}" destId="{F513A5B8-4BF0-4BA8-B85C-EB69F4A67F11}" srcOrd="6" destOrd="0" presId="urn:microsoft.com/office/officeart/2016/7/layout/VerticalDownArrowProcess"/>
    <dgm:cxn modelId="{1EA34450-9B04-4FD6-AE76-B615431275E4}" type="presParOf" srcId="{F513A5B8-4BF0-4BA8-B85C-EB69F4A67F11}" destId="{875E3B52-B9F0-4D87-AC31-BFE30E14FD35}" srcOrd="0" destOrd="0" presId="urn:microsoft.com/office/officeart/2016/7/layout/VerticalDownArrowProcess"/>
    <dgm:cxn modelId="{A8441A26-5EC2-42A0-8A68-71BD52A96302}" type="presParOf" srcId="{F513A5B8-4BF0-4BA8-B85C-EB69F4A67F11}" destId="{B1CDAC98-0216-423B-91AD-022ADE351003}" srcOrd="1" destOrd="0" presId="urn:microsoft.com/office/officeart/2016/7/layout/VerticalDownArrowProcess"/>
    <dgm:cxn modelId="{DE2D57CD-CA9D-40E8-A232-7EAB98EA5253}" type="presParOf" srcId="{F513A5B8-4BF0-4BA8-B85C-EB69F4A67F11}" destId="{E6A01D10-82E2-4112-9116-C2F8C49FFA77}" srcOrd="2" destOrd="0" presId="urn:microsoft.com/office/officeart/2016/7/layout/VerticalDownArrowProcess"/>
    <dgm:cxn modelId="{2F03BD53-4F00-4166-9AAC-F52AEA8CEA3B}" type="presParOf" srcId="{FFD51027-D037-450A-AA63-4BC7C8CEC9D3}" destId="{9ADA6675-EB0E-45EE-9CA6-75A0975D2CB4}" srcOrd="7" destOrd="0" presId="urn:microsoft.com/office/officeart/2016/7/layout/VerticalDownArrowProcess"/>
    <dgm:cxn modelId="{439E634F-9116-41D2-B639-EDBBD8696769}" type="presParOf" srcId="{FFD51027-D037-450A-AA63-4BC7C8CEC9D3}" destId="{86582616-3233-45D3-9BD4-DEFC502F53EB}" srcOrd="8" destOrd="0" presId="urn:microsoft.com/office/officeart/2016/7/layout/VerticalDownArrowProcess"/>
    <dgm:cxn modelId="{2F7C2EE5-3AE1-4AFD-BC8F-858473A90FB4}" type="presParOf" srcId="{86582616-3233-45D3-9BD4-DEFC502F53EB}" destId="{87037CC4-71E2-499D-82EB-D618694608E1}" srcOrd="0" destOrd="0" presId="urn:microsoft.com/office/officeart/2016/7/layout/VerticalDownArrowProcess"/>
    <dgm:cxn modelId="{4FE0D5D0-EB14-47B8-AC25-365731A46B40}" type="presParOf" srcId="{86582616-3233-45D3-9BD4-DEFC502F53EB}" destId="{1766C9C4-4CF7-4638-943F-FF74796672F3}" srcOrd="1" destOrd="0" presId="urn:microsoft.com/office/officeart/2016/7/layout/VerticalDownArrowProcess"/>
    <dgm:cxn modelId="{E7C9957D-1B54-4B65-B60C-57E73EE2331F}" type="presParOf" srcId="{86582616-3233-45D3-9BD4-DEFC502F53EB}" destId="{0A5C7E26-6B44-4823-9CBD-38D04B59A0B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362BB-11A0-4937-8B0D-E6D39BF8CEA9}">
      <dsp:nvSpPr>
        <dsp:cNvPr id="0" name=""/>
        <dsp:cNvSpPr/>
      </dsp:nvSpPr>
      <dsp:spPr>
        <a:xfrm>
          <a:off x="0" y="4491370"/>
          <a:ext cx="1476545" cy="736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Distinguish</a:t>
          </a:r>
        </a:p>
      </dsp:txBody>
      <dsp:txXfrm>
        <a:off x="0" y="4491370"/>
        <a:ext cx="1476545" cy="736846"/>
      </dsp:txXfrm>
    </dsp:sp>
    <dsp:sp modelId="{02DB6702-3129-4EBE-BD11-AE4C3993520D}">
      <dsp:nvSpPr>
        <dsp:cNvPr id="0" name=""/>
        <dsp:cNvSpPr/>
      </dsp:nvSpPr>
      <dsp:spPr>
        <a:xfrm>
          <a:off x="1476545" y="4491370"/>
          <a:ext cx="4429635" cy="7368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Distinguish between allergy, asthma, and autoimmune disease.</a:t>
          </a:r>
        </a:p>
      </dsp:txBody>
      <dsp:txXfrm>
        <a:off x="1476545" y="4491370"/>
        <a:ext cx="4429635" cy="736846"/>
      </dsp:txXfrm>
    </dsp:sp>
    <dsp:sp modelId="{EF1345A9-42F6-4FC9-A43D-831FC5B134CD}">
      <dsp:nvSpPr>
        <dsp:cNvPr id="0" name=""/>
        <dsp:cNvSpPr/>
      </dsp:nvSpPr>
      <dsp:spPr>
        <a:xfrm rot="10800000">
          <a:off x="0" y="3369153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accent2">
              <a:hueOff val="686585"/>
              <a:satOff val="-1220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Relate</a:t>
          </a:r>
        </a:p>
      </dsp:txBody>
      <dsp:txXfrm rot="-10800000">
        <a:off x="0" y="3369153"/>
        <a:ext cx="1476545" cy="736625"/>
      </dsp:txXfrm>
    </dsp:sp>
    <dsp:sp modelId="{19448AA7-9116-4EA0-8B53-A66CFD275213}">
      <dsp:nvSpPr>
        <dsp:cNvPr id="0" name=""/>
        <dsp:cNvSpPr/>
      </dsp:nvSpPr>
      <dsp:spPr>
        <a:xfrm>
          <a:off x="1476545" y="3369153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819279"/>
            <a:satOff val="-10654"/>
            <a:lumOff val="-3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19279"/>
              <a:satOff val="-10654"/>
              <a:lumOff val="-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Relate vaccination to immunity.</a:t>
          </a:r>
        </a:p>
      </dsp:txBody>
      <dsp:txXfrm>
        <a:off x="1476545" y="3369153"/>
        <a:ext cx="4429635" cy="736625"/>
      </dsp:txXfrm>
    </dsp:sp>
    <dsp:sp modelId="{4A2F62AF-8384-432F-BDD0-6BD494B81DBB}">
      <dsp:nvSpPr>
        <dsp:cNvPr id="0" name=""/>
        <dsp:cNvSpPr/>
      </dsp:nvSpPr>
      <dsp:spPr>
        <a:xfrm rot="10800000">
          <a:off x="0" y="2246935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Compare</a:t>
          </a:r>
        </a:p>
      </dsp:txBody>
      <dsp:txXfrm rot="-10800000">
        <a:off x="0" y="2246935"/>
        <a:ext cx="1476545" cy="736625"/>
      </dsp:txXfrm>
    </dsp:sp>
    <dsp:sp modelId="{D64DDA74-2753-442A-B267-EF98D8500100}">
      <dsp:nvSpPr>
        <dsp:cNvPr id="0" name=""/>
        <dsp:cNvSpPr/>
      </dsp:nvSpPr>
      <dsp:spPr>
        <a:xfrm>
          <a:off x="1476545" y="2246935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Compare the actions of T cells and B cells in the immune system.</a:t>
          </a:r>
        </a:p>
      </dsp:txBody>
      <dsp:txXfrm>
        <a:off x="1476545" y="2246935"/>
        <a:ext cx="4429635" cy="736625"/>
      </dsp:txXfrm>
    </dsp:sp>
    <dsp:sp modelId="{B1CDAC98-0216-423B-91AD-022ADE351003}">
      <dsp:nvSpPr>
        <dsp:cNvPr id="0" name=""/>
        <dsp:cNvSpPr/>
      </dsp:nvSpPr>
      <dsp:spPr>
        <a:xfrm rot="10800000">
          <a:off x="0" y="1124718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accent2">
              <a:hueOff val="2059755"/>
              <a:satOff val="-36606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Explain</a:t>
          </a:r>
        </a:p>
      </dsp:txBody>
      <dsp:txXfrm rot="-10800000">
        <a:off x="0" y="1124718"/>
        <a:ext cx="1476545" cy="736625"/>
      </dsp:txXfrm>
    </dsp:sp>
    <dsp:sp modelId="{E6A01D10-82E2-4112-9116-C2F8C49FFA77}">
      <dsp:nvSpPr>
        <dsp:cNvPr id="0" name=""/>
        <dsp:cNvSpPr/>
      </dsp:nvSpPr>
      <dsp:spPr>
        <a:xfrm>
          <a:off x="1476545" y="1124718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2457838"/>
            <a:satOff val="-31961"/>
            <a:lumOff val="-10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57838"/>
              <a:satOff val="-31961"/>
              <a:lumOff val="-1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Explain how the immune system recognizes pathogens.</a:t>
          </a:r>
        </a:p>
      </dsp:txBody>
      <dsp:txXfrm>
        <a:off x="1476545" y="1124718"/>
        <a:ext cx="4429635" cy="736625"/>
      </dsp:txXfrm>
    </dsp:sp>
    <dsp:sp modelId="{1766C9C4-4CF7-4638-943F-FF74796672F3}">
      <dsp:nvSpPr>
        <dsp:cNvPr id="0" name=""/>
        <dsp:cNvSpPr/>
      </dsp:nvSpPr>
      <dsp:spPr>
        <a:xfrm rot="10800000">
          <a:off x="0" y="2500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28016" rIns="105012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Identify and describe</a:t>
          </a:r>
        </a:p>
      </dsp:txBody>
      <dsp:txXfrm rot="-10800000">
        <a:off x="0" y="2500"/>
        <a:ext cx="1476545" cy="736625"/>
      </dsp:txXfrm>
    </dsp:sp>
    <dsp:sp modelId="{0A5C7E26-6B44-4823-9CBD-38D04B59A0B3}">
      <dsp:nvSpPr>
        <dsp:cNvPr id="0" name=""/>
        <dsp:cNvSpPr/>
      </dsp:nvSpPr>
      <dsp:spPr>
        <a:xfrm>
          <a:off x="1476545" y="2500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Identify and describe the parts of the immune system.</a:t>
          </a:r>
        </a:p>
      </dsp:txBody>
      <dsp:txXfrm>
        <a:off x="1476545" y="2500"/>
        <a:ext cx="4429635" cy="73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05-Nov-20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5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05-Nov-20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05-Nov-20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kVCpbNnkU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een plant growing out of the water&#10;&#10;Description automatically generated">
            <a:extLst>
              <a:ext uri="{FF2B5EF4-FFF2-40B4-BE49-F238E27FC236}">
                <a16:creationId xmlns:a16="http://schemas.microsoft.com/office/drawing/2014/main" id="{B06D53A6-69E8-412A-8B04-0EFAB311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t="3124" b="1260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Autofit/>
          </a:bodyPr>
          <a:lstStyle/>
          <a:p>
            <a:r>
              <a:rPr lang="en-US" sz="7200" b="1">
                <a:ea typeface="+mj-lt"/>
                <a:cs typeface="+mj-lt"/>
              </a:rPr>
              <a:t>47.2</a:t>
            </a:r>
            <a:r>
              <a:rPr lang="en-US" sz="7200" b="1" dirty="0">
                <a:ea typeface="+mj-lt"/>
                <a:cs typeface="+mj-lt"/>
              </a:rPr>
              <a:t> specific </a:t>
            </a:r>
            <a:r>
              <a:rPr lang="en-US" sz="7200" b="1">
                <a:ea typeface="+mj-lt"/>
                <a:cs typeface="+mj-lt"/>
              </a:rPr>
              <a:t>Defenses, The Immune System  </a:t>
            </a:r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701482"/>
            <a:ext cx="8655200" cy="949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+mn-lt"/>
                <a:cs typeface="+mn-lt"/>
              </a:rPr>
              <a:t>Chapter 47: The body’s Defense Systems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0492E-603C-4088-A90E-90803755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13972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/>
              <a:t>Immune Response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E0EF-3A69-4E34-A98E-38F0E3B52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874" y="374904"/>
            <a:ext cx="8774825" cy="35745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Macrophages engulf the pathogen and display the viral antigens. Then receptor proteins in helper T cells bind to the viral antigen, causing the macrophage to release interleukin-1. Interleukin-1 (Il-1) activates helper T cells, which then release Interleukin-2 (Il-2).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Then the immune response is a two-part assault on a pathogen:</a:t>
            </a:r>
          </a:p>
          <a:p>
            <a:pPr marL="73152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smtClean="0"/>
              <a:t>_______________________________</a:t>
            </a:r>
            <a:endParaRPr lang="en-US" sz="2000" dirty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/>
              <a:t>_______________________________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These responses happen at the same time and require specialized lymphocytes called a </a:t>
            </a:r>
            <a:r>
              <a:rPr lang="en-US" sz="2400" b="1" dirty="0" smtClean="0"/>
              <a:t>helper T cell</a:t>
            </a:r>
            <a:r>
              <a:rPr lang="en-US" sz="2400" dirty="0" smtClean="0"/>
              <a:t>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2BE0E07-22F0-492C-8607-300EA9CC9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88811" y="3793630"/>
            <a:ext cx="6612636" cy="26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ECC5E12-F040-48B4-B743-C475A0A961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459" y="2025937"/>
            <a:ext cx="6472994" cy="29304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96F8A-A37D-43A0-9EFF-863CFAFD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97" y="428863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Cell-Mediated Immune Response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36ADD-2303-4F49-A963-ECC4C159B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717" y="1740706"/>
            <a:ext cx="4956140" cy="46939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More than one type of T cell carries out the </a:t>
            </a:r>
            <a:r>
              <a:rPr lang="en-US" sz="2000" b="1" dirty="0"/>
              <a:t>cell-mediated immune response</a:t>
            </a:r>
            <a:r>
              <a:rPr lang="en-US" sz="2000" dirty="0"/>
              <a:t>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Il-2 stimulates the further production of helper T cells, that in turn release even more Il-2, allowing T cells to divide even faster.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Il-2 is also responsible for stimulating the production of </a:t>
            </a:r>
            <a:r>
              <a:rPr lang="en-US" sz="2000" b="1" dirty="0"/>
              <a:t>cytotoxic T cells </a:t>
            </a:r>
            <a:r>
              <a:rPr lang="en-US" sz="2000" dirty="0"/>
              <a:t>(killer T cells), which recognize and destroy </a:t>
            </a:r>
            <a:r>
              <a:rPr lang="en-US" sz="2000" dirty="0" smtClean="0"/>
              <a:t>_____ </a:t>
            </a:r>
            <a:r>
              <a:rPr lang="en-US" sz="2000" dirty="0"/>
              <a:t>that have been infected by the pathogen. These cells have the antigen on their surface.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Cytotoxic T cells: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Kill by making a </a:t>
            </a:r>
            <a:r>
              <a:rPr lang="en-US" sz="2000" dirty="0" smtClean="0"/>
              <a:t>_____ </a:t>
            </a:r>
            <a:r>
              <a:rPr lang="en-US" sz="2000" dirty="0"/>
              <a:t>in cell membrane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Kill </a:t>
            </a:r>
            <a:r>
              <a:rPr lang="en-US" sz="2000" dirty="0" smtClean="0"/>
              <a:t>______ </a:t>
            </a:r>
            <a:r>
              <a:rPr lang="en-US" sz="2000" dirty="0"/>
              <a:t>cells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Attack </a:t>
            </a:r>
            <a:r>
              <a:rPr lang="en-US" sz="2000" dirty="0" smtClean="0"/>
              <a:t>________ </a:t>
            </a:r>
            <a:r>
              <a:rPr lang="en-US" sz="2000" dirty="0"/>
              <a:t>and foreign tissues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19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AE77E-2C84-4B6F-B3CB-728D96E5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645" y="1"/>
            <a:ext cx="4957553" cy="1916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Humoral Immune Response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DB72024-AF3F-4C8B-B616-D72128A741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6476" y="1583747"/>
            <a:ext cx="4953413" cy="36993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D22FA-9B3F-4FE5-852D-93CF73D33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7049" y="1583747"/>
            <a:ext cx="5761564" cy="47907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/>
              <a:t>humoral immune response </a:t>
            </a:r>
            <a:r>
              <a:rPr lang="en-US" sz="2000" dirty="0"/>
              <a:t>involves that action of </a:t>
            </a:r>
            <a:r>
              <a:rPr lang="en-US" sz="2000" dirty="0" smtClean="0"/>
              <a:t>__________.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release of Il-2 stimulates B cells that have receptors that are complementary to the antigen to divide and change into plasma cells.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Plasma cells </a:t>
            </a:r>
            <a:r>
              <a:rPr lang="en-US" sz="2000" dirty="0"/>
              <a:t>are highly specialized cells that make defensive proteins called </a:t>
            </a:r>
            <a:r>
              <a:rPr lang="en-US" sz="2000" dirty="0" smtClean="0"/>
              <a:t>_________ </a:t>
            </a:r>
            <a:r>
              <a:rPr lang="en-US" sz="2000" dirty="0"/>
              <a:t>that are released into the blood.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 </a:t>
            </a:r>
            <a:r>
              <a:rPr lang="en-US" sz="2000" b="1" dirty="0"/>
              <a:t>antibody</a:t>
            </a:r>
            <a:r>
              <a:rPr lang="en-US" sz="2000" dirty="0"/>
              <a:t> binds to a specific antigen or inactivates or destroys toxins. Antibodies are Y-shapes molecules.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______ ______can </a:t>
            </a:r>
            <a:r>
              <a:rPr lang="en-US" sz="2000" dirty="0"/>
              <a:t>make up to 30,000 antibody molecules per second.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Antibodies bind to pathogens, but do not destroy them. Antibodies inactivate the pathogen or cause the destruction by the nonspecific defenses.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986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D5CA-90CB-43A9-B001-F8380B9B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0277"/>
            <a:ext cx="10058400" cy="1371600"/>
          </a:xfrm>
        </p:spPr>
        <p:txBody>
          <a:bodyPr/>
          <a:lstStyle/>
          <a:p>
            <a:r>
              <a:rPr lang="en-US" b="1">
                <a:ea typeface="+mj-lt"/>
                <a:cs typeface="+mj-lt"/>
              </a:rPr>
              <a:t>Primary and Secondary Immune Responses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CE6A-8474-416D-AB47-99CABAA7A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1" y="1657072"/>
            <a:ext cx="10489951" cy="22157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a typeface="+mn-lt"/>
                <a:cs typeface="+mn-lt"/>
              </a:rPr>
              <a:t>When an infection is overcome; some memory cells remain in the body throughout an individual’s life.</a:t>
            </a:r>
            <a:endParaRPr lang="en-US" sz="2400" dirty="0"/>
          </a:p>
          <a:p>
            <a:pPr>
              <a:buClr>
                <a:srgbClr val="262626"/>
              </a:buClr>
            </a:pPr>
            <a:r>
              <a:rPr lang="en-US" sz="2400" b="1" dirty="0">
                <a:ea typeface="+mn-lt"/>
                <a:cs typeface="+mn-lt"/>
              </a:rPr>
              <a:t>Memory cells </a:t>
            </a:r>
            <a:r>
              <a:rPr lang="en-US" sz="2400" dirty="0">
                <a:ea typeface="+mn-lt"/>
                <a:cs typeface="+mn-lt"/>
              </a:rPr>
              <a:t>are lymphocytes that will not respond the first time that they meet with an antigen or invading cell, but will </a:t>
            </a:r>
            <a:r>
              <a:rPr lang="en-US" sz="2400" dirty="0" smtClean="0">
                <a:ea typeface="+mn-lt"/>
                <a:cs typeface="+mn-lt"/>
              </a:rPr>
              <a:t>_________ </a:t>
            </a:r>
            <a:r>
              <a:rPr lang="en-US" sz="2400" dirty="0">
                <a:ea typeface="+mn-lt"/>
                <a:cs typeface="+mn-lt"/>
              </a:rPr>
              <a:t>and </a:t>
            </a:r>
            <a:r>
              <a:rPr lang="en-US" sz="2400" dirty="0" smtClean="0">
                <a:ea typeface="+mn-lt"/>
                <a:cs typeface="+mn-lt"/>
              </a:rPr>
              <a:t>_______ </a:t>
            </a:r>
            <a:r>
              <a:rPr lang="en-US" sz="2400" dirty="0">
                <a:ea typeface="+mn-lt"/>
                <a:cs typeface="+mn-lt"/>
              </a:rPr>
              <a:t>that antigen or invading cell during later infections.</a:t>
            </a:r>
            <a:endParaRPr lang="en-US" sz="2400" dirty="0"/>
          </a:p>
          <a:p>
            <a:pPr>
              <a:buClr>
                <a:srgbClr val="262626"/>
              </a:buClr>
            </a:pPr>
            <a:endParaRPr lang="en-US" sz="2000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EE0F29A-A9C1-4AD6-8F25-9B837ACDE8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0912" y="3534711"/>
            <a:ext cx="6006261" cy="2819646"/>
          </a:xfrm>
        </p:spPr>
      </p:pic>
    </p:spTree>
    <p:extLst>
      <p:ext uri="{BB962C8B-B14F-4D97-AF65-F5344CB8AC3E}">
        <p14:creationId xmlns:p14="http://schemas.microsoft.com/office/powerpoint/2010/main" val="13442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in a blue shirt&#10;&#10;Description automatically generated">
            <a:extLst>
              <a:ext uri="{FF2B5EF4-FFF2-40B4-BE49-F238E27FC236}">
                <a16:creationId xmlns:a16="http://schemas.microsoft.com/office/drawing/2014/main" id="{91E212E1-5DF1-4204-A92B-278723A15C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7229" b="277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23980-EA30-4C3C-A0A3-C1332074D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Immunity and Vaccination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DB5EF-813A-4ABA-B19E-CFE743EBD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Immunity</a:t>
            </a:r>
            <a:r>
              <a:rPr lang="en-US" sz="2400" dirty="0"/>
              <a:t> is the ability to </a:t>
            </a:r>
            <a:r>
              <a:rPr lang="en-US" sz="2400" dirty="0" smtClean="0"/>
              <a:t>______ </a:t>
            </a:r>
            <a:r>
              <a:rPr lang="en-US" sz="2400" dirty="0"/>
              <a:t>an infectious disease.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body can undergo a primary immune response and survive the disease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Vaccination</a:t>
            </a:r>
            <a:r>
              <a:rPr lang="en-US" sz="2400" dirty="0"/>
              <a:t> is the </a:t>
            </a:r>
            <a:r>
              <a:rPr lang="en-US" sz="2400" dirty="0" smtClean="0"/>
              <a:t>___________ </a:t>
            </a:r>
            <a:r>
              <a:rPr lang="en-US" sz="2400" dirty="0"/>
              <a:t>of </a:t>
            </a:r>
            <a:r>
              <a:rPr lang="en-US" sz="2400" dirty="0" smtClean="0"/>
              <a:t>________ </a:t>
            </a:r>
            <a:r>
              <a:rPr lang="en-US" sz="2400" dirty="0"/>
              <a:t>into the body.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177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30DFBD1-D357-4365-B4EB-EE7757B0D8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654" y="1006762"/>
            <a:ext cx="5367165" cy="48572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1B6C8-10D0-4BF2-B0C9-E89921E2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hlinkClick r:id="rId3"/>
              </a:rPr>
              <a:t>Vaccines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B5801-902F-49B0-B544-BB5B37384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3003" y="2103120"/>
            <a:ext cx="5024307" cy="43257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A </a:t>
            </a:r>
            <a:r>
              <a:rPr lang="en-US" sz="2800" i="1" dirty="0"/>
              <a:t>vaccine</a:t>
            </a:r>
            <a:r>
              <a:rPr lang="en-US" sz="2800" dirty="0"/>
              <a:t> is a solution that contain a </a:t>
            </a:r>
            <a:r>
              <a:rPr lang="en-US" sz="2800" dirty="0" smtClean="0"/>
              <a:t>_____ </a:t>
            </a:r>
            <a:r>
              <a:rPr lang="en-US" sz="2800" dirty="0"/>
              <a:t>or </a:t>
            </a:r>
            <a:r>
              <a:rPr lang="en-US" sz="2800" dirty="0" smtClean="0"/>
              <a:t>_________ </a:t>
            </a:r>
            <a:r>
              <a:rPr lang="en-US" sz="2800" dirty="0"/>
              <a:t>pathogen or material from a pathogen.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With the antigens present the body will produce a primary immune response.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The memory cells that remain after the primary immune response can provide a quick </a:t>
            </a:r>
            <a:r>
              <a:rPr lang="en-US" sz="2800" dirty="0" smtClean="0"/>
              <a:t>_________ _________ ________ </a:t>
            </a:r>
            <a:r>
              <a:rPr lang="en-US" sz="2800" dirty="0"/>
              <a:t>if the antigen ever enters the body again.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7008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E4D41-E746-4E10-879A-C73C7525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72" y="612843"/>
            <a:ext cx="2498332" cy="105788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/>
              <a:t>Problems of the Immune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01838-A674-4921-AA2E-CB0A50A24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866" y="1670727"/>
            <a:ext cx="2692175" cy="43332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Sometimes the immune system reacts to otherwise harmless antigens in ways that can be harmful:</a:t>
            </a:r>
          </a:p>
          <a:p>
            <a:pPr marL="617220" lvl="1" indent="-342900">
              <a:lnSpc>
                <a:spcPct val="100000"/>
              </a:lnSpc>
              <a:buAutoNum type="arabicPeriod"/>
            </a:pP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__________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17220" lvl="1" indent="-342900">
              <a:buAutoNum type="arabicPeriod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__________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17220" lvl="1" indent="-342900">
              <a:buAutoNum type="arabicPeriod"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__________ __________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8922EB2-67E2-4329-BC62-0E6162E71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8027" y="882398"/>
            <a:ext cx="4660666" cy="51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5527C64-67B7-44EE-ADC5-E6E179182F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835" y="1297022"/>
            <a:ext cx="5390174" cy="43084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B68C6-F98B-4E82-9063-010127C7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966" y="467431"/>
            <a:ext cx="4602152" cy="1049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Allergies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39D10-25BE-4743-99DC-631FAF734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4708" y="1618944"/>
            <a:ext cx="5365436" cy="48115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dirty="0"/>
              <a:t>allergy</a:t>
            </a:r>
            <a:r>
              <a:rPr lang="en-US" sz="2400" dirty="0"/>
              <a:t> is a </a:t>
            </a:r>
            <a:r>
              <a:rPr lang="en-US" sz="2400" dirty="0" smtClean="0"/>
              <a:t>_______ </a:t>
            </a:r>
            <a:r>
              <a:rPr lang="en-US" sz="2400" dirty="0"/>
              <a:t>response to an </a:t>
            </a:r>
            <a:r>
              <a:rPr lang="en-US" sz="2400" dirty="0" smtClean="0"/>
              <a:t>________.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antigen can be a common substance that produces little or no response in the general population. 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Examples: pollen, animal dander, dust mites, food, and fungal spores.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Most allergies are mild, but some can be life-threatening.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Many symptoms of an allergy result from the release of </a:t>
            </a:r>
            <a:r>
              <a:rPr lang="en-US" sz="2400" i="1" dirty="0" smtClean="0"/>
              <a:t>________</a:t>
            </a:r>
            <a:r>
              <a:rPr lang="en-US" sz="2400" dirty="0" smtClean="0"/>
              <a:t>. </a:t>
            </a:r>
            <a:r>
              <a:rPr lang="en-US" sz="2400" dirty="0"/>
              <a:t>The drug </a:t>
            </a:r>
            <a:r>
              <a:rPr lang="en-US" sz="2400" i="1" dirty="0" smtClean="0"/>
              <a:t>_____________</a:t>
            </a:r>
            <a:r>
              <a:rPr lang="en-US" sz="2400" dirty="0" smtClean="0"/>
              <a:t> </a:t>
            </a:r>
            <a:r>
              <a:rPr lang="en-US" sz="2400" dirty="0"/>
              <a:t>can counteract the effects.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0122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4E364B5-EDF0-43F8-ADE0-61987C3414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6847" y="267231"/>
            <a:ext cx="8840487" cy="37284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rgbClr val="906558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91194-240F-4CBB-854C-4C0622B2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34" y="4495894"/>
            <a:ext cx="4942542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Asthma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5BD5A-D686-45DF-943B-DC132096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9598" y="4495894"/>
            <a:ext cx="5285557" cy="1686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Allergies can also trigger </a:t>
            </a:r>
            <a:r>
              <a:rPr lang="en-US" dirty="0" smtClean="0"/>
              <a:t>________, </a:t>
            </a:r>
            <a:r>
              <a:rPr lang="en-US" dirty="0"/>
              <a:t>a respiratory disorder that causes bronchioles </a:t>
            </a:r>
            <a:r>
              <a:rPr lang="en-US" dirty="0" smtClean="0"/>
              <a:t>to narrow. </a:t>
            </a:r>
            <a:r>
              <a:rPr lang="en-US" dirty="0"/>
              <a:t>Asthma attacks occur when the muscles covering the bronchioles overreact to substances in the air.</a:t>
            </a:r>
          </a:p>
          <a:p>
            <a:pPr>
              <a:lnSpc>
                <a:spcPct val="90000"/>
              </a:lnSpc>
            </a:pPr>
            <a:r>
              <a:rPr lang="en-US" dirty="0"/>
              <a:t>Symptoms: difficulty </a:t>
            </a:r>
            <a:r>
              <a:rPr lang="en-US" dirty="0" smtClean="0"/>
              <a:t>______, </a:t>
            </a:r>
            <a:r>
              <a:rPr lang="en-US" dirty="0"/>
              <a:t>shortness of breath, wheezing, and </a:t>
            </a:r>
            <a:r>
              <a:rPr lang="en-US" dirty="0" smtClean="0"/>
              <a:t>________.</a:t>
            </a:r>
            <a:r>
              <a:rPr lang="en-US" dirty="0"/>
              <a:t> 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121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FAEE2-0D8D-406F-BC74-79D661FB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16388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Autoimmune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FED43-C28E-4ED6-8CF4-650B9CA93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6273" y="727823"/>
            <a:ext cx="7643378" cy="26454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Autoimmune diseases </a:t>
            </a:r>
            <a:r>
              <a:rPr lang="en-US" sz="2000" dirty="0"/>
              <a:t>are a disease in which the </a:t>
            </a:r>
            <a:r>
              <a:rPr lang="en-US" sz="2000" dirty="0" smtClean="0"/>
              <a:t>_____ _______ </a:t>
            </a:r>
            <a:r>
              <a:rPr lang="en-US" sz="2000" dirty="0"/>
              <a:t>attacks the organism’s own cells is called an autoimmune disease. 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Lymphocytes that recognize and react to the body’s own cells are usually eliminated during </a:t>
            </a:r>
            <a:r>
              <a:rPr lang="en-US" sz="2000" dirty="0" smtClean="0"/>
              <a:t>________, </a:t>
            </a:r>
            <a:r>
              <a:rPr lang="en-US" sz="2000" dirty="0"/>
              <a:t>before they become functional.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 rare cases the immune system does respond to the body’s own cells, attacking them as if they were </a:t>
            </a:r>
            <a:r>
              <a:rPr lang="en-US" sz="2000" dirty="0" smtClean="0"/>
              <a:t>___________.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6D932E92-0B1B-4DFB-B6BC-FA13D2ABE8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38212" y="2967791"/>
            <a:ext cx="8926266" cy="32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1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6094-7EDA-47B9-B04F-E2702C71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59768"/>
            <a:ext cx="9678368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i="1" dirty="0"/>
              <a:t>Sometimes pathogens break through the nonspecific defenses. In response, the body begins its </a:t>
            </a:r>
            <a:r>
              <a:rPr lang="en-US" sz="3600" b="1" i="1" dirty="0" smtClean="0"/>
              <a:t>_____ ______ of </a:t>
            </a:r>
            <a:r>
              <a:rPr lang="en-US" sz="3600" b="1" i="1" dirty="0"/>
              <a:t>defense – a response specifically at the </a:t>
            </a:r>
            <a:r>
              <a:rPr lang="en-US" sz="3600" b="1" i="1" dirty="0" smtClean="0"/>
              <a:t>____________.</a:t>
            </a:r>
            <a:endParaRPr lang="en-US" sz="3600" b="1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7049-A8A4-4A4E-AEBE-B7092D9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633" y="4817251"/>
            <a:ext cx="9678367" cy="68802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pc="8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3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B144E-5210-4B11-93D5-FD5CFE70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  <a:ea typeface="+mj-lt"/>
                <a:cs typeface="+mj-lt"/>
              </a:rPr>
              <a:t>Review Questions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D812-33D5-4D15-9EFA-C72DB5D4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38" y="1000370"/>
            <a:ext cx="6639772" cy="53218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Describe the functions of the spleen and of the bone marrow.</a:t>
            </a:r>
            <a:endParaRPr lang="en-US" sz="1800" b="1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What is an antigen?</a:t>
            </a:r>
            <a:endParaRPr lang="en-US" sz="1800" b="1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How does the role of B cells in the immune response differ from that of helper T cells?</a:t>
            </a:r>
            <a:endParaRPr lang="en-US" sz="1800" b="1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Explain how vaccination stimulates immunity to a disease.</a:t>
            </a:r>
            <a:endParaRPr lang="en-US" sz="1800" b="1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Name one similarity and one difference between autoimmune diseases and allergies. </a:t>
            </a:r>
            <a:endParaRPr lang="en-US" sz="1800" b="1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Explain how B cells depend on T cells.</a:t>
            </a:r>
            <a:endParaRPr lang="en-US" sz="1800" b="1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“A person who has just recovered from a cold cannot get the flu.” Is this statement true? Explain your reasoning.</a:t>
            </a:r>
            <a:endParaRPr lang="en-US" sz="1800" b="1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262626"/>
              </a:buClr>
              <a:buAutoNum type="arabicPeriod"/>
            </a:pPr>
            <a:r>
              <a:rPr lang="en-US" sz="1800" b="1" dirty="0">
                <a:solidFill>
                  <a:srgbClr val="FFFFFF"/>
                </a:solidFill>
                <a:ea typeface="+mn-lt"/>
                <a:cs typeface="+mn-lt"/>
              </a:rPr>
              <a:t>Would vaccine research be useful in preventing autoimmune diseases? Explain your reasoning.</a:t>
            </a:r>
            <a:endParaRPr lang="en-US" sz="1800" b="1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buClr>
                <a:srgbClr val="262626"/>
              </a:buClr>
            </a:pPr>
            <a:endParaRPr lang="en-US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8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EC4AA-E692-40B1-B454-931C3681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Student Objectives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73A339-B2ED-4C2E-A8BA-084B7C938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11771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08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85CBF-5500-4A5C-A657-00B71F6CE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The Immune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D61BA35-4955-40E9-AE0C-DAB2606909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54612" y="1206900"/>
            <a:ext cx="3915725" cy="44623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C3A49-E81D-479C-9D2B-51D120523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4430" y="2213811"/>
            <a:ext cx="5362574" cy="38212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The </a:t>
            </a:r>
            <a:r>
              <a:rPr lang="en-US" sz="2000" b="1" dirty="0"/>
              <a:t>immune system</a:t>
            </a:r>
            <a:r>
              <a:rPr lang="en-US" sz="2000" dirty="0"/>
              <a:t>, the white blood cells and tissues that </a:t>
            </a:r>
            <a:r>
              <a:rPr lang="en-US" sz="2000" dirty="0" smtClean="0"/>
              <a:t>__________ </a:t>
            </a:r>
            <a:r>
              <a:rPr lang="en-US" sz="2000" dirty="0"/>
              <a:t>and </a:t>
            </a:r>
            <a:r>
              <a:rPr lang="en-US" sz="2000" dirty="0"/>
              <a:t>__________ </a:t>
            </a:r>
            <a:r>
              <a:rPr lang="en-US" sz="2000" dirty="0"/>
              <a:t>foreign substances in the body, provides the body’s specific defenses. 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immune system fights </a:t>
            </a:r>
            <a:r>
              <a:rPr lang="en-US" sz="2000" dirty="0"/>
              <a:t>__________ </a:t>
            </a:r>
            <a:r>
              <a:rPr lang="en-US" sz="2000" dirty="0"/>
              <a:t>and spread of </a:t>
            </a:r>
            <a:r>
              <a:rPr lang="en-US" sz="2000" dirty="0" smtClean="0"/>
              <a:t>_________.</a:t>
            </a:r>
            <a:r>
              <a:rPr lang="en-US" sz="20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tissues include the bone marrow, thymus, lymph nodes, spleen, tonsils, and adenoids.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white blood cells of the immune system are called </a:t>
            </a:r>
            <a:r>
              <a:rPr lang="en-US" sz="2000" dirty="0"/>
              <a:t>__________.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3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90CCF81-27BA-49F6-960B-98DD59953A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41908" y="913324"/>
            <a:ext cx="4454028" cy="507581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F6DF-C523-4AE8-8084-BDFA67D3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316" y="151480"/>
            <a:ext cx="5321509" cy="15489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Parts of Immune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21270-C143-4430-B573-9506FEF15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054" y="1379622"/>
            <a:ext cx="5372316" cy="497729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i="1" dirty="0"/>
              <a:t>Bone marrow </a:t>
            </a:r>
            <a:r>
              <a:rPr lang="en-US" dirty="0"/>
              <a:t>makes </a:t>
            </a:r>
            <a:r>
              <a:rPr lang="en-US" dirty="0" smtClean="0"/>
              <a:t>_________ </a:t>
            </a:r>
            <a:r>
              <a:rPr lang="en-US" dirty="0"/>
              <a:t>of new lymphocytes needed by the body every day.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thymus</a:t>
            </a:r>
            <a:r>
              <a:rPr lang="en-US" dirty="0"/>
              <a:t> is a gland located above the heart that produces a special kind of lymphocyte.</a:t>
            </a:r>
          </a:p>
          <a:p>
            <a:pPr>
              <a:lnSpc>
                <a:spcPct val="90000"/>
              </a:lnSpc>
            </a:pPr>
            <a:r>
              <a:rPr lang="en-US" i="1" dirty="0"/>
              <a:t>Lymph nodes</a:t>
            </a:r>
            <a:r>
              <a:rPr lang="en-US" dirty="0"/>
              <a:t>, located throughout the body along the vessels of lymphatic system, contain lymphocytes. Lymph nodes collect pathogens from the lymph and expose them to lymphocytes.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b="1" dirty="0"/>
              <a:t>spleen</a:t>
            </a:r>
            <a:r>
              <a:rPr lang="en-US" dirty="0"/>
              <a:t> is the </a:t>
            </a:r>
            <a:r>
              <a:rPr lang="en-US" dirty="0" smtClean="0"/>
              <a:t>______ _________ _____ in </a:t>
            </a:r>
            <a:r>
              <a:rPr lang="en-US" dirty="0"/>
              <a:t>the body. It stores healthy blood cells, breaks down aging red blood cells, and helps develop lymphocytes and other types of WBCs. </a:t>
            </a:r>
          </a:p>
          <a:p>
            <a:pPr>
              <a:lnSpc>
                <a:spcPct val="90000"/>
              </a:lnSpc>
            </a:pPr>
            <a:r>
              <a:rPr lang="en-US" dirty="0"/>
              <a:t>The spleen also collects pathogens from the blood, and the lymphocytes in the spleen attack these trapped pathogens.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i="1" dirty="0"/>
              <a:t>adenoids</a:t>
            </a:r>
            <a:r>
              <a:rPr lang="en-US" dirty="0"/>
              <a:t> and </a:t>
            </a:r>
            <a:r>
              <a:rPr lang="en-US" i="1" dirty="0"/>
              <a:t>tonsils</a:t>
            </a:r>
            <a:r>
              <a:rPr lang="en-US" dirty="0"/>
              <a:t> are masses of lymph tissue found in the nose and throat. The tonsils also signal immune response. 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762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coral&#10;&#10;Description automatically generated">
            <a:extLst>
              <a:ext uri="{FF2B5EF4-FFF2-40B4-BE49-F238E27FC236}">
                <a16:creationId xmlns:a16="http://schemas.microsoft.com/office/drawing/2014/main" id="{D6EB8A56-AEA4-4BC6-852E-D7AE54EDF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48" r="11920" b="7944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BC536-0EA8-4B8A-B85E-B727EC6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Types of Lymphocytes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7F0BA-A635-4043-9399-7C537EB1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There are two types of lymphocytes:</a:t>
            </a:r>
            <a:endParaRPr lang="en-US" sz="2800" dirty="0"/>
          </a:p>
          <a:p>
            <a:pPr lvl="1"/>
            <a:r>
              <a:rPr lang="en-US" sz="2400" b="1" dirty="0"/>
              <a:t>B cells </a:t>
            </a:r>
            <a:r>
              <a:rPr lang="en-US" sz="2400" dirty="0"/>
              <a:t>are made in the </a:t>
            </a:r>
            <a:r>
              <a:rPr lang="en-US" sz="2400" dirty="0" smtClean="0"/>
              <a:t>______ ______ </a:t>
            </a:r>
            <a:r>
              <a:rPr lang="en-US" sz="2400" dirty="0"/>
              <a:t>and complete their development there.</a:t>
            </a:r>
          </a:p>
          <a:p>
            <a:pPr lvl="1"/>
            <a:r>
              <a:rPr lang="en-US" sz="2400" b="1" dirty="0"/>
              <a:t>T cells </a:t>
            </a:r>
            <a:r>
              <a:rPr lang="en-US" sz="2400" dirty="0"/>
              <a:t>are also made in the bone marrow but complete their development only after traveling to the </a:t>
            </a:r>
            <a:r>
              <a:rPr lang="en-US" sz="2400" dirty="0" smtClean="0"/>
              <a:t>________.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73A0DAE-6260-4312-AE42-19967A857D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25" y="1784914"/>
            <a:ext cx="6556628" cy="34310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269D4-C3FE-4252-A4DC-943DCE28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Recognizing Pathogens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89955-05F3-42FC-95B2-B557B82D7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6267" y="2014194"/>
            <a:ext cx="5221037" cy="44320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Lymphocytes can provide specific defenses because they recognize foreign invaders.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dirty="0"/>
              <a:t>antigen</a:t>
            </a:r>
            <a:r>
              <a:rPr lang="en-US" sz="2400" dirty="0"/>
              <a:t> is any </a:t>
            </a:r>
            <a:r>
              <a:rPr lang="en-US" sz="2400" dirty="0" smtClean="0"/>
              <a:t>_______ </a:t>
            </a:r>
            <a:r>
              <a:rPr lang="en-US" sz="2400" dirty="0"/>
              <a:t>that the immune system can recognize and react with. 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Almost any molecule that is not a natural part of an individual’s body can act as a </a:t>
            </a:r>
            <a:r>
              <a:rPr lang="en-US" sz="2400" dirty="0" smtClean="0"/>
              <a:t>________ ________.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When </a:t>
            </a:r>
            <a:r>
              <a:rPr lang="en-US" sz="2400" dirty="0" smtClean="0"/>
              <a:t>_________ </a:t>
            </a:r>
            <a:r>
              <a:rPr lang="en-US" sz="2400" dirty="0"/>
              <a:t>recognize an antigen, they bind with it and start a specific attack called an </a:t>
            </a:r>
            <a:r>
              <a:rPr lang="en-US" sz="2400" b="1" dirty="0"/>
              <a:t>immune response</a:t>
            </a:r>
            <a:r>
              <a:rPr lang="en-US" sz="2400" dirty="0"/>
              <a:t>. 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189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B9BD6C1-CDCA-43A3-A36A-9B63ACF4B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957" y="2018655"/>
            <a:ext cx="5445930" cy="286515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4D311-0118-4A20-B9F4-1DF44DBC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406" y="411675"/>
            <a:ext cx="5038908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/>
              <a:t>How do lymphocytes identify antigens?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335A1-09E9-4ADD-A51C-C94EDFCA3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3723" y="1981359"/>
            <a:ext cx="5299103" cy="46264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lymphocyte has unique </a:t>
            </a:r>
            <a:r>
              <a:rPr lang="en-US" sz="2000" dirty="0" smtClean="0"/>
              <a:t>________ ________ </a:t>
            </a:r>
            <a:r>
              <a:rPr lang="en-US" sz="2000" dirty="0"/>
              <a:t>all over the surface of its cells membrane.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These receptor protein recognize and bind to </a:t>
            </a:r>
            <a:r>
              <a:rPr lang="en-US" sz="2000" dirty="0" smtClean="0"/>
              <a:t>_________ </a:t>
            </a:r>
            <a:r>
              <a:rPr lang="en-US" sz="2000" dirty="0"/>
              <a:t>that match their three-dimensional shape.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surface of a bacterial cell, for instance, can be covered with many different kinds of </a:t>
            </a:r>
            <a:r>
              <a:rPr lang="en-US" sz="2000" dirty="0" smtClean="0"/>
              <a:t>_________, </a:t>
            </a:r>
            <a:r>
              <a:rPr lang="en-US" sz="2000" dirty="0"/>
              <a:t>each of which can function as an antigen and cause lymphocytes to react.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 of the receptors of a lymphocyte are the same </a:t>
            </a:r>
            <a:r>
              <a:rPr lang="en-US" sz="2000" dirty="0" smtClean="0"/>
              <a:t>______ </a:t>
            </a:r>
            <a:r>
              <a:rPr lang="en-US" sz="2000" dirty="0"/>
              <a:t>or type, thus bind with one kind of antigen.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immune system makes </a:t>
            </a:r>
            <a:r>
              <a:rPr lang="en-US" sz="2000" dirty="0" smtClean="0"/>
              <a:t>_________ </a:t>
            </a:r>
            <a:r>
              <a:rPr lang="en-US" sz="2000" dirty="0"/>
              <a:t>of different kinds of lymphocytes.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3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4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98F584C9-5F3E-47B4-9C24-AA3D7E808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74" y="1190411"/>
            <a:ext cx="11118604" cy="444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18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45C69-3606-4A2B-939D-F598C4C3C9D7}">
  <ds:schemaRefs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897</Words>
  <Application>Microsoft Office PowerPoint</Application>
  <PresentationFormat>Widescreen</PresentationFormat>
  <Paragraphs>103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Avenir Next LT Pro</vt:lpstr>
      <vt:lpstr>Avenir Next LT Pro Light</vt:lpstr>
      <vt:lpstr>Calibri</vt:lpstr>
      <vt:lpstr>Garamond</vt:lpstr>
      <vt:lpstr>SavonVTI</vt:lpstr>
      <vt:lpstr>47.2 specific Defenses, The Immune System  </vt:lpstr>
      <vt:lpstr>Sometimes pathogens break through the nonspecific defenses. In response, the body begins its _____ ______ of defense – a response specifically at the ____________.</vt:lpstr>
      <vt:lpstr>Student Objectives</vt:lpstr>
      <vt:lpstr>The Immune System</vt:lpstr>
      <vt:lpstr>Parts of Immune System</vt:lpstr>
      <vt:lpstr>Types of Lymphocytes </vt:lpstr>
      <vt:lpstr>Recognizing Pathogens</vt:lpstr>
      <vt:lpstr>How do lymphocytes identify antigens?</vt:lpstr>
      <vt:lpstr>PowerPoint Presentation</vt:lpstr>
      <vt:lpstr>Immune Response </vt:lpstr>
      <vt:lpstr>Cell-Mediated Immune Response</vt:lpstr>
      <vt:lpstr>Humoral Immune Response</vt:lpstr>
      <vt:lpstr>Primary and Secondary Immune Responses</vt:lpstr>
      <vt:lpstr>Immunity and Vaccination</vt:lpstr>
      <vt:lpstr>Vaccines</vt:lpstr>
      <vt:lpstr>Problems of the Immune System</vt:lpstr>
      <vt:lpstr>Allergies</vt:lpstr>
      <vt:lpstr>Asthma</vt:lpstr>
      <vt:lpstr>Autoimmune Diseases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Admin</dc:creator>
  <cp:lastModifiedBy>Rick Reinders</cp:lastModifiedBy>
  <cp:revision>496</cp:revision>
  <dcterms:created xsi:type="dcterms:W3CDTF">2020-10-26T03:24:48Z</dcterms:created>
  <dcterms:modified xsi:type="dcterms:W3CDTF">2020-11-05T01:48:00Z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