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264" r:id="rId5"/>
    <p:sldId id="314" r:id="rId6"/>
    <p:sldId id="313" r:id="rId7"/>
    <p:sldId id="315" r:id="rId8"/>
    <p:sldId id="316" r:id="rId9"/>
    <p:sldId id="330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31" r:id="rId18"/>
    <p:sldId id="325" r:id="rId19"/>
    <p:sldId id="326" r:id="rId20"/>
    <p:sldId id="327" r:id="rId21"/>
    <p:sldId id="329" r:id="rId22"/>
    <p:sldId id="32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BABE60-FF60-494B-8FAA-FFA68E53ADFB}" v="2" dt="2020-02-23T23:26:57.400"/>
    <p1510:client id="{F11F8B6C-5A27-410F-9509-F738FBBCCCBD}" v="530" dt="2020-10-26T04:07:15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EFB2B5-D394-4FE6-B341-85624264AB3F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7B4B31C-E965-4ADF-A328-A5787375A022}">
      <dgm:prSet/>
      <dgm:spPr/>
      <dgm:t>
        <a:bodyPr/>
        <a:lstStyle/>
        <a:p>
          <a:r>
            <a:rPr lang="en-US"/>
            <a:t>Summarize</a:t>
          </a:r>
        </a:p>
      </dgm:t>
    </dgm:pt>
    <dgm:pt modelId="{E0DC7DDE-F4F3-4B83-B058-71E17886D04D}" type="parTrans" cxnId="{99FF2C50-61C6-4D41-92C9-C3958163DA2B}">
      <dgm:prSet/>
      <dgm:spPr/>
      <dgm:t>
        <a:bodyPr/>
        <a:lstStyle/>
        <a:p>
          <a:endParaRPr lang="en-US"/>
        </a:p>
      </dgm:t>
    </dgm:pt>
    <dgm:pt modelId="{4D86D73C-9EED-4396-B709-8FA75A00CCD4}" type="sibTrans" cxnId="{99FF2C50-61C6-4D41-92C9-C3958163DA2B}">
      <dgm:prSet/>
      <dgm:spPr/>
      <dgm:t>
        <a:bodyPr/>
        <a:lstStyle/>
        <a:p>
          <a:endParaRPr lang="en-US"/>
        </a:p>
      </dgm:t>
    </dgm:pt>
    <dgm:pt modelId="{8F87FA73-5360-4E62-8D44-6D10D7CDACEB}">
      <dgm:prSet/>
      <dgm:spPr/>
      <dgm:t>
        <a:bodyPr/>
        <a:lstStyle/>
        <a:p>
          <a:r>
            <a:rPr lang="en-US"/>
            <a:t>Summarize Koch’s postulates for identifying a disease-causing agent.</a:t>
          </a:r>
        </a:p>
      </dgm:t>
    </dgm:pt>
    <dgm:pt modelId="{C3A6C73D-F59A-4531-A066-B5B494995AB8}" type="parTrans" cxnId="{486D1434-43EB-4E41-8CDA-B2204E873BAD}">
      <dgm:prSet/>
      <dgm:spPr/>
      <dgm:t>
        <a:bodyPr/>
        <a:lstStyle/>
        <a:p>
          <a:endParaRPr lang="en-US"/>
        </a:p>
      </dgm:t>
    </dgm:pt>
    <dgm:pt modelId="{9D1A8522-FAE8-4841-A777-BE87B7B69C44}" type="sibTrans" cxnId="{486D1434-43EB-4E41-8CDA-B2204E873BAD}">
      <dgm:prSet/>
      <dgm:spPr/>
      <dgm:t>
        <a:bodyPr/>
        <a:lstStyle/>
        <a:p>
          <a:endParaRPr lang="en-US"/>
        </a:p>
      </dgm:t>
    </dgm:pt>
    <dgm:pt modelId="{EC5F3FA5-D139-470D-9CA3-1EE3242B73D7}">
      <dgm:prSet/>
      <dgm:spPr/>
      <dgm:t>
        <a:bodyPr/>
        <a:lstStyle/>
        <a:p>
          <a:r>
            <a:rPr lang="en-US"/>
            <a:t>Describe</a:t>
          </a:r>
        </a:p>
      </dgm:t>
    </dgm:pt>
    <dgm:pt modelId="{F43E1AA4-2520-408F-AEFE-171C247EF7AF}" type="parTrans" cxnId="{775A1B81-409D-4A10-949C-B6759AFEA19C}">
      <dgm:prSet/>
      <dgm:spPr/>
      <dgm:t>
        <a:bodyPr/>
        <a:lstStyle/>
        <a:p>
          <a:endParaRPr lang="en-US"/>
        </a:p>
      </dgm:t>
    </dgm:pt>
    <dgm:pt modelId="{94F0BEE2-BCD4-4DBB-81A4-942F9C967B0B}" type="sibTrans" cxnId="{775A1B81-409D-4A10-949C-B6759AFEA19C}">
      <dgm:prSet/>
      <dgm:spPr/>
      <dgm:t>
        <a:bodyPr/>
        <a:lstStyle/>
        <a:p>
          <a:endParaRPr lang="en-US"/>
        </a:p>
      </dgm:t>
    </dgm:pt>
    <dgm:pt modelId="{BF835DA5-8ECA-4A6E-B089-AD080AC786F7}">
      <dgm:prSet/>
      <dgm:spPr/>
      <dgm:t>
        <a:bodyPr/>
        <a:lstStyle/>
        <a:p>
          <a:r>
            <a:rPr lang="en-US"/>
            <a:t>Describe how the skin and mucous membranes protect the body against pathogens.</a:t>
          </a:r>
        </a:p>
      </dgm:t>
    </dgm:pt>
    <dgm:pt modelId="{D6301BA4-1D49-4604-90C6-FBB90AC855EA}" type="parTrans" cxnId="{E8E2B74F-6B76-45C8-B718-0BE321A75EF2}">
      <dgm:prSet/>
      <dgm:spPr/>
      <dgm:t>
        <a:bodyPr/>
        <a:lstStyle/>
        <a:p>
          <a:endParaRPr lang="en-US"/>
        </a:p>
      </dgm:t>
    </dgm:pt>
    <dgm:pt modelId="{A6891151-56F3-4DAF-8E83-AF4086F7EB31}" type="sibTrans" cxnId="{E8E2B74F-6B76-45C8-B718-0BE321A75EF2}">
      <dgm:prSet/>
      <dgm:spPr/>
      <dgm:t>
        <a:bodyPr/>
        <a:lstStyle/>
        <a:p>
          <a:endParaRPr lang="en-US"/>
        </a:p>
      </dgm:t>
    </dgm:pt>
    <dgm:pt modelId="{4CF0668D-FFE4-4BD0-B847-16E888CB622A}">
      <dgm:prSet/>
      <dgm:spPr/>
      <dgm:t>
        <a:bodyPr/>
        <a:lstStyle/>
        <a:p>
          <a:r>
            <a:rPr lang="en-US"/>
            <a:t>Describe</a:t>
          </a:r>
        </a:p>
      </dgm:t>
    </dgm:pt>
    <dgm:pt modelId="{5B8417FA-38C4-4B6D-A2D3-7753F0A94589}" type="parTrans" cxnId="{50160985-2434-4342-B082-13DABAF3E792}">
      <dgm:prSet/>
      <dgm:spPr/>
      <dgm:t>
        <a:bodyPr/>
        <a:lstStyle/>
        <a:p>
          <a:endParaRPr lang="en-US"/>
        </a:p>
      </dgm:t>
    </dgm:pt>
    <dgm:pt modelId="{645B534A-46CD-4245-95BC-ED86B7C9BD7F}" type="sibTrans" cxnId="{50160985-2434-4342-B082-13DABAF3E792}">
      <dgm:prSet/>
      <dgm:spPr/>
      <dgm:t>
        <a:bodyPr/>
        <a:lstStyle/>
        <a:p>
          <a:endParaRPr lang="en-US"/>
        </a:p>
      </dgm:t>
    </dgm:pt>
    <dgm:pt modelId="{18B2B22D-E21D-4FEC-8ABD-CE301B7C0628}">
      <dgm:prSet/>
      <dgm:spPr/>
      <dgm:t>
        <a:bodyPr/>
        <a:lstStyle/>
        <a:p>
          <a:r>
            <a:rPr lang="en-US"/>
            <a:t>Describe the steps of the inflammatory response. </a:t>
          </a:r>
        </a:p>
      </dgm:t>
    </dgm:pt>
    <dgm:pt modelId="{7397F895-A8D8-4F64-A603-3F17808235C7}" type="parTrans" cxnId="{4E538ECF-57A1-47CE-9555-FFA37661DBBF}">
      <dgm:prSet/>
      <dgm:spPr/>
      <dgm:t>
        <a:bodyPr/>
        <a:lstStyle/>
        <a:p>
          <a:endParaRPr lang="en-US"/>
        </a:p>
      </dgm:t>
    </dgm:pt>
    <dgm:pt modelId="{F7835673-85B6-4C47-97AC-8132218B0A9A}" type="sibTrans" cxnId="{4E538ECF-57A1-47CE-9555-FFA37661DBBF}">
      <dgm:prSet/>
      <dgm:spPr/>
      <dgm:t>
        <a:bodyPr/>
        <a:lstStyle/>
        <a:p>
          <a:endParaRPr lang="en-US"/>
        </a:p>
      </dgm:t>
    </dgm:pt>
    <dgm:pt modelId="{37EA7331-0CAD-42B3-8548-A92FB8DA1667}">
      <dgm:prSet/>
      <dgm:spPr/>
      <dgm:t>
        <a:bodyPr/>
        <a:lstStyle/>
        <a:p>
          <a:r>
            <a:rPr lang="en-US"/>
            <a:t>Analyze</a:t>
          </a:r>
        </a:p>
      </dgm:t>
    </dgm:pt>
    <dgm:pt modelId="{E3EBDE4D-EDD3-411A-943D-07CD344AE4DA}" type="parTrans" cxnId="{E8FFC84A-B992-45AA-B43D-AF594E064354}">
      <dgm:prSet/>
      <dgm:spPr/>
      <dgm:t>
        <a:bodyPr/>
        <a:lstStyle/>
        <a:p>
          <a:endParaRPr lang="en-US"/>
        </a:p>
      </dgm:t>
    </dgm:pt>
    <dgm:pt modelId="{DB46906F-6C27-4D1D-BA87-9F01140BAEA3}" type="sibTrans" cxnId="{E8FFC84A-B992-45AA-B43D-AF594E064354}">
      <dgm:prSet/>
      <dgm:spPr/>
      <dgm:t>
        <a:bodyPr/>
        <a:lstStyle/>
        <a:p>
          <a:endParaRPr lang="en-US"/>
        </a:p>
      </dgm:t>
    </dgm:pt>
    <dgm:pt modelId="{7B66BFF7-E0C9-43CD-B150-0ED323EC85B0}">
      <dgm:prSet/>
      <dgm:spPr/>
      <dgm:t>
        <a:bodyPr/>
        <a:lstStyle/>
        <a:p>
          <a:r>
            <a:rPr lang="en-US"/>
            <a:t>Analyze the roles of white blood cells in fighting pathogens. </a:t>
          </a:r>
        </a:p>
      </dgm:t>
    </dgm:pt>
    <dgm:pt modelId="{7BCE012D-24A8-4199-8F8C-C33A44EDE619}" type="parTrans" cxnId="{A2B72406-C4EA-40A9-AB96-D2FD8FBD3D9D}">
      <dgm:prSet/>
      <dgm:spPr/>
      <dgm:t>
        <a:bodyPr/>
        <a:lstStyle/>
        <a:p>
          <a:endParaRPr lang="en-US"/>
        </a:p>
      </dgm:t>
    </dgm:pt>
    <dgm:pt modelId="{EDA06634-4665-4DFB-8049-221004317DAF}" type="sibTrans" cxnId="{A2B72406-C4EA-40A9-AB96-D2FD8FBD3D9D}">
      <dgm:prSet/>
      <dgm:spPr/>
      <dgm:t>
        <a:bodyPr/>
        <a:lstStyle/>
        <a:p>
          <a:endParaRPr lang="en-US"/>
        </a:p>
      </dgm:t>
    </dgm:pt>
    <dgm:pt modelId="{C304EF4F-69F8-4991-A054-71336F275525}">
      <dgm:prSet/>
      <dgm:spPr/>
      <dgm:t>
        <a:bodyPr/>
        <a:lstStyle/>
        <a:p>
          <a:r>
            <a:rPr lang="en-US"/>
            <a:t>Explain</a:t>
          </a:r>
        </a:p>
      </dgm:t>
    </dgm:pt>
    <dgm:pt modelId="{9CF986D9-0664-4151-8BBF-B5066FD35891}" type="parTrans" cxnId="{EB6AC1A3-2F52-474B-A5E9-3A37CC706DFF}">
      <dgm:prSet/>
      <dgm:spPr/>
      <dgm:t>
        <a:bodyPr/>
        <a:lstStyle/>
        <a:p>
          <a:endParaRPr lang="en-US"/>
        </a:p>
      </dgm:t>
    </dgm:pt>
    <dgm:pt modelId="{329F9244-4B76-48CA-9E22-A88D78A54C7D}" type="sibTrans" cxnId="{EB6AC1A3-2F52-474B-A5E9-3A37CC706DFF}">
      <dgm:prSet/>
      <dgm:spPr/>
      <dgm:t>
        <a:bodyPr/>
        <a:lstStyle/>
        <a:p>
          <a:endParaRPr lang="en-US"/>
        </a:p>
      </dgm:t>
    </dgm:pt>
    <dgm:pt modelId="{0CA7054A-118A-4C49-8EE0-6CE29CBD6C81}">
      <dgm:prSet/>
      <dgm:spPr/>
      <dgm:t>
        <a:bodyPr/>
        <a:lstStyle/>
        <a:p>
          <a:r>
            <a:rPr lang="en-US"/>
            <a:t>Explain the functions of fever and proteins in fighting pathogens.</a:t>
          </a:r>
        </a:p>
      </dgm:t>
    </dgm:pt>
    <dgm:pt modelId="{BBDC1AD6-6B06-4C9E-8F34-97DECE05FE6B}" type="parTrans" cxnId="{608AF002-0D14-468D-8B1D-ED407FA6CAD1}">
      <dgm:prSet/>
      <dgm:spPr/>
      <dgm:t>
        <a:bodyPr/>
        <a:lstStyle/>
        <a:p>
          <a:endParaRPr lang="en-US"/>
        </a:p>
      </dgm:t>
    </dgm:pt>
    <dgm:pt modelId="{9CB2232F-3599-4AFE-9BE5-05B5CCF0DD3E}" type="sibTrans" cxnId="{608AF002-0D14-468D-8B1D-ED407FA6CAD1}">
      <dgm:prSet/>
      <dgm:spPr/>
      <dgm:t>
        <a:bodyPr/>
        <a:lstStyle/>
        <a:p>
          <a:endParaRPr lang="en-US"/>
        </a:p>
      </dgm:t>
    </dgm:pt>
    <dgm:pt modelId="{7D697993-CE13-4C00-B12D-B6E75C8EFA5F}" type="pres">
      <dgm:prSet presAssocID="{2DEFB2B5-D394-4FE6-B341-85624264AB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F79A34-9E83-42D2-AB14-E51ADABF62F1}" type="pres">
      <dgm:prSet presAssocID="{C304EF4F-69F8-4991-A054-71336F275525}" presName="boxAndChildren" presStyleCnt="0"/>
      <dgm:spPr/>
    </dgm:pt>
    <dgm:pt modelId="{371C2CED-CE79-4A05-B7A4-B81E910C5273}" type="pres">
      <dgm:prSet presAssocID="{C304EF4F-69F8-4991-A054-71336F275525}" presName="parentTextBox" presStyleLbl="alignNode1" presStyleIdx="0" presStyleCnt="5"/>
      <dgm:spPr/>
      <dgm:t>
        <a:bodyPr/>
        <a:lstStyle/>
        <a:p>
          <a:endParaRPr lang="en-US"/>
        </a:p>
      </dgm:t>
    </dgm:pt>
    <dgm:pt modelId="{412BEDA0-7246-440D-82DE-7080E508DC44}" type="pres">
      <dgm:prSet presAssocID="{C304EF4F-69F8-4991-A054-71336F275525}" presName="descendantBox" presStyleLbl="bgAccFollowNode1" presStyleIdx="0" presStyleCnt="5"/>
      <dgm:spPr/>
      <dgm:t>
        <a:bodyPr/>
        <a:lstStyle/>
        <a:p>
          <a:endParaRPr lang="en-US"/>
        </a:p>
      </dgm:t>
    </dgm:pt>
    <dgm:pt modelId="{28DD7A84-EAB3-425A-8F67-5C60CB6DA29C}" type="pres">
      <dgm:prSet presAssocID="{DB46906F-6C27-4D1D-BA87-9F01140BAEA3}" presName="sp" presStyleCnt="0"/>
      <dgm:spPr/>
    </dgm:pt>
    <dgm:pt modelId="{14B55835-E3CD-4649-9AF5-B10C93ECFB0F}" type="pres">
      <dgm:prSet presAssocID="{37EA7331-0CAD-42B3-8548-A92FB8DA1667}" presName="arrowAndChildren" presStyleCnt="0"/>
      <dgm:spPr/>
    </dgm:pt>
    <dgm:pt modelId="{73BC4425-E730-4BDD-92AA-0ADA7D3A5A68}" type="pres">
      <dgm:prSet presAssocID="{37EA7331-0CAD-42B3-8548-A92FB8DA1667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9265D590-E5DD-4610-BC76-626E8A644EA8}" type="pres">
      <dgm:prSet presAssocID="{37EA7331-0CAD-42B3-8548-A92FB8DA1667}" presName="arrow" presStyleLbl="alignNode1" presStyleIdx="1" presStyleCnt="5"/>
      <dgm:spPr/>
      <dgm:t>
        <a:bodyPr/>
        <a:lstStyle/>
        <a:p>
          <a:endParaRPr lang="en-US"/>
        </a:p>
      </dgm:t>
    </dgm:pt>
    <dgm:pt modelId="{74B519F6-17D6-42E2-8C21-A79AF4FDF360}" type="pres">
      <dgm:prSet presAssocID="{37EA7331-0CAD-42B3-8548-A92FB8DA1667}" presName="descendantArrow" presStyleLbl="bgAccFollowNode1" presStyleIdx="1" presStyleCnt="5"/>
      <dgm:spPr/>
      <dgm:t>
        <a:bodyPr/>
        <a:lstStyle/>
        <a:p>
          <a:endParaRPr lang="en-US"/>
        </a:p>
      </dgm:t>
    </dgm:pt>
    <dgm:pt modelId="{8F445713-2F53-4506-8FF1-35C4DDA56BF5}" type="pres">
      <dgm:prSet presAssocID="{645B534A-46CD-4245-95BC-ED86B7C9BD7F}" presName="sp" presStyleCnt="0"/>
      <dgm:spPr/>
    </dgm:pt>
    <dgm:pt modelId="{A953F345-0FFC-4685-8F5B-3BC78C8A3EF9}" type="pres">
      <dgm:prSet presAssocID="{4CF0668D-FFE4-4BD0-B847-16E888CB622A}" presName="arrowAndChildren" presStyleCnt="0"/>
      <dgm:spPr/>
    </dgm:pt>
    <dgm:pt modelId="{E66B8BFC-273C-40DE-9E11-CDA4CADCB673}" type="pres">
      <dgm:prSet presAssocID="{4CF0668D-FFE4-4BD0-B847-16E888CB622A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86727BD5-D7E4-4618-9D0A-E37CF9569C6D}" type="pres">
      <dgm:prSet presAssocID="{4CF0668D-FFE4-4BD0-B847-16E888CB622A}" presName="arrow" presStyleLbl="alignNode1" presStyleIdx="2" presStyleCnt="5"/>
      <dgm:spPr/>
      <dgm:t>
        <a:bodyPr/>
        <a:lstStyle/>
        <a:p>
          <a:endParaRPr lang="en-US"/>
        </a:p>
      </dgm:t>
    </dgm:pt>
    <dgm:pt modelId="{88FDA059-FF17-49DE-AC55-4E0344DBC147}" type="pres">
      <dgm:prSet presAssocID="{4CF0668D-FFE4-4BD0-B847-16E888CB622A}" presName="descendantArrow" presStyleLbl="bgAccFollowNode1" presStyleIdx="2" presStyleCnt="5"/>
      <dgm:spPr/>
      <dgm:t>
        <a:bodyPr/>
        <a:lstStyle/>
        <a:p>
          <a:endParaRPr lang="en-US"/>
        </a:p>
      </dgm:t>
    </dgm:pt>
    <dgm:pt modelId="{6E61FDAB-3A96-4BA6-8B76-4AE125A931C1}" type="pres">
      <dgm:prSet presAssocID="{94F0BEE2-BCD4-4DBB-81A4-942F9C967B0B}" presName="sp" presStyleCnt="0"/>
      <dgm:spPr/>
    </dgm:pt>
    <dgm:pt modelId="{6E9CE751-B1CD-44CC-88FA-07541D564500}" type="pres">
      <dgm:prSet presAssocID="{EC5F3FA5-D139-470D-9CA3-1EE3242B73D7}" presName="arrowAndChildren" presStyleCnt="0"/>
      <dgm:spPr/>
    </dgm:pt>
    <dgm:pt modelId="{F5255673-6FF6-4B18-8337-17FA661F9B3E}" type="pres">
      <dgm:prSet presAssocID="{EC5F3FA5-D139-470D-9CA3-1EE3242B73D7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35824E51-0F0F-4497-98B4-3B8E3E0BFE54}" type="pres">
      <dgm:prSet presAssocID="{EC5F3FA5-D139-470D-9CA3-1EE3242B73D7}" presName="arrow" presStyleLbl="alignNode1" presStyleIdx="3" presStyleCnt="5"/>
      <dgm:spPr/>
      <dgm:t>
        <a:bodyPr/>
        <a:lstStyle/>
        <a:p>
          <a:endParaRPr lang="en-US"/>
        </a:p>
      </dgm:t>
    </dgm:pt>
    <dgm:pt modelId="{2FA0563E-E98A-4D41-A800-DAAEEA93AE42}" type="pres">
      <dgm:prSet presAssocID="{EC5F3FA5-D139-470D-9CA3-1EE3242B73D7}" presName="descendantArrow" presStyleLbl="bgAccFollowNode1" presStyleIdx="3" presStyleCnt="5"/>
      <dgm:spPr/>
      <dgm:t>
        <a:bodyPr/>
        <a:lstStyle/>
        <a:p>
          <a:endParaRPr lang="en-US"/>
        </a:p>
      </dgm:t>
    </dgm:pt>
    <dgm:pt modelId="{A486288D-8CF8-458C-90B2-79F67136BC10}" type="pres">
      <dgm:prSet presAssocID="{4D86D73C-9EED-4396-B709-8FA75A00CCD4}" presName="sp" presStyleCnt="0"/>
      <dgm:spPr/>
    </dgm:pt>
    <dgm:pt modelId="{B7030170-1057-4C39-9563-A0EE3C2DC0BD}" type="pres">
      <dgm:prSet presAssocID="{D7B4B31C-E965-4ADF-A328-A5787375A022}" presName="arrowAndChildren" presStyleCnt="0"/>
      <dgm:spPr/>
    </dgm:pt>
    <dgm:pt modelId="{1A8BABBA-C0A7-414C-813E-2D17D67E24C5}" type="pres">
      <dgm:prSet presAssocID="{D7B4B31C-E965-4ADF-A328-A5787375A022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E0A673E5-77C1-4446-A352-5A80A6DD2BD1}" type="pres">
      <dgm:prSet presAssocID="{D7B4B31C-E965-4ADF-A328-A5787375A022}" presName="arrow" presStyleLbl="alignNode1" presStyleIdx="4" presStyleCnt="5"/>
      <dgm:spPr/>
      <dgm:t>
        <a:bodyPr/>
        <a:lstStyle/>
        <a:p>
          <a:endParaRPr lang="en-US"/>
        </a:p>
      </dgm:t>
    </dgm:pt>
    <dgm:pt modelId="{9FD22EDA-982F-41B8-8A95-216161304F90}" type="pres">
      <dgm:prSet presAssocID="{D7B4B31C-E965-4ADF-A328-A5787375A022}" presName="descendantArrow" presStyleLbl="bgAccFollowNode1" presStyleIdx="4" presStyleCnt="5"/>
      <dgm:spPr/>
      <dgm:t>
        <a:bodyPr/>
        <a:lstStyle/>
        <a:p>
          <a:endParaRPr lang="en-US"/>
        </a:p>
      </dgm:t>
    </dgm:pt>
  </dgm:ptLst>
  <dgm:cxnLst>
    <dgm:cxn modelId="{E8E2B74F-6B76-45C8-B718-0BE321A75EF2}" srcId="{EC5F3FA5-D139-470D-9CA3-1EE3242B73D7}" destId="{BF835DA5-8ECA-4A6E-B089-AD080AC786F7}" srcOrd="0" destOrd="0" parTransId="{D6301BA4-1D49-4604-90C6-FBB90AC855EA}" sibTransId="{A6891151-56F3-4DAF-8E83-AF4086F7EB31}"/>
    <dgm:cxn modelId="{CDF4BCAF-37AF-401B-B064-E8057DE328A3}" type="presOf" srcId="{BF835DA5-8ECA-4A6E-B089-AD080AC786F7}" destId="{2FA0563E-E98A-4D41-A800-DAAEEA93AE42}" srcOrd="0" destOrd="0" presId="urn:microsoft.com/office/officeart/2016/7/layout/VerticalDownArrowProcess"/>
    <dgm:cxn modelId="{4E538ECF-57A1-47CE-9555-FFA37661DBBF}" srcId="{4CF0668D-FFE4-4BD0-B847-16E888CB622A}" destId="{18B2B22D-E21D-4FEC-8ABD-CE301B7C0628}" srcOrd="0" destOrd="0" parTransId="{7397F895-A8D8-4F64-A603-3F17808235C7}" sibTransId="{F7835673-85B6-4C47-97AC-8132218B0A9A}"/>
    <dgm:cxn modelId="{775A1B81-409D-4A10-949C-B6759AFEA19C}" srcId="{2DEFB2B5-D394-4FE6-B341-85624264AB3F}" destId="{EC5F3FA5-D139-470D-9CA3-1EE3242B73D7}" srcOrd="1" destOrd="0" parTransId="{F43E1AA4-2520-408F-AEFE-171C247EF7AF}" sibTransId="{94F0BEE2-BCD4-4DBB-81A4-942F9C967B0B}"/>
    <dgm:cxn modelId="{88276E82-9FCD-4FDA-B0CD-261C0D7D531D}" type="presOf" srcId="{4CF0668D-FFE4-4BD0-B847-16E888CB622A}" destId="{86727BD5-D7E4-4618-9D0A-E37CF9569C6D}" srcOrd="1" destOrd="0" presId="urn:microsoft.com/office/officeart/2016/7/layout/VerticalDownArrowProcess"/>
    <dgm:cxn modelId="{486D1434-43EB-4E41-8CDA-B2204E873BAD}" srcId="{D7B4B31C-E965-4ADF-A328-A5787375A022}" destId="{8F87FA73-5360-4E62-8D44-6D10D7CDACEB}" srcOrd="0" destOrd="0" parTransId="{C3A6C73D-F59A-4531-A066-B5B494995AB8}" sibTransId="{9D1A8522-FAE8-4841-A777-BE87B7B69C44}"/>
    <dgm:cxn modelId="{90A7BBAB-2702-4C92-9E4E-91372BB018E7}" type="presOf" srcId="{4CF0668D-FFE4-4BD0-B847-16E888CB622A}" destId="{E66B8BFC-273C-40DE-9E11-CDA4CADCB673}" srcOrd="0" destOrd="0" presId="urn:microsoft.com/office/officeart/2016/7/layout/VerticalDownArrowProcess"/>
    <dgm:cxn modelId="{2407A95F-D110-4449-95C4-2EC94C0172E0}" type="presOf" srcId="{0CA7054A-118A-4C49-8EE0-6CE29CBD6C81}" destId="{412BEDA0-7246-440D-82DE-7080E508DC44}" srcOrd="0" destOrd="0" presId="urn:microsoft.com/office/officeart/2016/7/layout/VerticalDownArrowProcess"/>
    <dgm:cxn modelId="{E8FFC84A-B992-45AA-B43D-AF594E064354}" srcId="{2DEFB2B5-D394-4FE6-B341-85624264AB3F}" destId="{37EA7331-0CAD-42B3-8548-A92FB8DA1667}" srcOrd="3" destOrd="0" parTransId="{E3EBDE4D-EDD3-411A-943D-07CD344AE4DA}" sibTransId="{DB46906F-6C27-4D1D-BA87-9F01140BAEA3}"/>
    <dgm:cxn modelId="{D31BDB5F-8A80-4450-9D54-2883499C262C}" type="presOf" srcId="{EC5F3FA5-D139-470D-9CA3-1EE3242B73D7}" destId="{F5255673-6FF6-4B18-8337-17FA661F9B3E}" srcOrd="0" destOrd="0" presId="urn:microsoft.com/office/officeart/2016/7/layout/VerticalDownArrowProcess"/>
    <dgm:cxn modelId="{99FF2C50-61C6-4D41-92C9-C3958163DA2B}" srcId="{2DEFB2B5-D394-4FE6-B341-85624264AB3F}" destId="{D7B4B31C-E965-4ADF-A328-A5787375A022}" srcOrd="0" destOrd="0" parTransId="{E0DC7DDE-F4F3-4B83-B058-71E17886D04D}" sibTransId="{4D86D73C-9EED-4396-B709-8FA75A00CCD4}"/>
    <dgm:cxn modelId="{694016C2-C9F1-4B47-AD08-0744AC4B1699}" type="presOf" srcId="{D7B4B31C-E965-4ADF-A328-A5787375A022}" destId="{1A8BABBA-C0A7-414C-813E-2D17D67E24C5}" srcOrd="0" destOrd="0" presId="urn:microsoft.com/office/officeart/2016/7/layout/VerticalDownArrowProcess"/>
    <dgm:cxn modelId="{20BC30AC-CD53-4EBE-BDF1-3244D9FBC914}" type="presOf" srcId="{D7B4B31C-E965-4ADF-A328-A5787375A022}" destId="{E0A673E5-77C1-4446-A352-5A80A6DD2BD1}" srcOrd="1" destOrd="0" presId="urn:microsoft.com/office/officeart/2016/7/layout/VerticalDownArrowProcess"/>
    <dgm:cxn modelId="{5A724758-B6B6-4F22-B592-83EDD83DAE9F}" type="presOf" srcId="{7B66BFF7-E0C9-43CD-B150-0ED323EC85B0}" destId="{74B519F6-17D6-42E2-8C21-A79AF4FDF360}" srcOrd="0" destOrd="0" presId="urn:microsoft.com/office/officeart/2016/7/layout/VerticalDownArrowProcess"/>
    <dgm:cxn modelId="{50160985-2434-4342-B082-13DABAF3E792}" srcId="{2DEFB2B5-D394-4FE6-B341-85624264AB3F}" destId="{4CF0668D-FFE4-4BD0-B847-16E888CB622A}" srcOrd="2" destOrd="0" parTransId="{5B8417FA-38C4-4B6D-A2D3-7753F0A94589}" sibTransId="{645B534A-46CD-4245-95BC-ED86B7C9BD7F}"/>
    <dgm:cxn modelId="{608AF002-0D14-468D-8B1D-ED407FA6CAD1}" srcId="{C304EF4F-69F8-4991-A054-71336F275525}" destId="{0CA7054A-118A-4C49-8EE0-6CE29CBD6C81}" srcOrd="0" destOrd="0" parTransId="{BBDC1AD6-6B06-4C9E-8F34-97DECE05FE6B}" sibTransId="{9CB2232F-3599-4AFE-9BE5-05B5CCF0DD3E}"/>
    <dgm:cxn modelId="{EB6AC1A3-2F52-474B-A5E9-3A37CC706DFF}" srcId="{2DEFB2B5-D394-4FE6-B341-85624264AB3F}" destId="{C304EF4F-69F8-4991-A054-71336F275525}" srcOrd="4" destOrd="0" parTransId="{9CF986D9-0664-4151-8BBF-B5066FD35891}" sibTransId="{329F9244-4B76-48CA-9E22-A88D78A54C7D}"/>
    <dgm:cxn modelId="{F7504608-B29E-42B4-860F-6F4E36CFD71D}" type="presOf" srcId="{C304EF4F-69F8-4991-A054-71336F275525}" destId="{371C2CED-CE79-4A05-B7A4-B81E910C5273}" srcOrd="0" destOrd="0" presId="urn:microsoft.com/office/officeart/2016/7/layout/VerticalDownArrowProcess"/>
    <dgm:cxn modelId="{78808340-FA59-4D44-A6EC-CFCD5FFD3E20}" type="presOf" srcId="{37EA7331-0CAD-42B3-8548-A92FB8DA1667}" destId="{73BC4425-E730-4BDD-92AA-0ADA7D3A5A68}" srcOrd="0" destOrd="0" presId="urn:microsoft.com/office/officeart/2016/7/layout/VerticalDownArrowProcess"/>
    <dgm:cxn modelId="{92672610-DE69-4A65-9045-88F544D9EDE1}" type="presOf" srcId="{18B2B22D-E21D-4FEC-8ABD-CE301B7C0628}" destId="{88FDA059-FF17-49DE-AC55-4E0344DBC147}" srcOrd="0" destOrd="0" presId="urn:microsoft.com/office/officeart/2016/7/layout/VerticalDownArrowProcess"/>
    <dgm:cxn modelId="{F8261F86-BCD3-4E06-837C-F35129D93452}" type="presOf" srcId="{EC5F3FA5-D139-470D-9CA3-1EE3242B73D7}" destId="{35824E51-0F0F-4497-98B4-3B8E3E0BFE54}" srcOrd="1" destOrd="0" presId="urn:microsoft.com/office/officeart/2016/7/layout/VerticalDownArrowProcess"/>
    <dgm:cxn modelId="{74CBF552-FEBA-48A4-B7DD-832E504AB8A6}" type="presOf" srcId="{2DEFB2B5-D394-4FE6-B341-85624264AB3F}" destId="{7D697993-CE13-4C00-B12D-B6E75C8EFA5F}" srcOrd="0" destOrd="0" presId="urn:microsoft.com/office/officeart/2016/7/layout/VerticalDownArrowProcess"/>
    <dgm:cxn modelId="{491D6BE7-9B20-4204-949F-5F1C3E547B34}" type="presOf" srcId="{37EA7331-0CAD-42B3-8548-A92FB8DA1667}" destId="{9265D590-E5DD-4610-BC76-626E8A644EA8}" srcOrd="1" destOrd="0" presId="urn:microsoft.com/office/officeart/2016/7/layout/VerticalDownArrowProcess"/>
    <dgm:cxn modelId="{1855A6E3-3D50-4212-93E1-FD05BD6D1912}" type="presOf" srcId="{8F87FA73-5360-4E62-8D44-6D10D7CDACEB}" destId="{9FD22EDA-982F-41B8-8A95-216161304F90}" srcOrd="0" destOrd="0" presId="urn:microsoft.com/office/officeart/2016/7/layout/VerticalDownArrowProcess"/>
    <dgm:cxn modelId="{A2B72406-C4EA-40A9-AB96-D2FD8FBD3D9D}" srcId="{37EA7331-0CAD-42B3-8548-A92FB8DA1667}" destId="{7B66BFF7-E0C9-43CD-B150-0ED323EC85B0}" srcOrd="0" destOrd="0" parTransId="{7BCE012D-24A8-4199-8F8C-C33A44EDE619}" sibTransId="{EDA06634-4665-4DFB-8049-221004317DAF}"/>
    <dgm:cxn modelId="{9E79801F-5CA1-4254-AE05-2AAB7ACFD94A}" type="presParOf" srcId="{7D697993-CE13-4C00-B12D-B6E75C8EFA5F}" destId="{57F79A34-9E83-42D2-AB14-E51ADABF62F1}" srcOrd="0" destOrd="0" presId="urn:microsoft.com/office/officeart/2016/7/layout/VerticalDownArrowProcess"/>
    <dgm:cxn modelId="{3EEB3F8F-7191-4311-AAB5-46F06FDA9DB4}" type="presParOf" srcId="{57F79A34-9E83-42D2-AB14-E51ADABF62F1}" destId="{371C2CED-CE79-4A05-B7A4-B81E910C5273}" srcOrd="0" destOrd="0" presId="urn:microsoft.com/office/officeart/2016/7/layout/VerticalDownArrowProcess"/>
    <dgm:cxn modelId="{8D907571-0D19-4915-89CC-C165804831D6}" type="presParOf" srcId="{57F79A34-9E83-42D2-AB14-E51ADABF62F1}" destId="{412BEDA0-7246-440D-82DE-7080E508DC44}" srcOrd="1" destOrd="0" presId="urn:microsoft.com/office/officeart/2016/7/layout/VerticalDownArrowProcess"/>
    <dgm:cxn modelId="{175A7379-D7AF-4AEA-B2C4-AA75B05C133E}" type="presParOf" srcId="{7D697993-CE13-4C00-B12D-B6E75C8EFA5F}" destId="{28DD7A84-EAB3-425A-8F67-5C60CB6DA29C}" srcOrd="1" destOrd="0" presId="urn:microsoft.com/office/officeart/2016/7/layout/VerticalDownArrowProcess"/>
    <dgm:cxn modelId="{56908FAE-8E30-4A0C-9963-F733ACEF9D2A}" type="presParOf" srcId="{7D697993-CE13-4C00-B12D-B6E75C8EFA5F}" destId="{14B55835-E3CD-4649-9AF5-B10C93ECFB0F}" srcOrd="2" destOrd="0" presId="urn:microsoft.com/office/officeart/2016/7/layout/VerticalDownArrowProcess"/>
    <dgm:cxn modelId="{6454419E-2B5D-4AD6-9C6B-C15459CFF3B9}" type="presParOf" srcId="{14B55835-E3CD-4649-9AF5-B10C93ECFB0F}" destId="{73BC4425-E730-4BDD-92AA-0ADA7D3A5A68}" srcOrd="0" destOrd="0" presId="urn:microsoft.com/office/officeart/2016/7/layout/VerticalDownArrowProcess"/>
    <dgm:cxn modelId="{BBD58300-9EDE-419F-8478-356B6EE70305}" type="presParOf" srcId="{14B55835-E3CD-4649-9AF5-B10C93ECFB0F}" destId="{9265D590-E5DD-4610-BC76-626E8A644EA8}" srcOrd="1" destOrd="0" presId="urn:microsoft.com/office/officeart/2016/7/layout/VerticalDownArrowProcess"/>
    <dgm:cxn modelId="{94AF6831-D84F-430A-B0C9-9AB5AA8D3106}" type="presParOf" srcId="{14B55835-E3CD-4649-9AF5-B10C93ECFB0F}" destId="{74B519F6-17D6-42E2-8C21-A79AF4FDF360}" srcOrd="2" destOrd="0" presId="urn:microsoft.com/office/officeart/2016/7/layout/VerticalDownArrowProcess"/>
    <dgm:cxn modelId="{C9317C65-CE50-459F-921E-7EC4CEF754BF}" type="presParOf" srcId="{7D697993-CE13-4C00-B12D-B6E75C8EFA5F}" destId="{8F445713-2F53-4506-8FF1-35C4DDA56BF5}" srcOrd="3" destOrd="0" presId="urn:microsoft.com/office/officeart/2016/7/layout/VerticalDownArrowProcess"/>
    <dgm:cxn modelId="{D38EF1AB-3F85-42C6-9F40-BE6BFF516ECA}" type="presParOf" srcId="{7D697993-CE13-4C00-B12D-B6E75C8EFA5F}" destId="{A953F345-0FFC-4685-8F5B-3BC78C8A3EF9}" srcOrd="4" destOrd="0" presId="urn:microsoft.com/office/officeart/2016/7/layout/VerticalDownArrowProcess"/>
    <dgm:cxn modelId="{20F7B60B-172A-4059-9C79-9900925C80A6}" type="presParOf" srcId="{A953F345-0FFC-4685-8F5B-3BC78C8A3EF9}" destId="{E66B8BFC-273C-40DE-9E11-CDA4CADCB673}" srcOrd="0" destOrd="0" presId="urn:microsoft.com/office/officeart/2016/7/layout/VerticalDownArrowProcess"/>
    <dgm:cxn modelId="{DFB0351B-BCC7-4FDE-8A1E-275D789DCEDD}" type="presParOf" srcId="{A953F345-0FFC-4685-8F5B-3BC78C8A3EF9}" destId="{86727BD5-D7E4-4618-9D0A-E37CF9569C6D}" srcOrd="1" destOrd="0" presId="urn:microsoft.com/office/officeart/2016/7/layout/VerticalDownArrowProcess"/>
    <dgm:cxn modelId="{0F66762E-4A5B-4D25-8028-892A31D98619}" type="presParOf" srcId="{A953F345-0FFC-4685-8F5B-3BC78C8A3EF9}" destId="{88FDA059-FF17-49DE-AC55-4E0344DBC147}" srcOrd="2" destOrd="0" presId="urn:microsoft.com/office/officeart/2016/7/layout/VerticalDownArrowProcess"/>
    <dgm:cxn modelId="{E7F36573-15AD-43ED-93F4-7CB9A1722DFF}" type="presParOf" srcId="{7D697993-CE13-4C00-B12D-B6E75C8EFA5F}" destId="{6E61FDAB-3A96-4BA6-8B76-4AE125A931C1}" srcOrd="5" destOrd="0" presId="urn:microsoft.com/office/officeart/2016/7/layout/VerticalDownArrowProcess"/>
    <dgm:cxn modelId="{8CCCC8B0-4FB1-4A91-8DBE-DC1D57D58948}" type="presParOf" srcId="{7D697993-CE13-4C00-B12D-B6E75C8EFA5F}" destId="{6E9CE751-B1CD-44CC-88FA-07541D564500}" srcOrd="6" destOrd="0" presId="urn:microsoft.com/office/officeart/2016/7/layout/VerticalDownArrowProcess"/>
    <dgm:cxn modelId="{7A284525-7DB8-4F9D-B303-F517D6D911D9}" type="presParOf" srcId="{6E9CE751-B1CD-44CC-88FA-07541D564500}" destId="{F5255673-6FF6-4B18-8337-17FA661F9B3E}" srcOrd="0" destOrd="0" presId="urn:microsoft.com/office/officeart/2016/7/layout/VerticalDownArrowProcess"/>
    <dgm:cxn modelId="{C7B7DBD4-FF9E-4B2B-A520-F1389847B4CF}" type="presParOf" srcId="{6E9CE751-B1CD-44CC-88FA-07541D564500}" destId="{35824E51-0F0F-4497-98B4-3B8E3E0BFE54}" srcOrd="1" destOrd="0" presId="urn:microsoft.com/office/officeart/2016/7/layout/VerticalDownArrowProcess"/>
    <dgm:cxn modelId="{1423398F-5470-4F41-8D24-5F2944F23296}" type="presParOf" srcId="{6E9CE751-B1CD-44CC-88FA-07541D564500}" destId="{2FA0563E-E98A-4D41-A800-DAAEEA93AE42}" srcOrd="2" destOrd="0" presId="urn:microsoft.com/office/officeart/2016/7/layout/VerticalDownArrowProcess"/>
    <dgm:cxn modelId="{254315D0-4217-42C0-83D1-782EA6EB6FE7}" type="presParOf" srcId="{7D697993-CE13-4C00-B12D-B6E75C8EFA5F}" destId="{A486288D-8CF8-458C-90B2-79F67136BC10}" srcOrd="7" destOrd="0" presId="urn:microsoft.com/office/officeart/2016/7/layout/VerticalDownArrowProcess"/>
    <dgm:cxn modelId="{D977DDED-C57F-4957-BE5D-9E5301605894}" type="presParOf" srcId="{7D697993-CE13-4C00-B12D-B6E75C8EFA5F}" destId="{B7030170-1057-4C39-9563-A0EE3C2DC0BD}" srcOrd="8" destOrd="0" presId="urn:microsoft.com/office/officeart/2016/7/layout/VerticalDownArrowProcess"/>
    <dgm:cxn modelId="{B169DC8E-9A35-43B9-8E54-316AAE0539F2}" type="presParOf" srcId="{B7030170-1057-4C39-9563-A0EE3C2DC0BD}" destId="{1A8BABBA-C0A7-414C-813E-2D17D67E24C5}" srcOrd="0" destOrd="0" presId="urn:microsoft.com/office/officeart/2016/7/layout/VerticalDownArrowProcess"/>
    <dgm:cxn modelId="{848E7675-24BA-4B35-9A44-3044F5DDA01E}" type="presParOf" srcId="{B7030170-1057-4C39-9563-A0EE3C2DC0BD}" destId="{E0A673E5-77C1-4446-A352-5A80A6DD2BD1}" srcOrd="1" destOrd="0" presId="urn:microsoft.com/office/officeart/2016/7/layout/VerticalDownArrowProcess"/>
    <dgm:cxn modelId="{831BD583-D9F9-42B9-883D-446470336058}" type="presParOf" srcId="{B7030170-1057-4C39-9563-A0EE3C2DC0BD}" destId="{9FD22EDA-982F-41B8-8A95-216161304F90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C2CED-CE79-4A05-B7A4-B81E910C5273}">
      <dsp:nvSpPr>
        <dsp:cNvPr id="0" name=""/>
        <dsp:cNvSpPr/>
      </dsp:nvSpPr>
      <dsp:spPr>
        <a:xfrm>
          <a:off x="0" y="4491370"/>
          <a:ext cx="1476545" cy="7368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63576" rIns="105012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Explain</a:t>
          </a:r>
        </a:p>
      </dsp:txBody>
      <dsp:txXfrm>
        <a:off x="0" y="4491370"/>
        <a:ext cx="1476545" cy="736846"/>
      </dsp:txXfrm>
    </dsp:sp>
    <dsp:sp modelId="{412BEDA0-7246-440D-82DE-7080E508DC44}">
      <dsp:nvSpPr>
        <dsp:cNvPr id="0" name=""/>
        <dsp:cNvSpPr/>
      </dsp:nvSpPr>
      <dsp:spPr>
        <a:xfrm>
          <a:off x="1476545" y="4491370"/>
          <a:ext cx="4429635" cy="73684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177800" rIns="89854" bIns="1778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Explain the functions of fever and proteins in fighting pathogens.</a:t>
          </a:r>
        </a:p>
      </dsp:txBody>
      <dsp:txXfrm>
        <a:off x="1476545" y="4491370"/>
        <a:ext cx="4429635" cy="736846"/>
      </dsp:txXfrm>
    </dsp:sp>
    <dsp:sp modelId="{9265D590-E5DD-4610-BC76-626E8A644EA8}">
      <dsp:nvSpPr>
        <dsp:cNvPr id="0" name=""/>
        <dsp:cNvSpPr/>
      </dsp:nvSpPr>
      <dsp:spPr>
        <a:xfrm rot="10800000">
          <a:off x="0" y="3369153"/>
          <a:ext cx="1476545" cy="113327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686585"/>
            <a:satOff val="-12202"/>
            <a:lumOff val="392"/>
            <a:alphaOff val="0"/>
          </a:schemeClr>
        </a:solidFill>
        <a:ln w="12700" cap="flat" cmpd="sng" algn="ctr">
          <a:solidFill>
            <a:schemeClr val="accent2">
              <a:hueOff val="686585"/>
              <a:satOff val="-12202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63576" rIns="105012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Analyze</a:t>
          </a:r>
        </a:p>
      </dsp:txBody>
      <dsp:txXfrm rot="-10800000">
        <a:off x="0" y="3369153"/>
        <a:ext cx="1476545" cy="736625"/>
      </dsp:txXfrm>
    </dsp:sp>
    <dsp:sp modelId="{74B519F6-17D6-42E2-8C21-A79AF4FDF360}">
      <dsp:nvSpPr>
        <dsp:cNvPr id="0" name=""/>
        <dsp:cNvSpPr/>
      </dsp:nvSpPr>
      <dsp:spPr>
        <a:xfrm>
          <a:off x="1476545" y="3369153"/>
          <a:ext cx="4429635" cy="736625"/>
        </a:xfrm>
        <a:prstGeom prst="rect">
          <a:avLst/>
        </a:prstGeom>
        <a:solidFill>
          <a:schemeClr val="accent2">
            <a:tint val="40000"/>
            <a:alpha val="90000"/>
            <a:hueOff val="819279"/>
            <a:satOff val="-10654"/>
            <a:lumOff val="-33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819279"/>
              <a:satOff val="-10654"/>
              <a:lumOff val="-3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177800" rIns="89854" bIns="1778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Analyze the roles of white blood cells in fighting pathogens. </a:t>
          </a:r>
        </a:p>
      </dsp:txBody>
      <dsp:txXfrm>
        <a:off x="1476545" y="3369153"/>
        <a:ext cx="4429635" cy="736625"/>
      </dsp:txXfrm>
    </dsp:sp>
    <dsp:sp modelId="{86727BD5-D7E4-4618-9D0A-E37CF9569C6D}">
      <dsp:nvSpPr>
        <dsp:cNvPr id="0" name=""/>
        <dsp:cNvSpPr/>
      </dsp:nvSpPr>
      <dsp:spPr>
        <a:xfrm rot="10800000">
          <a:off x="0" y="2246935"/>
          <a:ext cx="1476545" cy="113327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12700" cap="flat" cmpd="sng" algn="ctr">
          <a:solidFill>
            <a:schemeClr val="accent2">
              <a:hueOff val="1373170"/>
              <a:satOff val="-24404"/>
              <a:lumOff val="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63576" rIns="105012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Describe</a:t>
          </a:r>
        </a:p>
      </dsp:txBody>
      <dsp:txXfrm rot="-10800000">
        <a:off x="0" y="2246935"/>
        <a:ext cx="1476545" cy="736625"/>
      </dsp:txXfrm>
    </dsp:sp>
    <dsp:sp modelId="{88FDA059-FF17-49DE-AC55-4E0344DBC147}">
      <dsp:nvSpPr>
        <dsp:cNvPr id="0" name=""/>
        <dsp:cNvSpPr/>
      </dsp:nvSpPr>
      <dsp:spPr>
        <a:xfrm>
          <a:off x="1476545" y="2246935"/>
          <a:ext cx="4429635" cy="736625"/>
        </a:xfrm>
        <a:prstGeom prst="rect">
          <a:avLst/>
        </a:prstGeom>
        <a:solidFill>
          <a:schemeClr val="accent2">
            <a:tint val="40000"/>
            <a:alpha val="90000"/>
            <a:hueOff val="1638559"/>
            <a:satOff val="-21307"/>
            <a:lumOff val="-67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38559"/>
              <a:satOff val="-21307"/>
              <a:lumOff val="-6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177800" rIns="89854" bIns="1778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Describe the steps of the inflammatory response. </a:t>
          </a:r>
        </a:p>
      </dsp:txBody>
      <dsp:txXfrm>
        <a:off x="1476545" y="2246935"/>
        <a:ext cx="4429635" cy="736625"/>
      </dsp:txXfrm>
    </dsp:sp>
    <dsp:sp modelId="{35824E51-0F0F-4497-98B4-3B8E3E0BFE54}">
      <dsp:nvSpPr>
        <dsp:cNvPr id="0" name=""/>
        <dsp:cNvSpPr/>
      </dsp:nvSpPr>
      <dsp:spPr>
        <a:xfrm rot="10800000">
          <a:off x="0" y="1124718"/>
          <a:ext cx="1476545" cy="113327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2059755"/>
            <a:satOff val="-36606"/>
            <a:lumOff val="1177"/>
            <a:alphaOff val="0"/>
          </a:schemeClr>
        </a:solidFill>
        <a:ln w="12700" cap="flat" cmpd="sng" algn="ctr">
          <a:solidFill>
            <a:schemeClr val="accent2">
              <a:hueOff val="2059755"/>
              <a:satOff val="-36606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63576" rIns="105012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Describe</a:t>
          </a:r>
        </a:p>
      </dsp:txBody>
      <dsp:txXfrm rot="-10800000">
        <a:off x="0" y="1124718"/>
        <a:ext cx="1476545" cy="736625"/>
      </dsp:txXfrm>
    </dsp:sp>
    <dsp:sp modelId="{2FA0563E-E98A-4D41-A800-DAAEEA93AE42}">
      <dsp:nvSpPr>
        <dsp:cNvPr id="0" name=""/>
        <dsp:cNvSpPr/>
      </dsp:nvSpPr>
      <dsp:spPr>
        <a:xfrm>
          <a:off x="1476545" y="1124718"/>
          <a:ext cx="4429635" cy="736625"/>
        </a:xfrm>
        <a:prstGeom prst="rect">
          <a:avLst/>
        </a:prstGeom>
        <a:solidFill>
          <a:schemeClr val="accent2">
            <a:tint val="40000"/>
            <a:alpha val="90000"/>
            <a:hueOff val="2457838"/>
            <a:satOff val="-31961"/>
            <a:lumOff val="-101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457838"/>
              <a:satOff val="-31961"/>
              <a:lumOff val="-10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177800" rIns="89854" bIns="1778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Describe how the skin and mucous membranes protect the body against pathogens.</a:t>
          </a:r>
        </a:p>
      </dsp:txBody>
      <dsp:txXfrm>
        <a:off x="1476545" y="1124718"/>
        <a:ext cx="4429635" cy="736625"/>
      </dsp:txXfrm>
    </dsp:sp>
    <dsp:sp modelId="{E0A673E5-77C1-4446-A352-5A80A6DD2BD1}">
      <dsp:nvSpPr>
        <dsp:cNvPr id="0" name=""/>
        <dsp:cNvSpPr/>
      </dsp:nvSpPr>
      <dsp:spPr>
        <a:xfrm rot="10800000">
          <a:off x="0" y="2500"/>
          <a:ext cx="1476545" cy="113327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2700" cap="flat" cmpd="sng" algn="ctr">
          <a:solidFill>
            <a:schemeClr val="accent2">
              <a:hueOff val="2746340"/>
              <a:satOff val="-48808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12" tIns="163576" rIns="105012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Summarize</a:t>
          </a:r>
        </a:p>
      </dsp:txBody>
      <dsp:txXfrm rot="-10800000">
        <a:off x="0" y="2500"/>
        <a:ext cx="1476545" cy="736625"/>
      </dsp:txXfrm>
    </dsp:sp>
    <dsp:sp modelId="{9FD22EDA-982F-41B8-8A95-216161304F90}">
      <dsp:nvSpPr>
        <dsp:cNvPr id="0" name=""/>
        <dsp:cNvSpPr/>
      </dsp:nvSpPr>
      <dsp:spPr>
        <a:xfrm>
          <a:off x="1476545" y="2500"/>
          <a:ext cx="4429635" cy="736625"/>
        </a:xfrm>
        <a:prstGeom prst="rect">
          <a:avLst/>
        </a:prstGeom>
        <a:solidFill>
          <a:schemeClr val="accent2">
            <a:tint val="40000"/>
            <a:alpha val="90000"/>
            <a:hueOff val="3277117"/>
            <a:satOff val="-42615"/>
            <a:lumOff val="-134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277117"/>
              <a:satOff val="-42615"/>
              <a:lumOff val="-13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54" tIns="177800" rIns="89854" bIns="1778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Summarize Koch’s postulates for identifying a disease-causing agent.</a:t>
          </a:r>
        </a:p>
      </dsp:txBody>
      <dsp:txXfrm>
        <a:off x="1476545" y="2500"/>
        <a:ext cx="4429635" cy="736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27-Oct-20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27-Oct-20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27-Oct-20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27-Oct-20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27-Oct-20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27-Oct-20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27-Oct-20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27-Oct-20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27-Oct-20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27-Oct-20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27-Oct-20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P-WXLsnMjY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een plant growing out of the water&#10;&#10;Description automatically generated">
            <a:extLst>
              <a:ext uri="{FF2B5EF4-FFF2-40B4-BE49-F238E27FC236}">
                <a16:creationId xmlns:a16="http://schemas.microsoft.com/office/drawing/2014/main" id="{B06D53A6-69E8-412A-8B04-0EFAB31190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5000"/>
          </a:blip>
          <a:srcRect t="3124" b="12607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Autofit/>
          </a:bodyPr>
          <a:lstStyle/>
          <a:p>
            <a:r>
              <a:rPr lang="en-US" sz="7200" b="1">
                <a:ea typeface="+mj-lt"/>
                <a:cs typeface="+mj-lt"/>
              </a:rPr>
              <a:t>47.1 Nonspecific Defenses </a:t>
            </a:r>
            <a:endParaRPr lang="en-US" sz="7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353640"/>
            <a:ext cx="8655200" cy="9497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+mn-lt"/>
                <a:cs typeface="+mn-lt"/>
              </a:rPr>
              <a:t>Chapter 47: The body’s Defense Systems</a:t>
            </a:r>
            <a:r>
              <a:rPr lang="en-US" b="1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endParaRPr lang="en-US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2028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0821E727-7611-41FD-B3B0-58B145585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25" y="803063"/>
            <a:ext cx="10148550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06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cake, purple, rug&#10;&#10;Description automatically generated">
            <a:extLst>
              <a:ext uri="{FF2B5EF4-FFF2-40B4-BE49-F238E27FC236}">
                <a16:creationId xmlns:a16="http://schemas.microsoft.com/office/drawing/2014/main" id="{BF0F2C9B-486B-4E1F-81FA-F51788CB79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15730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249C4-F27E-4FD2-8404-EEE3D52B4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179358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/>
              <a:t>First line of Defense: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066F1-F85D-4742-8AD6-160DAF405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30186" y="1897725"/>
            <a:ext cx="5150420" cy="460448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The body’s nonspecific defenses help protect the body against any pathogens. 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Nonspecific defenses include the </a:t>
            </a:r>
            <a:r>
              <a:rPr lang="en-US" sz="2000" dirty="0" smtClean="0"/>
              <a:t>____ </a:t>
            </a:r>
            <a:r>
              <a:rPr lang="en-US" sz="2000" dirty="0"/>
              <a:t>and </a:t>
            </a:r>
            <a:r>
              <a:rPr lang="en-US" sz="2000" dirty="0" smtClean="0"/>
              <a:t>______ __________.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 skin serves as a physical barrier to pathogens. In addition, the skin releases sweat, oil, and waxes.</a:t>
            </a:r>
            <a:r>
              <a:rPr lang="en-US" sz="2000" b="1" dirty="0"/>
              <a:t> 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Mucous membranes </a:t>
            </a:r>
            <a:r>
              <a:rPr lang="en-US" sz="2000" dirty="0"/>
              <a:t>are epithelial tissues that protect the interior surfaces of the body. Mucous membranes serve as a </a:t>
            </a:r>
            <a:r>
              <a:rPr lang="en-US" sz="2000" dirty="0" smtClean="0"/>
              <a:t>_______ </a:t>
            </a:r>
            <a:r>
              <a:rPr lang="en-US" sz="2000" dirty="0"/>
              <a:t>and secrete </a:t>
            </a:r>
            <a:r>
              <a:rPr lang="en-US" sz="2000" b="1" dirty="0"/>
              <a:t>mucus</a:t>
            </a:r>
            <a:r>
              <a:rPr lang="en-US" sz="2000" dirty="0"/>
              <a:t>, a sticky </a:t>
            </a:r>
            <a:r>
              <a:rPr lang="en-US" sz="2000" dirty="0" smtClean="0"/>
              <a:t>______ </a:t>
            </a:r>
            <a:r>
              <a:rPr lang="en-US" sz="2000" dirty="0"/>
              <a:t>that traps pathogens.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640964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D2AA10E4-B997-4C88-9B51-387ED7D587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26" b="21772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0AD926-76F7-464D-B85B-C3DB06F0F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sz="3400" b="1" dirty="0">
                <a:ea typeface="+mj-lt"/>
                <a:cs typeface="+mj-lt"/>
              </a:rPr>
              <a:t>Second line of Defense: Nonspecific Immunity</a:t>
            </a:r>
            <a:endParaRPr lang="en-US" sz="3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3B1E0-9431-4596-AC92-8B20DCE7E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43" y="2538920"/>
            <a:ext cx="4602152" cy="34800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If a pathogen gets past the skin and the mucous membranes, there is a second line of </a:t>
            </a:r>
            <a:r>
              <a:rPr lang="en-US" sz="2000" dirty="0" smtClean="0">
                <a:ea typeface="+mn-lt"/>
                <a:cs typeface="+mn-lt"/>
              </a:rPr>
              <a:t>_______ _______ inside </a:t>
            </a:r>
            <a:r>
              <a:rPr lang="en-US" sz="2000" dirty="0">
                <a:ea typeface="+mn-lt"/>
                <a:cs typeface="+mn-lt"/>
              </a:rPr>
              <a:t>the body – nonspecific immunity. </a:t>
            </a:r>
            <a:endParaRPr lang="en-US" sz="2000" dirty="0"/>
          </a:p>
          <a:p>
            <a:pPr>
              <a:buClr>
                <a:srgbClr val="262626"/>
              </a:buClr>
            </a:pPr>
            <a:r>
              <a:rPr lang="en-US" sz="2000" dirty="0">
                <a:ea typeface="+mn-lt"/>
                <a:cs typeface="+mn-lt"/>
              </a:rPr>
              <a:t>Nonspecific immunity includes an </a:t>
            </a:r>
            <a:r>
              <a:rPr lang="en-US" sz="2000" dirty="0" smtClean="0">
                <a:ea typeface="+mn-lt"/>
                <a:cs typeface="+mn-lt"/>
              </a:rPr>
              <a:t>_________ _______, </a:t>
            </a:r>
            <a:r>
              <a:rPr lang="en-US" sz="2000" dirty="0">
                <a:ea typeface="+mn-lt"/>
                <a:cs typeface="+mn-lt"/>
              </a:rPr>
              <a:t>the </a:t>
            </a:r>
            <a:r>
              <a:rPr lang="en-US" sz="2000" dirty="0" smtClean="0">
                <a:ea typeface="+mn-lt"/>
                <a:cs typeface="+mn-lt"/>
              </a:rPr>
              <a:t>________ </a:t>
            </a:r>
            <a:r>
              <a:rPr lang="en-US" sz="2000" dirty="0">
                <a:ea typeface="+mn-lt"/>
                <a:cs typeface="+mn-lt"/>
              </a:rPr>
              <a:t>response, and </a:t>
            </a:r>
            <a:r>
              <a:rPr lang="en-US" sz="2000" dirty="0" smtClean="0">
                <a:ea typeface="+mn-lt"/>
                <a:cs typeface="+mn-lt"/>
              </a:rPr>
              <a:t>____________.</a:t>
            </a:r>
            <a:endParaRPr lang="en-US" dirty="0"/>
          </a:p>
          <a:p>
            <a:pPr>
              <a:buClr>
                <a:srgbClr val="26262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4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6E92D59-FD1B-47BC-9D02-0F3B959A67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92AE646-CC19-4A1F-900B-E512D06A7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4E4F834-34CB-4787-920F-CD1E1B8BC7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16CE7-E6D1-445E-AFFB-DEA11B8CF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30" y="727823"/>
            <a:ext cx="3329150" cy="12206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b="1" dirty="0"/>
              <a:t>Inflammatory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C0EBC-C7D3-4C70-9FD3-0190B358A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2736" y="476921"/>
            <a:ext cx="7615500" cy="353753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Any pathogen that gets past the skin or mucous membranes will stimulate the </a:t>
            </a:r>
            <a:r>
              <a:rPr lang="en-US" sz="2000" b="1" dirty="0"/>
              <a:t>inflammatory response</a:t>
            </a:r>
            <a:r>
              <a:rPr lang="en-US" sz="2000" dirty="0"/>
              <a:t>, a series of events that suppress infection and speed recovery.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 smtClean="0"/>
              <a:t>1.</a:t>
            </a:r>
            <a:r>
              <a:rPr lang="en-US" sz="2000" b="1" dirty="0"/>
              <a:t> </a:t>
            </a:r>
            <a:r>
              <a:rPr lang="en-US" sz="2000" b="1" dirty="0" smtClean="0"/>
              <a:t>__________</a:t>
            </a:r>
            <a:r>
              <a:rPr lang="en-US" sz="2000" dirty="0" smtClean="0"/>
              <a:t> </a:t>
            </a:r>
            <a:r>
              <a:rPr lang="en-US" sz="2000" dirty="0"/>
              <a:t>is an </a:t>
            </a:r>
            <a:r>
              <a:rPr lang="en-US" sz="2000" dirty="0">
                <a:ea typeface="+mn-lt"/>
                <a:cs typeface="+mn-lt"/>
              </a:rPr>
              <a:t>organic nitrogenous compound </a:t>
            </a:r>
            <a:r>
              <a:rPr lang="en-US" sz="2000" dirty="0"/>
              <a:t>that increases blood flow to the injured area and increases the permeability of surrounding capillaries. The changes result in redness, swelling, warmth, and pain.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2.Fluids and WBCs (phagocytes) pass through capillary wall to the injured area.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3.</a:t>
            </a:r>
            <a:r>
              <a:rPr lang="en-US" sz="2000" b="1" dirty="0"/>
              <a:t>Phagocytes</a:t>
            </a:r>
            <a:r>
              <a:rPr lang="en-US" sz="2000" dirty="0"/>
              <a:t> ingest and destroy pathogens and foreign matter.</a:t>
            </a:r>
          </a:p>
          <a:p>
            <a:pPr>
              <a:lnSpc>
                <a:spcPct val="100000"/>
              </a:lnSpc>
            </a:pPr>
            <a:endParaRPr lang="en-US" sz="1700" dirty="0"/>
          </a:p>
        </p:txBody>
      </p:sp>
      <p:pic>
        <p:nvPicPr>
          <p:cNvPr id="5" name="Picture 5" descr="Diagram, timeline&#10;&#10;Description automatically generated">
            <a:extLst>
              <a:ext uri="{FF2B5EF4-FFF2-40B4-BE49-F238E27FC236}">
                <a16:creationId xmlns:a16="http://schemas.microsoft.com/office/drawing/2014/main" id="{9848A504-23D0-4091-84B5-B893D415C1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04141" y="4267557"/>
            <a:ext cx="7251752" cy="359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74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iagram, timeline&#10;&#10;Description automatically generated">
            <a:extLst>
              <a:ext uri="{FF2B5EF4-FFF2-40B4-BE49-F238E27FC236}">
                <a16:creationId xmlns:a16="http://schemas.microsoft.com/office/drawing/2014/main" id="{756FBC0B-88BD-42AB-8C2A-FF2942E14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07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61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B795FE-15BF-461D-9F54-2A2BAF8138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260B1E-F9C9-4E2E-8361-8E735E2965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6C4D022-E2BC-435F-9CDB-44DC57C07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Underwater view of a body of water&#10;&#10;Description automatically generated">
            <a:extLst>
              <a:ext uri="{FF2B5EF4-FFF2-40B4-BE49-F238E27FC236}">
                <a16:creationId xmlns:a16="http://schemas.microsoft.com/office/drawing/2014/main" id="{5B2B18BD-E305-4A9A-A309-6487A3AA7D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12" r="-1" b="10607"/>
          <a:stretch/>
        </p:blipFill>
        <p:spPr>
          <a:xfrm>
            <a:off x="20" y="10"/>
            <a:ext cx="5663460" cy="3428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926CAD6-45B1-4A85-A196-E722067B1D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3480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0936D5-2DCE-48A4-93BC-BA7861B4E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81848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E3487A-4B88-4F92-ADA3-6C17BB1A1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580" y="642594"/>
            <a:ext cx="5245269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White Blood Cells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6" descr="A picture containing holding, blue, person, pink&#10;&#10;Description automatically generated">
            <a:extLst>
              <a:ext uri="{FF2B5EF4-FFF2-40B4-BE49-F238E27FC236}">
                <a16:creationId xmlns:a16="http://schemas.microsoft.com/office/drawing/2014/main" id="{DF62085B-4AC5-4AF4-972E-0A5812DABA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534" b="1"/>
          <a:stretch/>
        </p:blipFill>
        <p:spPr>
          <a:xfrm>
            <a:off x="20" y="3429000"/>
            <a:ext cx="2852908" cy="3429000"/>
          </a:xfrm>
          <a:prstGeom prst="rect">
            <a:avLst/>
          </a:prstGeom>
        </p:spPr>
      </p:pic>
      <p:pic>
        <p:nvPicPr>
          <p:cNvPr id="5" name="Picture 5" descr="A picture containing table, cake, indoor, sitting&#10;&#10;Description automatically generated">
            <a:extLst>
              <a:ext uri="{FF2B5EF4-FFF2-40B4-BE49-F238E27FC236}">
                <a16:creationId xmlns:a16="http://schemas.microsoft.com/office/drawing/2014/main" id="{31445AB4-19ED-4BB6-B456-CE9D8C1887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0020" r="9209" b="-2"/>
          <a:stretch/>
        </p:blipFill>
        <p:spPr>
          <a:xfrm>
            <a:off x="2810552" y="3429000"/>
            <a:ext cx="2852928" cy="3429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9DF13-8085-405C-960B-5F046E451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4800" y="2103120"/>
            <a:ext cx="5793536" cy="425716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The neutrophil is the most abundant type of phagocyte in the body. 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Neutrophils</a:t>
            </a:r>
            <a:r>
              <a:rPr lang="en-US" sz="2000" dirty="0"/>
              <a:t> circulate through blood vessels, and they can squeeze through capillary walls to reach the infection site. They </a:t>
            </a:r>
            <a:r>
              <a:rPr lang="en-US" sz="2000" dirty="0" smtClean="0"/>
              <a:t>_______ </a:t>
            </a:r>
            <a:r>
              <a:rPr lang="en-US" sz="2000" dirty="0"/>
              <a:t>pathogens they may encounter. 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The </a:t>
            </a:r>
            <a:r>
              <a:rPr lang="en-US" sz="2000" b="1" dirty="0"/>
              <a:t>macrophage</a:t>
            </a:r>
            <a:r>
              <a:rPr lang="en-US" sz="2000" dirty="0"/>
              <a:t> </a:t>
            </a:r>
            <a:r>
              <a:rPr lang="en-US" sz="2000" dirty="0" smtClean="0"/>
              <a:t>_____ ______and ______ ______. </a:t>
            </a:r>
            <a:r>
              <a:rPr lang="en-US" sz="2000" dirty="0"/>
              <a:t>Some are stationed in body tissues, while others seek out pathogens.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Natural killer cells </a:t>
            </a:r>
            <a:r>
              <a:rPr lang="en-US" sz="2000" dirty="0"/>
              <a:t>are large white blood cells that attack </a:t>
            </a:r>
            <a:r>
              <a:rPr lang="en-US" sz="2000" dirty="0" smtClean="0"/>
              <a:t>_____________ _____. </a:t>
            </a:r>
            <a:r>
              <a:rPr lang="en-US" sz="2000" dirty="0"/>
              <a:t>Natural killer cells are effective at killing cancer cells and virus-infected cells.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073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5" descr="A picture containing person, indoor, person, holding&#10;&#10;Description automatically generated">
            <a:extLst>
              <a:ext uri="{FF2B5EF4-FFF2-40B4-BE49-F238E27FC236}">
                <a16:creationId xmlns:a16="http://schemas.microsoft.com/office/drawing/2014/main" id="{7B9AB7E6-3583-4F4C-8279-32C8AD4B4C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3913" r="15414" b="1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E37FD-85FF-4E0D-8B3F-875639A97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894" y="420967"/>
            <a:ext cx="5234052" cy="62168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endParaRPr lang="en-US" sz="4800" b="1" dirty="0"/>
          </a:p>
          <a:p>
            <a:r>
              <a:rPr lang="en-US" b="1">
                <a:ea typeface="+mj-lt"/>
                <a:cs typeface="+mj-lt"/>
              </a:rPr>
              <a:t>Temperature Response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AAE2F-CE3E-42A7-9E16-3F8B127D3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7455" y="1600358"/>
            <a:ext cx="5001736" cy="432909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When the body begins to fight pathogens, body temperature may increase several degrees.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 rise above the normal temperature (37 ◦C) is called a fever. A </a:t>
            </a:r>
            <a:r>
              <a:rPr lang="en-US" sz="2000" b="1" dirty="0"/>
              <a:t>fever</a:t>
            </a:r>
            <a:r>
              <a:rPr lang="en-US" sz="2000" dirty="0"/>
              <a:t> is a symptom of illness that the body is </a:t>
            </a:r>
            <a:r>
              <a:rPr lang="en-US" sz="2000" dirty="0" smtClean="0"/>
              <a:t>_________________________.</a:t>
            </a:r>
            <a:r>
              <a:rPr lang="en-US" sz="2000" dirty="0"/>
              <a:t> 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 moderate fever may slow bacterial and viral growth and promote white blood cell activity. </a:t>
            </a:r>
          </a:p>
        </p:txBody>
      </p:sp>
    </p:spTree>
    <p:extLst>
      <p:ext uri="{BB962C8B-B14F-4D97-AF65-F5344CB8AC3E}">
        <p14:creationId xmlns:p14="http://schemas.microsoft.com/office/powerpoint/2010/main" val="2596280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C5719B02-03C8-4286-A2F0-9300A30C5D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0733" b="9586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61C3B9-6146-46ED-8C78-157E5AAE9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/>
              <a:t>Proteins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5863D-6193-4D0F-81B4-5A6D2C9CC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604" y="2148628"/>
            <a:ext cx="5066786" cy="38703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sz="2000" dirty="0"/>
              <a:t>Proteins also provide </a:t>
            </a:r>
            <a:r>
              <a:rPr lang="en-US" sz="2000" dirty="0" smtClean="0"/>
              <a:t>________ __________.</a:t>
            </a:r>
            <a:endParaRPr lang="en-US" sz="2000" dirty="0"/>
          </a:p>
          <a:p>
            <a:pPr marL="285750" indent="-285750">
              <a:lnSpc>
                <a:spcPct val="90000"/>
              </a:lnSpc>
            </a:pPr>
            <a:r>
              <a:rPr lang="en-US" sz="2000" dirty="0"/>
              <a:t>About 20 different proteins make up the </a:t>
            </a:r>
            <a:r>
              <a:rPr lang="en-US" sz="2000" b="1" dirty="0"/>
              <a:t>complement system</a:t>
            </a:r>
            <a:r>
              <a:rPr lang="en-US" sz="2000" dirty="0"/>
              <a:t>. </a:t>
            </a:r>
          </a:p>
          <a:p>
            <a:pPr marL="285750" indent="-285750">
              <a:lnSpc>
                <a:spcPct val="90000"/>
              </a:lnSpc>
            </a:pPr>
            <a:r>
              <a:rPr lang="en-US" sz="2000" dirty="0" smtClean="0"/>
              <a:t>_______ _________circulate </a:t>
            </a:r>
            <a:r>
              <a:rPr lang="en-US" sz="2000" dirty="0"/>
              <a:t>in the blood and become active when they encounter certain pathogens.</a:t>
            </a:r>
          </a:p>
          <a:p>
            <a:pPr marL="285750" indent="-285750">
              <a:lnSpc>
                <a:spcPct val="90000"/>
              </a:lnSpc>
            </a:pPr>
            <a:r>
              <a:rPr lang="en-US" sz="2000" dirty="0"/>
              <a:t>Another nonspecific defense is </a:t>
            </a:r>
            <a:r>
              <a:rPr lang="en-US" sz="2000" b="1" dirty="0"/>
              <a:t>interferon</a:t>
            </a:r>
            <a:r>
              <a:rPr lang="en-US" sz="2000" dirty="0"/>
              <a:t>, a protein released by cells infected with viruses. </a:t>
            </a:r>
            <a:r>
              <a:rPr lang="en-US" sz="2000" dirty="0" smtClean="0"/>
              <a:t>___________ </a:t>
            </a:r>
            <a:r>
              <a:rPr lang="en-US" sz="2000" dirty="0"/>
              <a:t>causes nearby cells to make a protein that helps them resist viral infection. </a:t>
            </a:r>
          </a:p>
        </p:txBody>
      </p:sp>
    </p:spTree>
    <p:extLst>
      <p:ext uri="{BB962C8B-B14F-4D97-AF65-F5344CB8AC3E}">
        <p14:creationId xmlns:p14="http://schemas.microsoft.com/office/powerpoint/2010/main" val="2427541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089CB0-2F03-4E3C-ADBB-570A3BE78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081" y="0"/>
            <a:ext cx="55107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D9D9D9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bg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DDF3DC-08CA-40BF-A607-F1B06A1A9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ea typeface="+mj-lt"/>
                <a:cs typeface="+mj-lt"/>
              </a:rPr>
              <a:t>Review Questions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939" y="276008"/>
            <a:ext cx="6146615" cy="63059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5455" y="438912"/>
            <a:ext cx="5815584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4104A-144B-4A44-A9B5-2217320D0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56" y="936416"/>
            <a:ext cx="4870512" cy="52732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>
                <a:ea typeface="+mn-lt"/>
                <a:cs typeface="+mn-lt"/>
              </a:rPr>
              <a:t>Explain how Koch tested his hypothesis about the cause of anthrax.</a:t>
            </a:r>
            <a:endParaRPr lang="en-US" sz="2000" dirty="0"/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2000" dirty="0">
                <a:ea typeface="+mn-lt"/>
                <a:cs typeface="+mn-lt"/>
              </a:rPr>
              <a:t>How does the body’s first line of defense function?</a:t>
            </a:r>
            <a:endParaRPr lang="en-US" sz="2000"/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2000" dirty="0">
                <a:ea typeface="+mn-lt"/>
                <a:cs typeface="+mn-lt"/>
              </a:rPr>
              <a:t>What role does greater permeability of capillaries play in the inflammatory response?</a:t>
            </a:r>
            <a:endParaRPr lang="en-US" sz="2000"/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2000" dirty="0">
                <a:ea typeface="+mn-lt"/>
                <a:cs typeface="+mn-lt"/>
              </a:rPr>
              <a:t>How do natural killer cells differ from macrophages?</a:t>
            </a:r>
            <a:endParaRPr lang="en-US" sz="2000" dirty="0"/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2000" dirty="0">
                <a:ea typeface="+mn-lt"/>
                <a:cs typeface="+mn-lt"/>
              </a:rPr>
              <a:t>What is the role of interferon?</a:t>
            </a:r>
            <a:endParaRPr lang="en-US" sz="2000" dirty="0"/>
          </a:p>
          <a:p>
            <a:pPr marL="457200" indent="-457200">
              <a:buClr>
                <a:srgbClr val="262626"/>
              </a:buClr>
              <a:buAutoNum type="arabicPeriod"/>
            </a:pPr>
            <a:r>
              <a:rPr lang="en-US" sz="2000" dirty="0">
                <a:ea typeface="+mn-lt"/>
                <a:cs typeface="+mn-lt"/>
              </a:rPr>
              <a:t>Should a fever always be treated? Why or why not?</a:t>
            </a:r>
            <a:endParaRPr lang="en-US" sz="2000"/>
          </a:p>
          <a:p>
            <a:pPr>
              <a:buClr>
                <a:srgbClr val="262626"/>
              </a:buClr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437639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76FE-0443-47E7-85DA-5FB1E90B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F01CC-ACBF-4DE9-82B3-D41DF34A97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https://www.youtube.com/watch?v=XP-WXLsnMjY</a:t>
            </a:r>
            <a:endParaRPr lang="en-US" dirty="0"/>
          </a:p>
          <a:p>
            <a:pPr>
              <a:buClr>
                <a:srgbClr val="262626"/>
              </a:buClr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5F9A6-647E-4FCF-A656-AEC62E90E0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0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B645BD8A-B13F-463A-9101-4FB883F064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AA55ABF-213F-4B65-8B7E-1ED8609F20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400" y="945072"/>
            <a:ext cx="10339129" cy="4055144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8DB4189-B5C4-45EA-AFC5-6739032B85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7624" y="1107268"/>
            <a:ext cx="10012680" cy="3730752"/>
          </a:xfrm>
          <a:prstGeom prst="rect">
            <a:avLst/>
          </a:prstGeom>
          <a:solidFill>
            <a:schemeClr val="accent1"/>
          </a:solidFill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E66094-7EDA-47B9-B04F-E2702C71C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488" y="1438093"/>
            <a:ext cx="9424952" cy="30691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i="1" dirty="0">
                <a:solidFill>
                  <a:srgbClr val="FFFFFF"/>
                </a:solidFill>
              </a:rPr>
              <a:t>Diseases that are caused by agents that have invaded the body are called </a:t>
            </a:r>
            <a:r>
              <a:rPr lang="en-US" sz="4800" b="1" i="1" u="sng" dirty="0" smtClean="0">
                <a:solidFill>
                  <a:srgbClr val="FFFFFF"/>
                </a:solidFill>
              </a:rPr>
              <a:t>__________ __________</a:t>
            </a:r>
            <a:r>
              <a:rPr lang="en-US" sz="4800" b="1" i="1" dirty="0" smtClean="0">
                <a:solidFill>
                  <a:srgbClr val="FFFFFF"/>
                </a:solidFill>
              </a:rPr>
              <a:t>.</a:t>
            </a:r>
            <a:r>
              <a:rPr lang="en-US" sz="4800" b="1" i="1" dirty="0">
                <a:solidFill>
                  <a:srgbClr val="FFFFFF"/>
                </a:solidFill>
              </a:rPr>
              <a:t> </a:t>
            </a:r>
            <a:endParaRPr lang="en-US" sz="4800" b="1" dirty="0">
              <a:solidFill>
                <a:srgbClr val="FFFF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797049-A8A4-4A4E-AEBE-B7092D992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9358" y="5232126"/>
            <a:ext cx="9369214" cy="8704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spc="8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3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C7841-3A1F-4418-80E2-5AD19C1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b="1">
                <a:ea typeface="+mj-lt"/>
                <a:cs typeface="+mj-lt"/>
              </a:rPr>
              <a:t>Student Objectives</a:t>
            </a:r>
            <a:endParaRPr lang="en-US" b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8FF24EE-8513-44AA-9E5D-5FB0C914AD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656338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959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589D4-DF92-4239-A0EA-6CCF7670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32" y="1578353"/>
            <a:ext cx="9678368" cy="39438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/>
              <a:t>You wake up one morning with a stuffy nose, slight fever, and fatigue. Do you have a cold or the flu? Or are they the same?</a:t>
            </a:r>
          </a:p>
          <a:p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Should you go to your doctor for an antibiotic? Why or why not?</a:t>
            </a:r>
          </a:p>
          <a:p>
            <a:endParaRPr lang="en-US" sz="36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BB92999-6A40-480A-8965-2F20DFB032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5573B87-7D61-460C-9ADA-EF63674E3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AAF6B7C-985D-4351-9564-8DBDF5BB03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88433F4-33AB-4CE1-9DE3-72A8403654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90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picture containing sitting&#10;&#10;Description automatically generated">
            <a:extLst>
              <a:ext uri="{FF2B5EF4-FFF2-40B4-BE49-F238E27FC236}">
                <a16:creationId xmlns:a16="http://schemas.microsoft.com/office/drawing/2014/main" id="{2AD8D8DD-89E0-442E-86A8-557572058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95" b="9307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638B7-7570-471C-9E5A-A4403D505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636" y="3602182"/>
            <a:ext cx="7503161" cy="2993343"/>
          </a:xfrm>
          <a:solidFill>
            <a:schemeClr val="accent1">
              <a:alpha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indent="-182880" algn="l">
              <a:lnSpc>
                <a:spcPct val="100000"/>
              </a:lnSpc>
              <a:spcAft>
                <a:spcPts val="600"/>
              </a:spcAft>
              <a:buFont typeface="Garamond" pitchFamily="18" charset="0"/>
              <a:buChar char="◦"/>
            </a:pP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6DE14-98E3-433F-8854-9909747EF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43124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3000"/>
              </a:lnSpc>
            </a:pPr>
            <a:r>
              <a:rPr lang="en-US" sz="4400" b="1" cap="all" spc="-100" dirty="0">
                <a:solidFill>
                  <a:schemeClr val="tx1"/>
                </a:solidFill>
              </a:rPr>
              <a:t>Give examples of pathogens that you know. 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43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A7FF0B34-B72E-4D90-822E-5CA0A71E0D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2291" y="95726"/>
            <a:ext cx="4797696" cy="706035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5C1F0A-A965-4B1A-8FA1-23483E1C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1765" y="642594"/>
            <a:ext cx="4946847" cy="5538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dirty="0"/>
              <a:t>Identifying Pathogens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0213D-54C2-4C53-B887-38C73D6FE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1765" y="1201730"/>
            <a:ext cx="4881799" cy="513067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 </a:t>
            </a:r>
            <a:r>
              <a:rPr lang="en-US" sz="2000" b="1" dirty="0" smtClean="0"/>
              <a:t>_________</a:t>
            </a:r>
            <a:r>
              <a:rPr lang="en-US" sz="2000" dirty="0" smtClean="0"/>
              <a:t> </a:t>
            </a:r>
            <a:r>
              <a:rPr lang="en-US" sz="2000" dirty="0"/>
              <a:t>is any agent that causes disease. 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Robert Koch (1843-1910) was the first person to establish a step-by-step procedure for identifying the particular pathogen that causes an infectious disease. He </a:t>
            </a:r>
            <a:r>
              <a:rPr lang="en-US" sz="2000" dirty="0" smtClean="0"/>
              <a:t>studied </a:t>
            </a:r>
            <a:r>
              <a:rPr lang="en-US" sz="2000" dirty="0"/>
              <a:t>and isolated anthrax- a bacteria born disease which affects cattle.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Koch’s postulates </a:t>
            </a:r>
            <a:r>
              <a:rPr lang="en-US" sz="2000" dirty="0"/>
              <a:t>are </a:t>
            </a:r>
            <a:r>
              <a:rPr lang="en-US" sz="2000" dirty="0" smtClean="0"/>
              <a:t>“_______” </a:t>
            </a:r>
            <a:r>
              <a:rPr lang="en-US" sz="2000" dirty="0"/>
              <a:t>for determining the </a:t>
            </a:r>
            <a:r>
              <a:rPr lang="en-US" sz="2000" dirty="0" smtClean="0"/>
              <a:t>______ __ __ ________.</a:t>
            </a:r>
            <a:r>
              <a:rPr lang="en-US" sz="2000" dirty="0"/>
              <a:t> 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Scientists have used Koch’s postulates to identify thousands of pathogens.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Pathogens can spread to human’s in five ways; </a:t>
            </a:r>
            <a:r>
              <a:rPr lang="en-US" sz="2000" dirty="0" smtClean="0"/>
              <a:t>___, _____, _____, ____________, </a:t>
            </a:r>
            <a:r>
              <a:rPr lang="en-US" sz="2000" dirty="0"/>
              <a:t>and </a:t>
            </a:r>
            <a:r>
              <a:rPr lang="en-US" sz="2000" dirty="0" smtClean="0"/>
              <a:t>_____ ___ _______.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4349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5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1FA7FA88-AE48-4A53-B6FA-3F04EA7A1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041" y="803063"/>
            <a:ext cx="7025917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5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4FCF1943-7E74-4A7F-A924-04955C43A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945" y="803063"/>
            <a:ext cx="4162109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9128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9F2BE0-1FF2-439A-B846-85F875F54B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845C69-3606-4A2B-939D-F598C4C3C9D7}">
  <ds:schemaRefs>
    <ds:schemaRef ds:uri="71af3243-3dd4-4a8d-8c0d-dd76da1f02a5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BDF1F60-49BD-4B11-B3A4-6A0802385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355</Words>
  <Application>Microsoft Office PowerPoint</Application>
  <PresentationFormat>Widescreen</PresentationFormat>
  <Paragraphs>60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Avenir Next LT Pro</vt:lpstr>
      <vt:lpstr>Avenir Next LT Pro Light</vt:lpstr>
      <vt:lpstr>Calibri</vt:lpstr>
      <vt:lpstr>Garamond</vt:lpstr>
      <vt:lpstr>SavonVTI</vt:lpstr>
      <vt:lpstr>47.1 Nonspecific Defenses </vt:lpstr>
      <vt:lpstr>Diseases that are caused by agents that have invaded the body are called __________ __________. </vt:lpstr>
      <vt:lpstr>Student Objectives</vt:lpstr>
      <vt:lpstr>You wake up one morning with a stuffy nose, slight fever, and fatigue. Do you have a cold or the flu? Or are they the same?  Should you go to your doctor for an antibiotic? Why or why not? </vt:lpstr>
      <vt:lpstr>PowerPoint Presentation</vt:lpstr>
      <vt:lpstr>Give examples of pathogens that you know. </vt:lpstr>
      <vt:lpstr>Identifying Pathogens </vt:lpstr>
      <vt:lpstr>PowerPoint Presentation</vt:lpstr>
      <vt:lpstr>PowerPoint Presentation</vt:lpstr>
      <vt:lpstr>PowerPoint Presentation</vt:lpstr>
      <vt:lpstr>First line of Defense: Barriers</vt:lpstr>
      <vt:lpstr>Second line of Defense: Nonspecific Immunity</vt:lpstr>
      <vt:lpstr>Inflammatory Response</vt:lpstr>
      <vt:lpstr>PowerPoint Presentation</vt:lpstr>
      <vt:lpstr>White Blood Cells</vt:lpstr>
      <vt:lpstr> Temperature Response</vt:lpstr>
      <vt:lpstr>Proteins</vt:lpstr>
      <vt:lpstr>Review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Admin</dc:creator>
  <cp:lastModifiedBy>Rick Reinders</cp:lastModifiedBy>
  <cp:revision>257</cp:revision>
  <dcterms:created xsi:type="dcterms:W3CDTF">2020-10-26T03:24:48Z</dcterms:created>
  <dcterms:modified xsi:type="dcterms:W3CDTF">2020-10-27T01:06:06Z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