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5" r:id="rId6"/>
    <p:sldId id="276" r:id="rId7"/>
    <p:sldId id="274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3D62E-3F89-4474-B75F-1B21B86C2C92}" v="404" dt="2020-08-18T04:08:24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22"/>
    <p:restoredTop sz="94628"/>
  </p:normalViewPr>
  <p:slideViewPr>
    <p:cSldViewPr snapToGrid="0" snapToObjects="1">
      <p:cViewPr varScale="1">
        <p:scale>
          <a:sx n="113" d="100"/>
          <a:sy n="113" d="100"/>
        </p:scale>
        <p:origin x="13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39FE9-0B2E-4997-BA24-44FF9669B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E1028-7A43-40A3-A2EC-124FFB073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D3C9-ED3E-4430-A8CA-03711A676035}" type="datetimeFigureOut">
              <a:rPr lang="en-US" smtClean="0"/>
              <a:t>15-Sep-20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ACB66-3B0A-415A-9449-9278044DA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7EC22-6F70-469D-B720-84BF796C51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4CC5C-2831-4FAC-8076-6410B257E0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8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67E2B-6215-4DB6-B113-75ACD1123374}" type="datetimeFigureOut">
              <a:rPr lang="en-US" smtClean="0"/>
              <a:t>15-Sep-20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C8106-034A-47C1-ADA6-0A1F9E0E74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8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5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15-Sep-20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15-Sep-20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15-Sep-20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15-Sep-20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15-Sep-20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15-Sep-20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15-Sep-20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15-Sep-20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15-Sep-20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15-Sep-20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15-Sep-20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15-Sep-20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68B750F-4C50-472D-8F9C-5A5B02998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46" r="395" b="1"/>
          <a:stretch/>
        </p:blipFill>
        <p:spPr>
          <a:xfrm>
            <a:off x="20" y="-715"/>
            <a:ext cx="4654276" cy="6858715"/>
          </a:xfrm>
          <a:prstGeom prst="rect">
            <a:avLst/>
          </a:prstGeom>
        </p:spPr>
      </p:pic>
      <p:pic>
        <p:nvPicPr>
          <p:cNvPr id="5" name="Picture 5" descr="A picture containing sheep&#10;&#10;Description automatically generated">
            <a:extLst>
              <a:ext uri="{FF2B5EF4-FFF2-40B4-BE49-F238E27FC236}">
                <a16:creationId xmlns:a16="http://schemas.microsoft.com/office/drawing/2014/main" id="{3FDFA818-945A-4F9D-98B4-52457C8557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609" r="-2" b="13977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010" y="4333009"/>
            <a:ext cx="5268177" cy="1086237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rgbClr val="FFFFFF"/>
                </a:solidFill>
              </a:rPr>
              <a:t>46.2 Blood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010" y="5419246"/>
            <a:ext cx="5268177" cy="531866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800">
                <a:solidFill>
                  <a:srgbClr val="FFFFFF"/>
                </a:solidFill>
              </a:rPr>
              <a:t>Unit 2: Circulatory and Respiratory System</a:t>
            </a:r>
          </a:p>
          <a:p>
            <a:pPr algn="l">
              <a:spcAft>
                <a:spcPts val="60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DC17-09A2-497D-AC98-0BF44012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A-B-0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9D31-8D44-4664-9A2C-5EC4B9880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0882" y="1523999"/>
            <a:ext cx="8974969" cy="3581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800" dirty="0">
                <a:ea typeface="+mn-lt"/>
                <a:cs typeface="+mn-lt"/>
              </a:rPr>
              <a:t>The A-B-O system is a means of </a:t>
            </a:r>
            <a:r>
              <a:rPr lang="en-US" sz="2800" dirty="0"/>
              <a:t>________</a:t>
            </a:r>
            <a:r>
              <a:rPr lang="en-US" sz="2800" dirty="0" smtClean="0">
                <a:ea typeface="+mn-lt"/>
                <a:cs typeface="+mn-lt"/>
              </a:rPr>
              <a:t> </a:t>
            </a:r>
            <a:r>
              <a:rPr lang="en-US" sz="2800" dirty="0">
                <a:ea typeface="+mn-lt"/>
                <a:cs typeface="+mn-lt"/>
              </a:rPr>
              <a:t>blood by the </a:t>
            </a:r>
            <a:r>
              <a:rPr lang="en-US" sz="2800" dirty="0"/>
              <a:t>________</a:t>
            </a:r>
            <a:r>
              <a:rPr lang="en-US" sz="2800" dirty="0" smtClean="0">
                <a:ea typeface="+mn-lt"/>
                <a:cs typeface="+mn-lt"/>
              </a:rPr>
              <a:t> </a:t>
            </a:r>
            <a:r>
              <a:rPr lang="en-US" sz="2800" dirty="0">
                <a:ea typeface="+mn-lt"/>
                <a:cs typeface="+mn-lt"/>
              </a:rPr>
              <a:t>located on the surface of RBCs and the </a:t>
            </a:r>
            <a:r>
              <a:rPr lang="en-US" sz="2800" dirty="0"/>
              <a:t>________</a:t>
            </a:r>
            <a:r>
              <a:rPr lang="en-US" sz="2800" dirty="0" smtClean="0">
                <a:ea typeface="+mn-lt"/>
                <a:cs typeface="+mn-lt"/>
              </a:rPr>
              <a:t> </a:t>
            </a:r>
            <a:r>
              <a:rPr lang="en-US" sz="2800" dirty="0">
                <a:ea typeface="+mn-lt"/>
                <a:cs typeface="+mn-lt"/>
              </a:rPr>
              <a:t>circulating in the </a:t>
            </a:r>
            <a:r>
              <a:rPr lang="en-US" sz="2800" dirty="0"/>
              <a:t>________</a:t>
            </a:r>
            <a:r>
              <a:rPr lang="en-US" sz="2800" dirty="0" smtClean="0">
                <a:ea typeface="+mn-lt"/>
                <a:cs typeface="+mn-lt"/>
              </a:rPr>
              <a:t>.</a:t>
            </a:r>
            <a:endParaRPr lang="en-US" sz="2800" dirty="0"/>
          </a:p>
          <a:p>
            <a:pPr marL="383540" indent="-383540"/>
            <a:endParaRPr lang="en-US" sz="2800" dirty="0"/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1AB14C-9B64-42C1-9571-01F23F2388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225" y="3583480"/>
            <a:ext cx="12258284" cy="3272438"/>
          </a:xfrm>
        </p:spPr>
      </p:pic>
    </p:spTree>
    <p:extLst>
      <p:ext uri="{BB962C8B-B14F-4D97-AF65-F5344CB8AC3E}">
        <p14:creationId xmlns:p14="http://schemas.microsoft.com/office/powerpoint/2010/main" val="24369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DC17-09A2-497D-AC98-0BF44012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Rh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9D31-8D44-4664-9A2C-5EC4B9880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3564" y="1523999"/>
            <a:ext cx="9813169" cy="3581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400" dirty="0">
                <a:ea typeface="+mn-lt"/>
                <a:cs typeface="+mn-lt"/>
              </a:rPr>
              <a:t>An antigen that is sometimes present on the surface of RBCs is the </a:t>
            </a:r>
            <a:r>
              <a:rPr lang="en-US" sz="2400" b="1" dirty="0">
                <a:ea typeface="+mn-lt"/>
                <a:cs typeface="+mn-lt"/>
              </a:rPr>
              <a:t>Rh factor</a:t>
            </a:r>
            <a:r>
              <a:rPr lang="en-US" sz="2400" dirty="0">
                <a:ea typeface="+mn-lt"/>
                <a:cs typeface="+mn-lt"/>
              </a:rPr>
              <a:t>, names after the </a:t>
            </a:r>
            <a:r>
              <a:rPr lang="en-US" sz="2400" dirty="0" smtClean="0"/>
              <a:t>________  _______ </a:t>
            </a:r>
            <a:r>
              <a:rPr lang="en-US" sz="2400" dirty="0" smtClean="0">
                <a:ea typeface="+mn-lt"/>
                <a:cs typeface="+mn-lt"/>
              </a:rPr>
              <a:t>in </a:t>
            </a:r>
            <a:r>
              <a:rPr lang="en-US" sz="2400" dirty="0">
                <a:ea typeface="+mn-lt"/>
                <a:cs typeface="+mn-lt"/>
              </a:rPr>
              <a:t>which it was first discovered. </a:t>
            </a:r>
          </a:p>
          <a:p>
            <a:pPr marL="383540" indent="-383540"/>
            <a:r>
              <a:rPr lang="en-US" sz="2400" dirty="0">
                <a:ea typeface="+mn-lt"/>
                <a:cs typeface="+mn-lt"/>
              </a:rPr>
              <a:t>The most serious problem with Rh incompatibility occurs during pregnancy.</a:t>
            </a:r>
          </a:p>
          <a:p>
            <a:pPr marL="383540" indent="-383540"/>
            <a:endParaRPr lang="en-US" sz="2400" dirty="0"/>
          </a:p>
          <a:p>
            <a:pPr marL="383540" indent="-383540"/>
            <a:endParaRPr lang="en-US" sz="2400" dirty="0"/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1AB14C-9B64-42C1-9571-01F23F2388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225" y="3583480"/>
            <a:ext cx="12258284" cy="3272438"/>
          </a:xfrm>
        </p:spPr>
      </p:pic>
    </p:spTree>
    <p:extLst>
      <p:ext uri="{BB962C8B-B14F-4D97-AF65-F5344CB8AC3E}">
        <p14:creationId xmlns:p14="http://schemas.microsoft.com/office/powerpoint/2010/main" val="299236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A6B2B-3A21-4D4E-B020-100751FB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78" y="318407"/>
            <a:ext cx="5127172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Review Questions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7E2D8A-19BE-48A0-889C-CCAC02348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A cat sitting on a table&#10;&#10;Description automatically generated">
            <a:extLst>
              <a:ext uri="{FF2B5EF4-FFF2-40B4-BE49-F238E27FC236}">
                <a16:creationId xmlns:a16="http://schemas.microsoft.com/office/drawing/2014/main" id="{3E972477-B766-4115-93AE-FF7FD23E5E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9955" y="1426866"/>
            <a:ext cx="3615292" cy="2786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856C0-C7DB-45BC-B349-84E68C589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3950" y="1428750"/>
            <a:ext cx="6583136" cy="51326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>
              <a:buAutoNum type="arabicPeriod"/>
            </a:pPr>
            <a:r>
              <a:rPr lang="en-US" sz="2400" dirty="0"/>
              <a:t>Identify the four main components of blood.</a:t>
            </a:r>
          </a:p>
          <a:p>
            <a:pPr marL="383540" indent="-383540">
              <a:buAutoNum type="arabicPeriod"/>
            </a:pPr>
            <a:r>
              <a:rPr lang="en-US" sz="2400" dirty="0"/>
              <a:t>How does the structure of red blood cells, white blood cells, and platelets relate to their function?</a:t>
            </a:r>
          </a:p>
          <a:p>
            <a:pPr marL="383540" indent="-383540">
              <a:buAutoNum type="arabicPeriod"/>
            </a:pPr>
            <a:r>
              <a:rPr lang="en-US" sz="2400" dirty="0"/>
              <a:t>Identify the stages and structures involved in the clotting process.</a:t>
            </a:r>
          </a:p>
          <a:p>
            <a:pPr marL="383540" indent="-383540">
              <a:buAutoNum type="arabicPeriod"/>
            </a:pPr>
            <a:r>
              <a:rPr lang="en-US" sz="2400" dirty="0"/>
              <a:t>What factors determine the compatibility of blood types for transfusion?</a:t>
            </a:r>
          </a:p>
          <a:p>
            <a:pPr marL="383540" indent="-383540">
              <a:buAutoNum type="arabicPeriod"/>
            </a:pPr>
            <a:r>
              <a:rPr lang="en-US" sz="2400" dirty="0"/>
              <a:t>Which blood types, in terms of the A-B-O and Rh antigens, can be donated to somebody with type AB- blood?</a:t>
            </a:r>
          </a:p>
          <a:p>
            <a:pPr marL="383540" indent="-383540"/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83198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3A1A-B50E-42AD-BC10-784F352C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882" y="-467568"/>
            <a:ext cx="9612971" cy="64994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ea typeface="+mj-lt"/>
                <a:cs typeface="+mj-lt"/>
              </a:rPr>
              <a:t>Blood is a liquid connective tissue. It </a:t>
            </a:r>
            <a:r>
              <a:rPr lang="en-US" sz="4000" dirty="0">
                <a:ea typeface="+mj-lt"/>
                <a:cs typeface="+mj-lt"/>
              </a:rPr>
              <a:t>_____________ </a:t>
            </a:r>
            <a:r>
              <a:rPr lang="en-US" sz="4000" dirty="0" smtClean="0">
                <a:ea typeface="+mj-lt"/>
                <a:cs typeface="+mj-lt"/>
              </a:rPr>
              <a:t>________ </a:t>
            </a:r>
            <a:r>
              <a:rPr lang="en-US" sz="4000" dirty="0">
                <a:ea typeface="+mj-lt"/>
                <a:cs typeface="+mj-lt"/>
              </a:rPr>
              <a:t>and </a:t>
            </a:r>
            <a:r>
              <a:rPr lang="en-US" sz="4000" dirty="0" smtClean="0">
                <a:ea typeface="+mj-lt"/>
                <a:cs typeface="+mj-lt"/>
              </a:rPr>
              <a:t>________ </a:t>
            </a:r>
            <a:r>
              <a:rPr lang="en-US" sz="4000" dirty="0">
                <a:ea typeface="+mj-lt"/>
                <a:cs typeface="+mj-lt"/>
              </a:rPr>
              <a:t>to the cells and carries carbon dioxide and </a:t>
            </a:r>
            <a:r>
              <a:rPr lang="en-US" sz="4000" dirty="0" smtClean="0">
                <a:ea typeface="+mj-lt"/>
                <a:cs typeface="+mj-lt"/>
              </a:rPr>
              <a:t>______ </a:t>
            </a:r>
            <a:r>
              <a:rPr lang="en-US" sz="4000" dirty="0">
                <a:ea typeface="+mj-lt"/>
                <a:cs typeface="+mj-lt"/>
              </a:rPr>
              <a:t>materials away from cells.</a:t>
            </a:r>
            <a:br>
              <a:rPr lang="en-US" sz="4000" dirty="0">
                <a:ea typeface="+mj-lt"/>
                <a:cs typeface="+mj-lt"/>
              </a:rPr>
            </a:br>
            <a:r>
              <a:rPr lang="en-US" sz="4000" dirty="0">
                <a:ea typeface="+mj-lt"/>
                <a:cs typeface="+mj-lt"/>
              </a:rPr>
              <a:t> Blood also transfers </a:t>
            </a:r>
            <a:r>
              <a:rPr lang="en-US" sz="4000" dirty="0" smtClean="0">
                <a:ea typeface="+mj-lt"/>
                <a:cs typeface="+mj-lt"/>
              </a:rPr>
              <a:t>_______ </a:t>
            </a:r>
            <a:r>
              <a:rPr lang="en-US" sz="4000" dirty="0">
                <a:ea typeface="+mj-lt"/>
                <a:cs typeface="+mj-lt"/>
              </a:rPr>
              <a:t>to the body surface and plays a major role in </a:t>
            </a:r>
            <a:r>
              <a:rPr lang="en-US" sz="4000" dirty="0" smtClean="0">
                <a:ea typeface="+mj-lt"/>
                <a:cs typeface="+mj-lt"/>
              </a:rPr>
              <a:t>________ </a:t>
            </a:r>
            <a:r>
              <a:rPr lang="en-US" sz="4000" dirty="0">
                <a:ea typeface="+mj-lt"/>
                <a:cs typeface="+mj-lt"/>
              </a:rPr>
              <a:t>the body against disease.</a:t>
            </a:r>
            <a:br>
              <a:rPr lang="en-US" sz="4000" dirty="0">
                <a:ea typeface="+mj-lt"/>
                <a:cs typeface="+mj-lt"/>
              </a:rPr>
            </a:br>
            <a:endParaRPr lang="en-US" sz="4000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690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ED66-BCD9-4D74-975E-D384C37B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Student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5977F-651A-4C3A-BC40-F6CF484BC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ea typeface="+mn-lt"/>
                <a:cs typeface="+mn-lt"/>
              </a:rPr>
              <a:t>List the components of blood.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a typeface="+mn-lt"/>
                <a:cs typeface="+mn-lt"/>
              </a:rPr>
              <a:t>Distinguish between red blood cells, white blood cells, and platelets in terms of their structure and function.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a typeface="+mn-lt"/>
                <a:cs typeface="+mn-lt"/>
              </a:rPr>
              <a:t>Summarize the process of blood clotting.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ea typeface="+mn-lt"/>
                <a:cs typeface="+mn-lt"/>
              </a:rPr>
              <a:t>Explain what determines the compatibility of blood types for transfusion. 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5" descr="A cat sitting on a table&#10;&#10;Description automatically generated">
            <a:extLst>
              <a:ext uri="{FF2B5EF4-FFF2-40B4-BE49-F238E27FC236}">
                <a16:creationId xmlns:a16="http://schemas.microsoft.com/office/drawing/2014/main" id="{3E972477-B766-4115-93AE-FF7FD23E5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755" y="288757"/>
            <a:ext cx="2546045" cy="19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3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35A99-0A5B-409F-AAB3-BEFA948E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Composition of Blood</a:t>
            </a:r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27B094-97C0-474D-A483-E1D9F05D11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7033" y="640080"/>
            <a:ext cx="6214864" cy="55778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F72E8-219E-4FFC-9CE7-6F7E2E922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1423" y="2286000"/>
            <a:ext cx="3390377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Blood is composed of a </a:t>
            </a:r>
            <a:r>
              <a:rPr lang="en-US" sz="2400" dirty="0" smtClean="0">
                <a:ea typeface="+mj-lt"/>
                <a:cs typeface="+mj-lt"/>
              </a:rPr>
              <a:t>______</a:t>
            </a:r>
            <a:r>
              <a:rPr lang="en-US" sz="2200" dirty="0" smtClean="0"/>
              <a:t> </a:t>
            </a:r>
            <a:r>
              <a:rPr lang="en-US" sz="2200" dirty="0"/>
              <a:t>(plasma), and </a:t>
            </a:r>
            <a:r>
              <a:rPr lang="en-US" dirty="0">
                <a:ea typeface="+mj-lt"/>
                <a:cs typeface="+mj-lt"/>
              </a:rPr>
              <a:t>______</a:t>
            </a:r>
            <a:r>
              <a:rPr lang="en-US" sz="2200" dirty="0" smtClean="0"/>
              <a:t> </a:t>
            </a:r>
            <a:r>
              <a:rPr lang="en-US" dirty="0" smtClean="0">
                <a:ea typeface="+mj-lt"/>
                <a:cs typeface="+mj-lt"/>
              </a:rPr>
              <a:t>____</a:t>
            </a:r>
            <a:r>
              <a:rPr lang="en-US" sz="2200" dirty="0" smtClean="0"/>
              <a:t> </a:t>
            </a:r>
            <a:r>
              <a:rPr lang="en-US" sz="2200" dirty="0"/>
              <a:t>(red blood cells, white blood cells, and platelets)</a:t>
            </a:r>
          </a:p>
          <a:p>
            <a:r>
              <a:rPr lang="en-US" sz="2200" dirty="0"/>
              <a:t>The liquid makes up about 55% of the blood.</a:t>
            </a:r>
          </a:p>
          <a:p>
            <a:r>
              <a:rPr lang="en-US" sz="2200" dirty="0"/>
              <a:t>A healthy human has about </a:t>
            </a:r>
            <a:r>
              <a:rPr lang="en-US" dirty="0">
                <a:ea typeface="+mj-lt"/>
                <a:cs typeface="+mj-lt"/>
              </a:rPr>
              <a:t>______ </a:t>
            </a:r>
            <a:r>
              <a:rPr lang="en-US" sz="2200" dirty="0" smtClean="0"/>
              <a:t>of </a:t>
            </a:r>
            <a:r>
              <a:rPr lang="en-US" sz="2200" dirty="0"/>
              <a:t>blood in the body.</a:t>
            </a:r>
          </a:p>
          <a:p>
            <a:endParaRPr lang="en-US" sz="1600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43367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9B3EB-DD81-4AA9-8CC8-EF91FC67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Plasma</a:t>
            </a:r>
            <a:endParaRPr lang="en-US" dirty="0"/>
          </a:p>
        </p:txBody>
      </p:sp>
      <p:pic>
        <p:nvPicPr>
          <p:cNvPr id="5" name="Picture 5" descr="A picture containing indoor, cup, table, toothbrush&#10;&#10;Description automatically generated">
            <a:extLst>
              <a:ext uri="{FF2B5EF4-FFF2-40B4-BE49-F238E27FC236}">
                <a16:creationId xmlns:a16="http://schemas.microsoft.com/office/drawing/2014/main" id="{E1FD1803-65CB-4E7F-A292-16649730DD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728" r="33863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40630-2610-4D63-B9FD-D572C6473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0823" y="1676401"/>
            <a:ext cx="6727109" cy="50630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/>
              <a:t>Plasma</a:t>
            </a:r>
            <a:r>
              <a:rPr lang="en-US" sz="2800" dirty="0"/>
              <a:t> is a sticky, straw-colored fluid that is about </a:t>
            </a:r>
            <a:r>
              <a:rPr lang="en-US" sz="2800" dirty="0" smtClean="0">
                <a:ea typeface="+mj-lt"/>
                <a:cs typeface="+mj-lt"/>
              </a:rPr>
              <a:t>__________ </a:t>
            </a:r>
            <a:r>
              <a:rPr lang="en-US" sz="2800" dirty="0" smtClean="0"/>
              <a:t>and </a:t>
            </a:r>
            <a:r>
              <a:rPr lang="en-US" sz="2800" dirty="0"/>
              <a:t>includes metabolites, nutrients, wastes, salts, hormones, and proteins.</a:t>
            </a:r>
          </a:p>
          <a:p>
            <a:r>
              <a:rPr lang="en-US" sz="2800" dirty="0"/>
              <a:t>Proteins:</a:t>
            </a:r>
          </a:p>
          <a:p>
            <a:pPr marL="384048" lvl="1"/>
            <a:r>
              <a:rPr lang="en-US" sz="2800" i="0" dirty="0"/>
              <a:t>Formation </a:t>
            </a:r>
            <a:r>
              <a:rPr lang="en-US" sz="2800" i="0" dirty="0" smtClean="0"/>
              <a:t>_____ ______</a:t>
            </a:r>
            <a:endParaRPr lang="en-US" sz="2800" i="0" dirty="0"/>
          </a:p>
          <a:p>
            <a:pPr marL="384048" lvl="1"/>
            <a:r>
              <a:rPr lang="en-US" sz="2800" i="0" dirty="0"/>
              <a:t>Albumin helps regulate </a:t>
            </a:r>
            <a:r>
              <a:rPr lang="en-US" sz="2800" i="0" dirty="0" smtClean="0"/>
              <a:t>________ ________ between </a:t>
            </a:r>
            <a:r>
              <a:rPr lang="en-US" sz="2800" i="0" dirty="0"/>
              <a:t>plasma and blood cells/tissues</a:t>
            </a:r>
          </a:p>
          <a:p>
            <a:pPr marL="384048" lvl="1"/>
            <a:r>
              <a:rPr lang="en-US" sz="2800" dirty="0" smtClean="0"/>
              <a:t>__________ </a:t>
            </a:r>
            <a:r>
              <a:rPr lang="en-US" sz="2800" dirty="0"/>
              <a:t>fight disease</a:t>
            </a:r>
            <a:endParaRPr lang="en-US" sz="2800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4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A picture containing cup, table, coffee, plate&#10;&#10;Description automatically generated">
            <a:extLst>
              <a:ext uri="{FF2B5EF4-FFF2-40B4-BE49-F238E27FC236}">
                <a16:creationId xmlns:a16="http://schemas.microsoft.com/office/drawing/2014/main" id="{C31A8743-710C-4FE1-8E81-8F5ED8D960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1111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28A9A-B757-44E8-A88B-2641DB8C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1697238"/>
            <a:ext cx="4891887" cy="1025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Red Blood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30EBE-C80C-4532-86C2-568318B67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7949" y="2650066"/>
            <a:ext cx="5607908" cy="291253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b="1" dirty="0"/>
              <a:t>Red Blood Cells</a:t>
            </a:r>
            <a:r>
              <a:rPr lang="en-US" sz="1600" dirty="0"/>
              <a:t>, or </a:t>
            </a:r>
            <a:r>
              <a:rPr lang="en-US" sz="1600" b="1" dirty="0" smtClean="0"/>
              <a:t>___________</a:t>
            </a:r>
            <a:r>
              <a:rPr lang="en-US" sz="1600" dirty="0" smtClean="0"/>
              <a:t>, </a:t>
            </a:r>
            <a:r>
              <a:rPr lang="en-US" sz="1600" dirty="0"/>
              <a:t>________ ________ </a:t>
            </a:r>
            <a:r>
              <a:rPr lang="en-US" sz="1600" dirty="0"/>
              <a:t>to cells in all parts of the body.</a:t>
            </a:r>
          </a:p>
          <a:p>
            <a:r>
              <a:rPr lang="en-US" sz="1600" dirty="0"/>
              <a:t>Immature red blood cells produce large amounts of iron-containing protein called </a:t>
            </a:r>
            <a:r>
              <a:rPr lang="en-US" sz="1600" dirty="0"/>
              <a:t>________.</a:t>
            </a:r>
            <a:endParaRPr lang="en-US" sz="1600" dirty="0"/>
          </a:p>
          <a:p>
            <a:r>
              <a:rPr lang="en-US" sz="1600" dirty="0"/>
              <a:t>RBC have </a:t>
            </a:r>
            <a:r>
              <a:rPr lang="en-US" sz="1600" dirty="0" smtClean="0"/>
              <a:t>____________  </a:t>
            </a:r>
            <a:r>
              <a:rPr lang="en-US" sz="1600" dirty="0"/>
              <a:t>and </a:t>
            </a:r>
            <a:r>
              <a:rPr lang="en-US" sz="1600" dirty="0"/>
              <a:t>are not much more than a membrane containing hemoglobin.</a:t>
            </a:r>
          </a:p>
          <a:p>
            <a:r>
              <a:rPr lang="en-US" sz="1600" dirty="0"/>
              <a:t>RBC live 120 to 130 days.</a:t>
            </a:r>
          </a:p>
          <a:p>
            <a:r>
              <a:rPr lang="en-US" sz="1600" dirty="0"/>
              <a:t>RBC </a:t>
            </a:r>
            <a:r>
              <a:rPr lang="en-US" sz="1600" dirty="0" smtClean="0"/>
              <a:t>___________ </a:t>
            </a:r>
            <a:r>
              <a:rPr lang="en-US" sz="1600" dirty="0"/>
              <a:t>in </a:t>
            </a:r>
            <a:r>
              <a:rPr lang="en-US" sz="1600" dirty="0"/>
              <a:t>human body and 2 million die every second.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9617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47D4F4-0CFE-4B87-8C7E-3681081D3C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A picture containing table, cake, small, items&#10;&#10;Description automatically generated">
            <a:extLst>
              <a:ext uri="{FF2B5EF4-FFF2-40B4-BE49-F238E27FC236}">
                <a16:creationId xmlns:a16="http://schemas.microsoft.com/office/drawing/2014/main" id="{7ABE969F-FC86-4932-8150-66FD9413B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0"/>
          <a:stretch/>
        </p:blipFill>
        <p:spPr>
          <a:xfrm>
            <a:off x="20" y="3429000"/>
            <a:ext cx="4373525" cy="3429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043292-708B-4F69-AE72-8FB56C6E8E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800" y="0"/>
            <a:ext cx="7696199" cy="6858000"/>
          </a:xfrm>
          <a:prstGeom prst="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indoor, person, wearing, photo&#10;&#10;Description automatically generated">
            <a:extLst>
              <a:ext uri="{FF2B5EF4-FFF2-40B4-BE49-F238E27FC236}">
                <a16:creationId xmlns:a16="http://schemas.microsoft.com/office/drawing/2014/main" id="{8058D56C-3C99-4532-879A-CCA540247A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28791" r="5890" b="1"/>
          <a:stretch/>
        </p:blipFill>
        <p:spPr>
          <a:xfrm>
            <a:off x="4599773" y="10"/>
            <a:ext cx="7592227" cy="6857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66B9D-43B1-4D01-AA28-382408F6D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White Blood Cells</a:t>
            </a:r>
          </a:p>
        </p:txBody>
      </p:sp>
      <p:pic>
        <p:nvPicPr>
          <p:cNvPr id="7" name="Picture 7" descr="A picture containing indoor, table, cake, small&#10;&#10;Description automatically generated">
            <a:extLst>
              <a:ext uri="{FF2B5EF4-FFF2-40B4-BE49-F238E27FC236}">
                <a16:creationId xmlns:a16="http://schemas.microsoft.com/office/drawing/2014/main" id="{5D66EEC0-6E72-4050-882C-1272069D09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6" r="16256" b="-2"/>
          <a:stretch/>
        </p:blipFill>
        <p:spPr>
          <a:xfrm>
            <a:off x="20" y="10"/>
            <a:ext cx="4379956" cy="3428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01DDB9-C75C-44C2-9331-356EAF9C05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14700"/>
            <a:ext cx="4373545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C017B3-7B7A-4C5A-A3E9-09EC1428BC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D0C2E-DC41-4484-906C-018E580C6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0824" y="2286000"/>
            <a:ext cx="6952383" cy="4112078"/>
          </a:xfr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b="1" dirty="0"/>
              <a:t>White Blood Cells</a:t>
            </a:r>
            <a:r>
              <a:rPr lang="en-US" dirty="0"/>
              <a:t>, of </a:t>
            </a:r>
            <a:r>
              <a:rPr lang="en-US" b="1" dirty="0"/>
              <a:t>Leukocytes</a:t>
            </a:r>
            <a:r>
              <a:rPr lang="en-US" dirty="0"/>
              <a:t>, help defend the body against disease.</a:t>
            </a:r>
          </a:p>
          <a:p>
            <a:pPr marL="383540" indent="-383540"/>
            <a:r>
              <a:rPr lang="en-US" dirty="0"/>
              <a:t>WBC are formed in red bone marrow, but mature in lymph nodes, tonsils, thymus, or spleen.</a:t>
            </a:r>
          </a:p>
          <a:p>
            <a:pPr marL="383540" indent="-383540"/>
            <a:r>
              <a:rPr lang="en-US" dirty="0"/>
              <a:t>WBC are larger than RBC and significantly less plentiful. It might also live for years.</a:t>
            </a:r>
          </a:p>
          <a:p>
            <a:pPr marL="383540" indent="-383540"/>
            <a:r>
              <a:rPr lang="en-US" b="1" dirty="0"/>
              <a:t>Phagocytes</a:t>
            </a:r>
            <a:r>
              <a:rPr lang="en-US" dirty="0"/>
              <a:t> are WBCs that engulf invading microorganisms.</a:t>
            </a:r>
          </a:p>
          <a:p>
            <a:pPr marL="383540" indent="-383540"/>
            <a:r>
              <a:rPr lang="en-US" dirty="0"/>
              <a:t>Another type of WBC produces antibodies.</a:t>
            </a:r>
          </a:p>
          <a:p>
            <a:pPr marL="383540" indent="-383540"/>
            <a:r>
              <a:rPr lang="en-US" b="1" dirty="0"/>
              <a:t>Antibodies</a:t>
            </a:r>
            <a:r>
              <a:rPr lang="en-US" dirty="0"/>
              <a:t> are proteins that help destroy substances, such as bacteria and viruses.</a:t>
            </a:r>
          </a:p>
          <a:p>
            <a:pPr marL="383540" indent="-383540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6828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C47D4F4-0CFE-4B87-8C7E-3681081D3C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C3875-7465-4332-9041-E8489117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Platelets</a:t>
            </a:r>
          </a:p>
        </p:txBody>
      </p:sp>
      <p:pic>
        <p:nvPicPr>
          <p:cNvPr id="5" name="Picture 5" descr="A picture containing flower, outdoor, pink, sitting&#10;&#10;Description automatically generated">
            <a:extLst>
              <a:ext uri="{FF2B5EF4-FFF2-40B4-BE49-F238E27FC236}">
                <a16:creationId xmlns:a16="http://schemas.microsoft.com/office/drawing/2014/main" id="{DFB2620F-C9FE-4CDE-99AB-6166870444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" b="7229"/>
          <a:stretch/>
        </p:blipFill>
        <p:spPr>
          <a:xfrm>
            <a:off x="1" y="10"/>
            <a:ext cx="6050279" cy="3732653"/>
          </a:xfrm>
          <a:prstGeom prst="rect">
            <a:avLst/>
          </a:prstGeom>
        </p:spPr>
      </p:pic>
      <p:pic>
        <p:nvPicPr>
          <p:cNvPr id="6" name="Picture 6" descr="A picture containing photo, sitting, table, chocolate&#10;&#10;Description automatically generated">
            <a:extLst>
              <a:ext uri="{FF2B5EF4-FFF2-40B4-BE49-F238E27FC236}">
                <a16:creationId xmlns:a16="http://schemas.microsoft.com/office/drawing/2014/main" id="{C336A5EB-3527-46C2-8FC7-94AB95B8ED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6526"/>
          <a:stretch/>
        </p:blipFill>
        <p:spPr>
          <a:xfrm>
            <a:off x="6138672" y="10"/>
            <a:ext cx="6050280" cy="3732653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D964E-3521-4B07-A4B6-4CC8FCFB8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39068" y="3891524"/>
            <a:ext cx="8128000" cy="2635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b="1" dirty="0"/>
              <a:t>Platelets</a:t>
            </a:r>
            <a:r>
              <a:rPr lang="en-US" dirty="0"/>
              <a:t> are essential to the formation of a </a:t>
            </a:r>
            <a:r>
              <a:rPr lang="en-US" dirty="0" smtClean="0"/>
              <a:t>____________</a:t>
            </a:r>
            <a:r>
              <a:rPr lang="en-US" dirty="0" smtClean="0"/>
              <a:t>.</a:t>
            </a:r>
            <a:endParaRPr lang="en-US" dirty="0"/>
          </a:p>
          <a:p>
            <a:pPr marL="383540" indent="-383540"/>
            <a:r>
              <a:rPr lang="en-US" b="1" dirty="0"/>
              <a:t>Fibrin</a:t>
            </a:r>
            <a:r>
              <a:rPr lang="en-US" dirty="0"/>
              <a:t> is a protein that consists of long, sticky chains.</a:t>
            </a:r>
          </a:p>
          <a:p>
            <a:pPr marL="383540" indent="-383540"/>
            <a:r>
              <a:rPr lang="en-US" dirty="0"/>
              <a:t>When blood vessels damage, platelets release a clotting protein (enzyme)-&gt; a clotting reaction occurs -&gt; fibrin net forms, trapping blood cells and platelets and results in a blood clot.</a:t>
            </a:r>
          </a:p>
          <a:p>
            <a:pPr marL="383540" indent="-383540"/>
            <a:r>
              <a:rPr lang="en-US" dirty="0" smtClean="0"/>
              <a:t>___________</a:t>
            </a:r>
            <a:r>
              <a:rPr lang="en-US" dirty="0" smtClean="0"/>
              <a:t> </a:t>
            </a:r>
            <a:r>
              <a:rPr lang="en-US" dirty="0"/>
              <a:t>is a disorder caused by the absence of protein(s) for blood clotting.</a:t>
            </a:r>
          </a:p>
          <a:p>
            <a:pPr marL="383540" indent="-383540">
              <a:buFont typeface="Franklin Gothic Book" panose="020B0503020102020204" pitchFamily="34" charset="0"/>
              <a:buNone/>
            </a:pPr>
            <a:endParaRPr lang="en-US" sz="1200" dirty="0"/>
          </a:p>
          <a:p>
            <a:pPr marL="383540" indent="-383540"/>
            <a:endParaRPr lang="en-US" sz="12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52281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E480F-772B-4DD6-BB99-9213DE36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Blood Types</a:t>
            </a:r>
            <a:endParaRPr lang="en-US" dirty="0"/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4B0C538-7BAF-4CA0-BA20-08914968BE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3519" r="34595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56D5E-0620-4D09-8489-4D46E14D6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0824" y="2286000"/>
            <a:ext cx="6176776" cy="3581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Blood type </a:t>
            </a:r>
            <a:r>
              <a:rPr lang="en-US" dirty="0"/>
              <a:t>is determined by the </a:t>
            </a:r>
            <a:r>
              <a:rPr lang="en-US" dirty="0" smtClean="0"/>
              <a:t>_____ ____ ______ present </a:t>
            </a:r>
            <a:r>
              <a:rPr lang="en-US" dirty="0"/>
              <a:t>on the surface of the red blood cells.</a:t>
            </a:r>
          </a:p>
          <a:p>
            <a:r>
              <a:rPr lang="en-US" dirty="0"/>
              <a:t>An </a:t>
            </a:r>
            <a:r>
              <a:rPr lang="en-US" b="1" dirty="0"/>
              <a:t>antigen</a:t>
            </a:r>
            <a:r>
              <a:rPr lang="en-US" dirty="0"/>
              <a:t> is a substance that stimulates an </a:t>
            </a:r>
            <a:r>
              <a:rPr lang="en-US" dirty="0" smtClean="0"/>
              <a:t>________ _________.</a:t>
            </a:r>
            <a:endParaRPr lang="en-US" dirty="0"/>
          </a:p>
          <a:p>
            <a:r>
              <a:rPr lang="en-US" dirty="0"/>
              <a:t>When foreign antigens enter the body, cells respond by producing </a:t>
            </a:r>
            <a:r>
              <a:rPr lang="en-US" dirty="0"/>
              <a:t>________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When some blood types are mixed together the cells clump together; </a:t>
            </a:r>
            <a:r>
              <a:rPr lang="en-US" dirty="0" smtClean="0"/>
              <a:t>__________</a:t>
            </a:r>
            <a:r>
              <a:rPr lang="en-US" dirty="0" smtClean="0"/>
              <a:t>. </a:t>
            </a:r>
            <a:r>
              <a:rPr lang="en-US" dirty="0"/>
              <a:t>Reactions occur between the antigens on RBC and antibodies in the plasma.</a:t>
            </a:r>
          </a:p>
        </p:txBody>
      </p:sp>
    </p:spTree>
    <p:extLst>
      <p:ext uri="{BB962C8B-B14F-4D97-AF65-F5344CB8AC3E}">
        <p14:creationId xmlns:p14="http://schemas.microsoft.com/office/powerpoint/2010/main" val="138445996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9C029D5-DBC9-4C2B-8210-3AA71186A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1B446B-D1E8-42DD-BEED-8DA7E15E68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845F41-51A1-4C7F-91AC-E0528F69338E}">
  <ds:schemaRefs>
    <ds:schemaRef ds:uri="http://www.w3.org/XML/1998/namespace"/>
    <ds:schemaRef ds:uri="16c05727-aa75-4e4a-9b5f-8a80a1165891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598</Words>
  <Application>Microsoft Office PowerPoint</Application>
  <PresentationFormat>Widescreen</PresentationFormat>
  <Paragraphs>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Franklin Gothic Book</vt:lpstr>
      <vt:lpstr>Crop</vt:lpstr>
      <vt:lpstr>46.2 Blood</vt:lpstr>
      <vt:lpstr>Blood is a liquid connective tissue. It _____________ ________ and ________ to the cells and carries carbon dioxide and ______ materials away from cells.  Blood also transfers _______ to the body surface and plays a major role in ________ the body against disease. </vt:lpstr>
      <vt:lpstr>Student objectives</vt:lpstr>
      <vt:lpstr>Composition of Blood</vt:lpstr>
      <vt:lpstr>Plasma</vt:lpstr>
      <vt:lpstr>Red Blood Cells</vt:lpstr>
      <vt:lpstr>White Blood Cells</vt:lpstr>
      <vt:lpstr>Platelets</vt:lpstr>
      <vt:lpstr>Blood Types</vt:lpstr>
      <vt:lpstr>A-B-0 System</vt:lpstr>
      <vt:lpstr>Rh system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Design</dc:title>
  <dc:creator>Admin</dc:creator>
  <cp:lastModifiedBy>Rick Reinders</cp:lastModifiedBy>
  <cp:revision>124</cp:revision>
  <dcterms:created xsi:type="dcterms:W3CDTF">2020-08-18T03:49:21Z</dcterms:created>
  <dcterms:modified xsi:type="dcterms:W3CDTF">2020-09-15T02:51:01Z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