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1" r:id="rId8"/>
    <p:sldId id="262" r:id="rId9"/>
    <p:sldId id="265" r:id="rId10"/>
    <p:sldId id="266" r:id="rId11"/>
    <p:sldId id="267" r:id="rId12"/>
    <p:sldId id="272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7F1BE-0C73-B6CF-533F-15C78B94241C}" v="3" dt="2020-08-14T01:39:13.502"/>
    <p1510:client id="{9B50E845-2011-4A1B-AB3C-66F21D61DE46}" v="338" dt="2020-08-13T08:05:13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GVU_zANtro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ruM4Xxhx32U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heep&#10;&#10;Description automatically generated">
            <a:extLst>
              <a:ext uri="{FF2B5EF4-FFF2-40B4-BE49-F238E27FC236}">
                <a16:creationId xmlns:a16="http://schemas.microsoft.com/office/drawing/2014/main" id="{3BF72694-F26C-4B1E-A1DB-02F304D64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47" r="1" b="6717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4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63D9FFF-15CF-449B-BCFE-23E4975D8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96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9991" cy="2387600"/>
          </a:xfrm>
        </p:spPr>
        <p:txBody>
          <a:bodyPr>
            <a:normAutofit/>
          </a:bodyPr>
          <a:lstStyle/>
          <a:p>
            <a:pPr algn="l"/>
            <a:r>
              <a:rPr lang="en-US" sz="7200" b="1">
                <a:solidFill>
                  <a:schemeClr val="bg1"/>
                </a:solidFill>
                <a:ea typeface="+mj-lt"/>
                <a:cs typeface="+mj-lt"/>
              </a:rPr>
              <a:t>46.1 The Circulatory System</a:t>
            </a:r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52" y="5624945"/>
            <a:ext cx="907999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cs typeface="Calibri"/>
              </a:rPr>
              <a:t>Unit 2: Circulatory and Respiratory System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47EC9-6B8A-4758-91BD-A6A004B0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Control of Heartbeat</a:t>
            </a: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8FCF6E-9E00-4A72-A2C0-A1420EF47D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064" r="5643" b="-3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D6BEA-EB0C-495F-A2A8-9964B7E72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1453" y="2018806"/>
            <a:ext cx="4510916" cy="48391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The heart consists of muscle cells that contract in waves.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sinoatrial (SA) node </a:t>
            </a:r>
            <a:r>
              <a:rPr lang="en-US" sz="2000" dirty="0"/>
              <a:t>is a group of specialized heart-muscle cells locates in the right atrium. These muscles spontaneously initiate their own electrical impulse. And contract.</a:t>
            </a:r>
          </a:p>
          <a:p>
            <a:r>
              <a:rPr lang="en-US" sz="2000" dirty="0"/>
              <a:t>The electrical impulse initiated by the SA node subsequently reaches another specific area of the heart; </a:t>
            </a:r>
            <a:r>
              <a:rPr lang="en-US" sz="2000" b="1" dirty="0"/>
              <a:t>atrioventricular (AV) node</a:t>
            </a:r>
            <a:r>
              <a:rPr lang="en-US" sz="2000" dirty="0"/>
              <a:t>.</a:t>
            </a:r>
          </a:p>
          <a:p>
            <a:r>
              <a:rPr lang="en-US" sz="2000" dirty="0"/>
              <a:t>A person’s </a:t>
            </a:r>
            <a:r>
              <a:rPr lang="en-US" sz="2000" b="1" dirty="0"/>
              <a:t>pulse</a:t>
            </a:r>
            <a:r>
              <a:rPr lang="en-US" sz="2000" dirty="0"/>
              <a:t> is a series of pressure waves within an artery caused by contractions of their left ventricle. 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24352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17B600-8763-4D38-8C97-BF114387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Blood Vessels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8ACAF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BE225B80-28CF-4D2A-B26A-99D7101066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579" r="374" b="1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B3B66-FF90-4AB5-BBDD-A17820D5D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0703" y="2228850"/>
            <a:ext cx="5028928" cy="369966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buClr>
                <a:srgbClr val="8ACAFC"/>
              </a:buClr>
            </a:pPr>
            <a:r>
              <a:rPr lang="en-US" sz="2400" dirty="0"/>
              <a:t>The large muscular vessels that carry blood away from the heart are called </a:t>
            </a:r>
            <a:r>
              <a:rPr lang="en-US" sz="2400" b="1" dirty="0"/>
              <a:t>arteries</a:t>
            </a:r>
            <a:r>
              <a:rPr lang="en-US" sz="2400" dirty="0"/>
              <a:t>.</a:t>
            </a:r>
          </a:p>
          <a:p>
            <a:pPr>
              <a:buClr>
                <a:srgbClr val="8ACAFC"/>
              </a:buClr>
            </a:pPr>
            <a:r>
              <a:rPr lang="en-US" sz="2400" dirty="0"/>
              <a:t>The force in the of blood in the arteries, from contraction of the heart, is called </a:t>
            </a:r>
            <a:r>
              <a:rPr lang="en-US" sz="2400" b="1" dirty="0"/>
              <a:t>blood pressure</a:t>
            </a:r>
            <a:r>
              <a:rPr lang="en-US" sz="2400" dirty="0"/>
              <a:t>.</a:t>
            </a:r>
          </a:p>
          <a:p>
            <a:pPr>
              <a:buClr>
                <a:srgbClr val="8ACAFC"/>
              </a:buClr>
            </a:pPr>
            <a:r>
              <a:rPr lang="en-US" sz="2400" dirty="0"/>
              <a:t>Blood flows from aorta (biggest artery) to smaller </a:t>
            </a:r>
            <a:r>
              <a:rPr lang="en-US" sz="2400" b="1" dirty="0"/>
              <a:t>arteries</a:t>
            </a:r>
            <a:r>
              <a:rPr lang="en-US" sz="2400" dirty="0"/>
              <a:t>. Arteries divide into </a:t>
            </a:r>
            <a:r>
              <a:rPr lang="en-US" sz="2400" b="1" dirty="0"/>
              <a:t>arterioles</a:t>
            </a:r>
            <a:r>
              <a:rPr lang="en-US" sz="2400" dirty="0"/>
              <a:t>. Arterioles branch of into tiny vessels called </a:t>
            </a:r>
            <a:r>
              <a:rPr lang="en-US" sz="2400" b="1" dirty="0"/>
              <a:t>capillaries</a:t>
            </a:r>
            <a:r>
              <a:rPr lang="en-US" sz="2400" dirty="0"/>
              <a:t>. </a:t>
            </a:r>
          </a:p>
          <a:p>
            <a:pPr>
              <a:buClr>
                <a:srgbClr val="8ACAFC"/>
              </a:buClr>
            </a:pPr>
            <a:r>
              <a:rPr lang="en-US" sz="2400" dirty="0"/>
              <a:t>Blood flows from </a:t>
            </a:r>
            <a:r>
              <a:rPr lang="en-US" sz="2400" b="1" dirty="0"/>
              <a:t>capillaries</a:t>
            </a:r>
            <a:r>
              <a:rPr lang="en-US" sz="2400" dirty="0"/>
              <a:t> that merge into larger vessels called </a:t>
            </a:r>
            <a:r>
              <a:rPr lang="en-US" sz="2400" b="1" dirty="0" err="1"/>
              <a:t>venules</a:t>
            </a:r>
            <a:r>
              <a:rPr lang="en-US" sz="2400" dirty="0"/>
              <a:t>. Several </a:t>
            </a:r>
            <a:r>
              <a:rPr lang="en-US" sz="2400" dirty="0" err="1"/>
              <a:t>venules</a:t>
            </a:r>
            <a:r>
              <a:rPr lang="en-US" sz="2400" dirty="0"/>
              <a:t> unite to form a </a:t>
            </a:r>
            <a:r>
              <a:rPr lang="en-US" sz="2400" b="1" dirty="0"/>
              <a:t>vein</a:t>
            </a:r>
            <a:r>
              <a:rPr lang="en-US" sz="2400" dirty="0"/>
              <a:t>. </a:t>
            </a:r>
          </a:p>
          <a:p>
            <a:pPr>
              <a:buClr>
                <a:srgbClr val="8ACAFC"/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5760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98" y="0"/>
            <a:ext cx="10267604" cy="68450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81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7856F-C422-4C6C-9A65-AA8D1ECF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Patterns of circulation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26B84-6502-4CE6-9D17-0256E0347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The heart and blood vessels form one continuous, closed system of circulation. There are two subsystems: </a:t>
            </a:r>
          </a:p>
          <a:p>
            <a:r>
              <a:rPr lang="en-US" sz="2000" b="1" dirty="0"/>
              <a:t>Pulmonary circulation</a:t>
            </a:r>
            <a:r>
              <a:rPr lang="en-US" sz="2000" dirty="0"/>
              <a:t>: the blood travels between the heart and the lungs.</a:t>
            </a:r>
          </a:p>
          <a:p>
            <a:r>
              <a:rPr lang="en-US" sz="2000" b="1" dirty="0"/>
              <a:t>Systematic circulation</a:t>
            </a:r>
            <a:r>
              <a:rPr lang="en-US" sz="2000" dirty="0"/>
              <a:t>: the blood travels between the heart and all other body tissues.</a:t>
            </a:r>
          </a:p>
          <a:p>
            <a:pPr marL="0"/>
            <a:endParaRPr lang="en-US" sz="1700" dirty="0"/>
          </a:p>
          <a:p>
            <a:endParaRPr lang="en-US" sz="1700" dirty="0"/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14E5053-FED2-4FE6-8E40-8EAAC03D26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435" r="14420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76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C5DCC-B980-4F44-9939-EA8CDB84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Lymphatic system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9231-9D15-4EA7-AE96-386DD5221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2400" dirty="0"/>
              <a:t>One function is the lymphatic system is to return fluids that have collected in the tissues to the bloodstream. </a:t>
            </a:r>
          </a:p>
          <a:p>
            <a:r>
              <a:rPr lang="en-US" sz="2400" dirty="0"/>
              <a:t>Excess fluid in the tissues moves into tiny vessels of the lymphatic system: this fluid is called </a:t>
            </a:r>
            <a:r>
              <a:rPr lang="en-US" sz="2400" b="1" dirty="0"/>
              <a:t>lymph</a:t>
            </a:r>
            <a:r>
              <a:rPr lang="en-US" sz="2400" dirty="0"/>
              <a:t>.</a:t>
            </a:r>
          </a:p>
          <a:p>
            <a:r>
              <a:rPr lang="en-US" sz="2400" b="1" dirty="0"/>
              <a:t>Lymph nodes </a:t>
            </a:r>
            <a:r>
              <a:rPr lang="en-US" sz="2400" dirty="0"/>
              <a:t>filter the lymph, trapping foreign particles, microorganisms, and other tissue debris. Lymph nodes also store lymphocytes, white blood cells specialized to fight disease.</a:t>
            </a:r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2A41C01-F5A1-4C72-9457-E349FF4ED9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" b="1425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726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209A6-61BF-4994-8AE2-81197139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Review questions</a:t>
            </a:r>
            <a:endParaRPr lang="en-US" sz="4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23C26-0AA0-40C9-8B32-39CF95CF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200">
                <a:ea typeface="+mn-lt"/>
                <a:cs typeface="+mn-lt"/>
              </a:rPr>
              <a:t>Describe the structure of the heart.</a:t>
            </a:r>
            <a:endParaRPr lang="en-US" sz="220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sz="2200">
                <a:ea typeface="+mn-lt"/>
                <a:cs typeface="+mn-lt"/>
              </a:rPr>
              <a:t>Outline the path that blood follows through the heart and body, starting at the superior vena cava.</a:t>
            </a:r>
            <a:endParaRPr lang="en-US" sz="220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200">
                <a:ea typeface="+mn-lt"/>
                <a:cs typeface="+mn-lt"/>
              </a:rPr>
              <a:t>How are the structures of arteries, veins, and capillaries related to their function?</a:t>
            </a:r>
            <a:endParaRPr lang="en-US" sz="220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sz="2200">
                <a:ea typeface="+mn-lt"/>
                <a:cs typeface="+mn-lt"/>
              </a:rPr>
              <a:t>Compare oxygenation levels in pulmonary circulation and systematic circulation.</a:t>
            </a:r>
            <a:endParaRPr lang="en-US" sz="220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200">
                <a:ea typeface="+mn-lt"/>
                <a:cs typeface="+mn-lt"/>
              </a:rPr>
              <a:t>Explain how Lymph system works with the cardiovascular system.</a:t>
            </a:r>
            <a:endParaRPr lang="en-US" sz="2200">
              <a:cs typeface="Calibri"/>
            </a:endParaRPr>
          </a:p>
          <a:p>
            <a:pPr marL="514350" indent="-514350">
              <a:buAutoNum type="arabicPeriod"/>
            </a:pPr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56358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ADC24-7BFE-4EF7-82F7-5FE59C70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What’s the role of the circulatory system?</a:t>
            </a:r>
            <a:r>
              <a:rPr lang="en-US" sz="3100" b="1" kern="1200" dirty="0"/>
              <a:t/>
            </a:r>
            <a:br>
              <a:rPr lang="en-US" sz="3100" b="1" kern="1200" dirty="0"/>
            </a:br>
            <a:r>
              <a:rPr 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Which fluid besides blood moves through the circulatory system?</a:t>
            </a:r>
            <a:endParaRPr lang="en-US" sz="3100" b="1" kern="1200" dirty="0">
              <a:solidFill>
                <a:srgbClr val="080808"/>
              </a:solidFill>
              <a:latin typeface="+mj-lt"/>
              <a:cs typeface="Calibri Light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67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316C7-D88F-4FEB-ACFE-7A691A58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Student objectives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41E7B-F070-4C5A-8A37-8B9824C2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Describe and label the structure and function of the heart.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Trace the flow of blood through the heart and body.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Distinguish between arteries, veins, and capillaries in terms of their structure and function.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Distinguish between pulmonary circulation and systematic circulation.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Summarize the functions of the lymphatic system.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4843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8DCBA-FE0C-442E-B284-52F8DCC6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The Circulatory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02839-B8F3-4FC0-9137-0B31B4DE4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769" y="1909192"/>
            <a:ext cx="4930342" cy="36477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blood, heart, and blood vessels form the </a:t>
            </a:r>
            <a:r>
              <a:rPr lang="en-US" sz="2400" b="1" dirty="0">
                <a:solidFill>
                  <a:schemeClr val="bg1"/>
                </a:solidFill>
              </a:rPr>
              <a:t>cardiovascular system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lymph, lymph nodes, and lymph vessels form the </a:t>
            </a:r>
            <a:r>
              <a:rPr lang="en-US" sz="2400" b="1" dirty="0">
                <a:solidFill>
                  <a:schemeClr val="bg1"/>
                </a:solidFill>
              </a:rPr>
              <a:t>lymphatic system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The Circulatory system </a:t>
            </a:r>
            <a:r>
              <a:rPr lang="en-US" sz="2400" dirty="0">
                <a:solidFill>
                  <a:schemeClr val="bg1"/>
                </a:solidFill>
              </a:rPr>
              <a:t>transports nutrients, hormones, and gases; gets rid of wastes; and helps maintain a constant body temperature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600" dirty="0">
                <a:hlinkClick r:id="rId2"/>
              </a:rPr>
              <a:t>https://www.youtube.com/watch?v=GVU_zANtroE</a:t>
            </a:r>
            <a:endParaRPr lang="en-US" sz="1600" dirty="0">
              <a:solidFill>
                <a:schemeClr val="bg1"/>
              </a:solidFill>
              <a:cs typeface="Calibri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close up of a womans face&#10;&#10;Description automatically generated">
            <a:extLst>
              <a:ext uri="{FF2B5EF4-FFF2-40B4-BE49-F238E27FC236}">
                <a16:creationId xmlns:a16="http://schemas.microsoft.com/office/drawing/2014/main" id="{5D28DC2F-A0B3-4C39-A328-62291D406B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34948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00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8776D-586E-46FD-A872-2AF0F782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The Heart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B7A40-D1F3-47A6-84EA-C73B04E61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The central organ of the cardiovascular system is the </a:t>
            </a:r>
            <a:r>
              <a:rPr lang="en-US" sz="2000" b="1" dirty="0">
                <a:solidFill>
                  <a:srgbClr val="000000"/>
                </a:solidFill>
              </a:rPr>
              <a:t>heart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Beats 2.5 billion time in average life.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 mammalian heart has 4 chambers, 2 upper (</a:t>
            </a:r>
            <a:r>
              <a:rPr lang="en-US" sz="2000" b="1" dirty="0">
                <a:solidFill>
                  <a:srgbClr val="000000"/>
                </a:solidFill>
              </a:rPr>
              <a:t>atrium</a:t>
            </a:r>
            <a:r>
              <a:rPr lang="en-US" sz="2000" dirty="0">
                <a:solidFill>
                  <a:srgbClr val="000000"/>
                </a:solidFill>
              </a:rPr>
              <a:t>), 2 lower (</a:t>
            </a:r>
            <a:r>
              <a:rPr lang="en-US" sz="2000" b="1" dirty="0">
                <a:solidFill>
                  <a:srgbClr val="000000"/>
                </a:solidFill>
              </a:rPr>
              <a:t>ventricle</a:t>
            </a:r>
            <a:r>
              <a:rPr lang="en-US" sz="2000" dirty="0" smtClean="0">
                <a:solidFill>
                  <a:srgbClr val="000000"/>
                </a:solidFill>
              </a:rPr>
              <a:t>).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A tough, saclike membrane called </a:t>
            </a:r>
            <a:r>
              <a:rPr lang="en-US" sz="2000" i="1" dirty="0" smtClean="0">
                <a:solidFill>
                  <a:srgbClr val="000000"/>
                </a:solidFill>
              </a:rPr>
              <a:t>pericardium</a:t>
            </a:r>
            <a:r>
              <a:rPr lang="en-US" sz="2000" dirty="0" smtClean="0">
                <a:solidFill>
                  <a:srgbClr val="000000"/>
                </a:solidFill>
              </a:rPr>
              <a:t> surrounds the heart and secretes fluid that reduces friction as the heart beats.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Valves</a:t>
            </a:r>
            <a:r>
              <a:rPr lang="en-US" sz="2000" dirty="0">
                <a:solidFill>
                  <a:srgbClr val="000000"/>
                </a:solidFill>
              </a:rPr>
              <a:t> are flaps of tissue that open only in one direction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indoor, orange, vase, table&#10;&#10;Description automatically generated">
            <a:extLst>
              <a:ext uri="{FF2B5EF4-FFF2-40B4-BE49-F238E27FC236}">
                <a16:creationId xmlns:a16="http://schemas.microsoft.com/office/drawing/2014/main" id="{ADC3CF6C-9A28-4D63-ADB3-855381A582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802" r="10900" b="-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49153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3CF40-3D30-4608-849D-15FD71D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784705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/>
              <a:t>Anatomy of the Heart</a:t>
            </a:r>
            <a:endParaRPr lang="en-US" sz="3200" b="1" dirty="0">
              <a:cs typeface="Calibri Light"/>
            </a:endParaRPr>
          </a:p>
          <a:p>
            <a:pPr algn="ctr"/>
            <a:endParaRPr lang="en-US" sz="3200" b="1" dirty="0">
              <a:cs typeface="Calibri Light"/>
            </a:endParaRPr>
          </a:p>
        </p:txBody>
      </p:sp>
      <p:pic>
        <p:nvPicPr>
          <p:cNvPr id="8" name="Picture 8" descr="A picture containing map, drawing&#10;&#10;Description automatically generated">
            <a:extLst>
              <a:ext uri="{FF2B5EF4-FFF2-40B4-BE49-F238E27FC236}">
                <a16:creationId xmlns:a16="http://schemas.microsoft.com/office/drawing/2014/main" id="{FB8EB111-E969-4AB2-A1E1-664EB5536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651" y="201252"/>
            <a:ext cx="10431606" cy="5201515"/>
          </a:xfrm>
        </p:spPr>
      </p:pic>
    </p:spTree>
    <p:extLst>
      <p:ext uri="{BB962C8B-B14F-4D97-AF65-F5344CB8AC3E}">
        <p14:creationId xmlns:p14="http://schemas.microsoft.com/office/powerpoint/2010/main" val="2733262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38B42DF-583E-4FD6-98B7-C4FE91E88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47" y="643467"/>
            <a:ext cx="990670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850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05D8-A3E6-43E5-B083-BC4FF501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Circulation of the Heart</a:t>
            </a:r>
            <a:endParaRPr lang="en-US" b="1" kern="1200" dirty="0">
              <a:latin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786B1-2091-4D9A-9DC2-1465EF864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457200">
              <a:buAutoNum type="arabicPeriod"/>
            </a:pPr>
            <a:r>
              <a:rPr lang="en-US" sz="2000" dirty="0"/>
              <a:t>Deoxygenated blood enters the right atrium.</a:t>
            </a:r>
            <a:endParaRPr lang="en-US" dirty="0"/>
          </a:p>
          <a:p>
            <a:pPr marL="742950" indent="-457200">
              <a:buAutoNum type="arabicPeriod"/>
            </a:pPr>
            <a:r>
              <a:rPr lang="en-US" sz="2000" dirty="0"/>
              <a:t>The right atrium sends deoxygenated blood into the right ventricle.</a:t>
            </a:r>
            <a:endParaRPr lang="en-US" sz="2000" dirty="0">
              <a:cs typeface="Calibri" panose="020F0502020204030204"/>
            </a:endParaRPr>
          </a:p>
          <a:p>
            <a:pPr marL="742950" indent="-457200">
              <a:buAutoNum type="arabicPeriod"/>
            </a:pPr>
            <a:r>
              <a:rPr lang="en-US" sz="2000" dirty="0"/>
              <a:t>The muscles of the right ventricle contract and force the blood into the pulmonary arteries.</a:t>
            </a:r>
            <a:endParaRPr lang="en-US" sz="2000" dirty="0">
              <a:cs typeface="Calibri" panose="020F0502020204030204"/>
            </a:endParaRPr>
          </a:p>
          <a:p>
            <a:pPr marL="742950" indent="-457200">
              <a:buAutoNum type="arabicPeriod"/>
            </a:pPr>
            <a:r>
              <a:rPr lang="en-US" sz="2000" dirty="0"/>
              <a:t>The pulmonary artery sends the blood to the lungs. In the lungs, the CO2 diffuses out and O2 diffuses into the blood.</a:t>
            </a:r>
            <a:endParaRPr lang="en-US" sz="2000" dirty="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000" dirty="0">
              <a:cs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0D2C8A1E-A43F-4487-915B-A300EDE75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4709" y="1637164"/>
            <a:ext cx="4475531" cy="35804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199008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05D8-A3E6-43E5-B083-BC4FF501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Circulation of the Heart</a:t>
            </a:r>
            <a:endParaRPr lang="en-US" b="1" kern="1200" dirty="0">
              <a:latin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786B1-2091-4D9A-9DC2-1465EF864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The oxygenated blood returns to the left atrium of the heart.</a:t>
            </a:r>
            <a:endParaRPr lang="en-US" sz="2000" dirty="0">
              <a:ea typeface="+mn-lt"/>
              <a:cs typeface="+mn-lt"/>
            </a:endParaRPr>
          </a:p>
          <a:p>
            <a:pPr marL="457200" indent="-457200">
              <a:buAutoNum type="arabicPeriod" startAt="5"/>
            </a:pPr>
            <a:r>
              <a:rPr lang="en-US" sz="2000" dirty="0"/>
              <a:t>The oxygenated blood is then pumped into the left ventricle.</a:t>
            </a:r>
            <a:endParaRPr lang="en-US" sz="2000" dirty="0">
              <a:ea typeface="+mn-lt"/>
              <a:cs typeface="+mn-lt"/>
            </a:endParaRPr>
          </a:p>
          <a:p>
            <a:pPr marL="457200" indent="-457200">
              <a:buAutoNum type="arabicPeriod" startAt="5"/>
            </a:pPr>
            <a:r>
              <a:rPr lang="en-US" sz="2000" dirty="0"/>
              <a:t>Contraction of the muscular walls of the left ventricle forces the blood into a larger blood vessel called the </a:t>
            </a:r>
            <a:r>
              <a:rPr lang="en-US" sz="2000" b="1" dirty="0"/>
              <a:t>aorta</a:t>
            </a:r>
            <a:r>
              <a:rPr lang="en-US" sz="2000" dirty="0"/>
              <a:t>. </a:t>
            </a:r>
            <a:endParaRPr lang="en-US" sz="2000" dirty="0">
              <a:ea typeface="+mn-lt"/>
              <a:cs typeface="+mn-lt"/>
            </a:endParaRPr>
          </a:p>
          <a:p>
            <a:pPr marL="457200" indent="-457200">
              <a:buAutoNum type="arabicPeriod" startAt="5"/>
            </a:pPr>
            <a:r>
              <a:rPr lang="en-US" sz="2000" dirty="0"/>
              <a:t>From the aorta, blood is transported to all parts of the body. 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 smtClean="0">
              <a:hlinkClick r:id="rId2"/>
            </a:endParaRP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://www.youtube.com/watch?v=ruM4Xxhx32U</a:t>
            </a:r>
            <a:endParaRPr lang="en-US" sz="1600" dirty="0">
              <a:ea typeface="+mn-lt"/>
              <a:cs typeface="+mn-lt"/>
            </a:endParaRPr>
          </a:p>
          <a:p>
            <a:pPr marL="742950" indent="-457200">
              <a:buAutoNum type="arabicPeriod" startAt="5"/>
            </a:pPr>
            <a:endParaRPr lang="en-US" sz="2000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0D2C8A1E-A43F-4487-915B-A300EDE75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04709" y="1637164"/>
            <a:ext cx="4475531" cy="35804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80655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538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Calibri</vt:lpstr>
      <vt:lpstr>Calibri Light</vt:lpstr>
      <vt:lpstr>office theme</vt:lpstr>
      <vt:lpstr>46.1 The Circulatory System</vt:lpstr>
      <vt:lpstr>What’s the role of the circulatory system?  Which fluid besides blood moves through the circulatory system?</vt:lpstr>
      <vt:lpstr>Student objectives</vt:lpstr>
      <vt:lpstr>The Circulatory System</vt:lpstr>
      <vt:lpstr>The Heart</vt:lpstr>
      <vt:lpstr>Anatomy of the Heart </vt:lpstr>
      <vt:lpstr>PowerPoint Presentation</vt:lpstr>
      <vt:lpstr>Circulation of the Heart</vt:lpstr>
      <vt:lpstr>Circulation of the Heart</vt:lpstr>
      <vt:lpstr>Control of Heartbeat</vt:lpstr>
      <vt:lpstr>Blood Vessels</vt:lpstr>
      <vt:lpstr>PowerPoint Presentation</vt:lpstr>
      <vt:lpstr>Patterns of circulation</vt:lpstr>
      <vt:lpstr>Lymphatic system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Rick Reinders</cp:lastModifiedBy>
  <cp:revision>125</cp:revision>
  <dcterms:created xsi:type="dcterms:W3CDTF">2020-08-13T07:54:28Z</dcterms:created>
  <dcterms:modified xsi:type="dcterms:W3CDTF">2020-08-28T02:24:51Z</dcterms:modified>
</cp:coreProperties>
</file>