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5" r:id="rId9"/>
    <p:sldId id="271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7F1BE-0C73-B6CF-533F-15C78B94241C}" v="3" dt="2020-08-14T01:39:13.502"/>
    <p1510:client id="{9B50E845-2011-4A1B-AB3C-66F21D61DE46}" v="338" dt="2020-08-13T08:05:13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1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heep&#10;&#10;Description automatically generated">
            <a:extLst>
              <a:ext uri="{FF2B5EF4-FFF2-40B4-BE49-F238E27FC236}">
                <a16:creationId xmlns:a16="http://schemas.microsoft.com/office/drawing/2014/main" id="{3BF72694-F26C-4B1E-A1DB-02F304D64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47" r="1" b="6717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4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63D9FFF-15CF-449B-BCFE-23E4975D8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6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9991" cy="2387600"/>
          </a:xfrm>
        </p:spPr>
        <p:txBody>
          <a:bodyPr>
            <a:normAutofit/>
          </a:bodyPr>
          <a:lstStyle/>
          <a:p>
            <a:pPr algn="l"/>
            <a:r>
              <a:rPr lang="en-US" sz="7200" b="1">
                <a:solidFill>
                  <a:schemeClr val="bg1"/>
                </a:solidFill>
                <a:ea typeface="+mj-lt"/>
                <a:cs typeface="+mj-lt"/>
              </a:rPr>
              <a:t>46.1 The Circulatory System</a:t>
            </a:r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2" y="5624945"/>
            <a:ext cx="907999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cs typeface="Calibri"/>
              </a:rPr>
              <a:t>Unit 2: Circulatory and Respiratory System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47EC9-6B8A-4758-91BD-A6A004B0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Control of Heartbeat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8FCF6E-9E00-4A72-A2C0-A1420EF47D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064" r="5643" b="-3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D6BEA-EB0C-495F-A2A8-9964B7E72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1453" y="2276857"/>
            <a:ext cx="4493332" cy="41415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The heart consists of muscle cells that contract in </a:t>
            </a:r>
            <a:r>
              <a:rPr lang="en-US" sz="2000" dirty="0" smtClean="0"/>
              <a:t>______.</a:t>
            </a:r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b="1" dirty="0" smtClean="0"/>
              <a:t>__________ </a:t>
            </a:r>
            <a:r>
              <a:rPr lang="en-US" sz="2000" b="1" dirty="0"/>
              <a:t>(SA) node </a:t>
            </a:r>
            <a:r>
              <a:rPr lang="en-US" sz="2000" dirty="0"/>
              <a:t>is a group of specialized heart-muscle cells locates in the </a:t>
            </a:r>
            <a:r>
              <a:rPr lang="en-US" sz="2000" dirty="0" smtClean="0"/>
              <a:t>____ ________. </a:t>
            </a:r>
            <a:r>
              <a:rPr lang="en-US" sz="2000" dirty="0"/>
              <a:t>These muscles spontaneously initiate their own electrical impulse. And contract.</a:t>
            </a:r>
          </a:p>
          <a:p>
            <a:r>
              <a:rPr lang="en-US" sz="2000" dirty="0"/>
              <a:t>The electrical impulse initiated by the SA node subsequently reaches another specific area of the heart; </a:t>
            </a:r>
            <a:r>
              <a:rPr lang="en-US" sz="2000" b="1" dirty="0" smtClean="0"/>
              <a:t>_________________ </a:t>
            </a:r>
            <a:r>
              <a:rPr lang="en-US" sz="2000" b="1" dirty="0"/>
              <a:t>(AV) node</a:t>
            </a:r>
            <a:r>
              <a:rPr lang="en-US" sz="2000" dirty="0"/>
              <a:t>.</a:t>
            </a:r>
          </a:p>
          <a:p>
            <a:r>
              <a:rPr lang="en-US" sz="2000" dirty="0"/>
              <a:t>A person’s pulse is a series of pressure waves within an artery caused by contractions of their left ventricle.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435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17B600-8763-4D38-8C97-BF114387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Blood Vessels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8ACAF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BE225B80-28CF-4D2A-B26A-99D7101066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579" r="374" b="1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B3B66-FF90-4AB5-BBDD-A17820D5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0703" y="2228850"/>
            <a:ext cx="5028928" cy="369966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Clr>
                <a:srgbClr val="8ACAFC"/>
              </a:buClr>
            </a:pPr>
            <a:r>
              <a:rPr lang="en-US" sz="2000" dirty="0"/>
              <a:t>The large muscular vessels that carry blood away from the heart are called </a:t>
            </a:r>
            <a:r>
              <a:rPr lang="en-US" sz="2000" b="1" dirty="0" smtClean="0"/>
              <a:t>_______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Clr>
                <a:srgbClr val="8ACAFC"/>
              </a:buClr>
            </a:pPr>
            <a:r>
              <a:rPr lang="en-US" sz="2000" dirty="0"/>
              <a:t>The </a:t>
            </a:r>
            <a:r>
              <a:rPr lang="en-US" sz="2000" dirty="0" smtClean="0"/>
              <a:t>_______ </a:t>
            </a:r>
            <a:r>
              <a:rPr lang="en-US" sz="2000" dirty="0"/>
              <a:t>in the of blood in the arteries, from contraction of the heart, is called </a:t>
            </a:r>
            <a:r>
              <a:rPr lang="en-US" sz="2000" b="1" dirty="0"/>
              <a:t>blood pressure</a:t>
            </a:r>
            <a:r>
              <a:rPr lang="en-US" sz="2000" dirty="0"/>
              <a:t>.</a:t>
            </a:r>
          </a:p>
          <a:p>
            <a:pPr>
              <a:buClr>
                <a:srgbClr val="8ACAFC"/>
              </a:buClr>
            </a:pPr>
            <a:r>
              <a:rPr lang="en-US" sz="2000" dirty="0"/>
              <a:t>Blood flows from aorta (biggest artery) to smaller </a:t>
            </a:r>
            <a:r>
              <a:rPr lang="en-US" sz="2000" b="1" dirty="0"/>
              <a:t>arteries</a:t>
            </a:r>
            <a:r>
              <a:rPr lang="en-US" sz="2000" dirty="0"/>
              <a:t>. Arteries divide into </a:t>
            </a:r>
            <a:r>
              <a:rPr lang="en-US" sz="2000" b="1" dirty="0" smtClean="0"/>
              <a:t>__________</a:t>
            </a:r>
            <a:r>
              <a:rPr lang="en-US" sz="2000" dirty="0" smtClean="0"/>
              <a:t>. </a:t>
            </a:r>
            <a:r>
              <a:rPr lang="en-US" sz="2000" dirty="0"/>
              <a:t>Arterioles branch of into tiny vessels called </a:t>
            </a:r>
            <a:r>
              <a:rPr lang="en-US" sz="2000" b="1" dirty="0" smtClean="0"/>
              <a:t>___________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</a:p>
          <a:p>
            <a:pPr>
              <a:buClr>
                <a:srgbClr val="8ACAFC"/>
              </a:buClr>
            </a:pPr>
            <a:r>
              <a:rPr lang="en-US" sz="2000" dirty="0"/>
              <a:t>Blood flows from </a:t>
            </a:r>
            <a:r>
              <a:rPr lang="en-US" sz="2000" b="1" dirty="0"/>
              <a:t>capillaries</a:t>
            </a:r>
            <a:r>
              <a:rPr lang="en-US" sz="2000" dirty="0"/>
              <a:t> that merge into larger vessels called </a:t>
            </a:r>
            <a:r>
              <a:rPr lang="en-US" sz="2000" b="1" dirty="0" smtClean="0"/>
              <a:t>_________</a:t>
            </a:r>
            <a:r>
              <a:rPr lang="en-US" sz="2000" dirty="0" smtClean="0"/>
              <a:t>. </a:t>
            </a:r>
            <a:r>
              <a:rPr lang="en-US" sz="2000" dirty="0"/>
              <a:t>Several </a:t>
            </a:r>
            <a:r>
              <a:rPr lang="en-US" sz="2000" dirty="0" err="1"/>
              <a:t>venules</a:t>
            </a:r>
            <a:r>
              <a:rPr lang="en-US" sz="2000" dirty="0"/>
              <a:t> unite to form a </a:t>
            </a:r>
            <a:r>
              <a:rPr lang="en-US" sz="2000" b="1" dirty="0" smtClean="0"/>
              <a:t>________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</a:p>
          <a:p>
            <a:pPr>
              <a:buClr>
                <a:srgbClr val="8ACAFC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576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7856F-C422-4C6C-9A65-AA8D1ECF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Patterns of circulation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26B84-6502-4CE6-9D17-0256E0347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The heart and blood vessels form one continuous, closed system of circulation. There are two subsystems: </a:t>
            </a:r>
          </a:p>
          <a:p>
            <a:r>
              <a:rPr lang="en-US" sz="2000" b="1" dirty="0"/>
              <a:t>Pulmonary circulation</a:t>
            </a:r>
            <a:r>
              <a:rPr lang="en-US" sz="2000" dirty="0"/>
              <a:t>: the blood travels between the </a:t>
            </a:r>
            <a:r>
              <a:rPr lang="en-US" sz="2000" dirty="0" smtClean="0"/>
              <a:t>_____ </a:t>
            </a:r>
            <a:r>
              <a:rPr lang="en-US" sz="2000" dirty="0"/>
              <a:t>and the </a:t>
            </a:r>
            <a:r>
              <a:rPr lang="en-US" sz="2000" dirty="0" smtClean="0"/>
              <a:t>_______.</a:t>
            </a:r>
            <a:endParaRPr lang="en-US" sz="2000" dirty="0"/>
          </a:p>
          <a:p>
            <a:r>
              <a:rPr lang="en-US" sz="2000" b="1" dirty="0"/>
              <a:t>Systematic circulation</a:t>
            </a:r>
            <a:r>
              <a:rPr lang="en-US" sz="2000" dirty="0"/>
              <a:t>: the blood travels between the </a:t>
            </a:r>
            <a:r>
              <a:rPr lang="en-US" sz="2000" dirty="0" smtClean="0"/>
              <a:t>______ </a:t>
            </a:r>
            <a:r>
              <a:rPr lang="en-US" sz="2000" dirty="0"/>
              <a:t>and all other </a:t>
            </a:r>
            <a:r>
              <a:rPr lang="en-US" sz="2000" dirty="0" smtClean="0"/>
              <a:t>______ ________.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14E5053-FED2-4FE6-8E40-8EAAC03D26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435" r="14420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C5DCC-B980-4F44-9939-EA8CDB84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Lymphatic system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9231-9D15-4EA7-AE96-386DD5221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One function is the lymphatic system is to return </a:t>
            </a:r>
            <a:r>
              <a:rPr lang="en-US" sz="2000" dirty="0" smtClean="0"/>
              <a:t>_______ </a:t>
            </a:r>
            <a:r>
              <a:rPr lang="en-US" sz="2000" dirty="0"/>
              <a:t>that have collected in the tissues to the bloodstream. </a:t>
            </a:r>
          </a:p>
          <a:p>
            <a:r>
              <a:rPr lang="en-US" sz="2000" dirty="0"/>
              <a:t>Excess fluid in the tissues moves into tiny vessels of the lymphatic system: this fluid is called </a:t>
            </a:r>
            <a:r>
              <a:rPr lang="en-US" sz="2000" b="1" dirty="0"/>
              <a:t>lymph</a:t>
            </a:r>
            <a:r>
              <a:rPr lang="en-US" sz="2000" dirty="0"/>
              <a:t>.</a:t>
            </a:r>
          </a:p>
          <a:p>
            <a:r>
              <a:rPr lang="en-US" sz="2000" b="1" dirty="0"/>
              <a:t>Lymph nodes </a:t>
            </a:r>
            <a:r>
              <a:rPr lang="en-US" sz="2000" dirty="0"/>
              <a:t>filter the lymph, trapping foreign particles, microorganisms, and other tissue debris. Lymph nodes also store </a:t>
            </a:r>
            <a:r>
              <a:rPr lang="en-US" sz="2000" dirty="0" smtClean="0"/>
              <a:t>___________, </a:t>
            </a:r>
            <a:r>
              <a:rPr lang="en-US" sz="2000" dirty="0"/>
              <a:t>white blood cells specialized to fight disease.</a:t>
            </a:r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2A41C01-F5A1-4C72-9457-E349FF4ED9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" b="1425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7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209A6-61BF-4994-8AE2-81197139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Review questions</a:t>
            </a:r>
            <a:endParaRPr lang="en-US" sz="4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23C26-0AA0-40C9-8B32-39CF95CF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200">
                <a:ea typeface="+mn-lt"/>
                <a:cs typeface="+mn-lt"/>
              </a:rPr>
              <a:t>Describe the structure of the heart.</a:t>
            </a:r>
            <a:endParaRPr lang="en-US" sz="220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2200">
                <a:ea typeface="+mn-lt"/>
                <a:cs typeface="+mn-lt"/>
              </a:rPr>
              <a:t>Outline the path that blood follows through the heart and body, starting at the superior vena cava.</a:t>
            </a:r>
            <a:endParaRPr lang="en-US" sz="220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200">
                <a:ea typeface="+mn-lt"/>
                <a:cs typeface="+mn-lt"/>
              </a:rPr>
              <a:t>How are the structures of arteries, veins, and capillaries related to their function?</a:t>
            </a:r>
            <a:endParaRPr lang="en-US" sz="220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2200">
                <a:ea typeface="+mn-lt"/>
                <a:cs typeface="+mn-lt"/>
              </a:rPr>
              <a:t>Compare oxygenation levels in pulmonary circulation and systematic circulation.</a:t>
            </a:r>
            <a:endParaRPr lang="en-US" sz="220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200">
                <a:ea typeface="+mn-lt"/>
                <a:cs typeface="+mn-lt"/>
              </a:rPr>
              <a:t>Explain how Lymph system works with the cardiovascular system.</a:t>
            </a:r>
            <a:endParaRPr lang="en-US" sz="2200">
              <a:cs typeface="Calibri"/>
            </a:endParaRPr>
          </a:p>
          <a:p>
            <a:pPr marL="514350" indent="-514350">
              <a:buAutoNum type="arabicPeriod"/>
            </a:pPr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56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ADC24-7BFE-4EF7-82F7-5FE59C70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What’s the role of the circulatory system?</a:t>
            </a:r>
            <a:r>
              <a:rPr lang="en-US" sz="3100" b="1" kern="1200" dirty="0"/>
              <a:t/>
            </a:r>
            <a:br>
              <a:rPr lang="en-US" sz="3100" b="1" kern="1200" dirty="0"/>
            </a:br>
            <a: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Which fluid besides blood moves through the circulatory system?</a:t>
            </a:r>
            <a:endParaRPr lang="en-US" sz="3100" b="1" kern="1200" dirty="0">
              <a:solidFill>
                <a:srgbClr val="080808"/>
              </a:solidFill>
              <a:latin typeface="+mj-lt"/>
              <a:cs typeface="Calibri Light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316C7-D88F-4FEB-ACFE-7A691A58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Student objectives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1E7B-F070-4C5A-8A37-8B9824C2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Describe and label the structure and function of the heart.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Trace the flow of blood through the heart and body.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Distinguish between arteries, veins, and capillaries in terms of their structure and function.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Distinguish between pulmonary circulation and systematic circulation.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Summarize the functions of the lymphatic system.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48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8DCBA-FE0C-442E-B284-52F8DCC6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The Circulatory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02839-B8F3-4FC0-9137-0B31B4DE4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769" y="1909192"/>
            <a:ext cx="4930342" cy="36477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chemeClr val="bg1"/>
                </a:solidFill>
              </a:rPr>
              <a:t>_____, _____,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_____ _____ </a:t>
            </a:r>
            <a:r>
              <a:rPr lang="en-US" sz="2400" dirty="0">
                <a:solidFill>
                  <a:schemeClr val="bg1"/>
                </a:solidFill>
              </a:rPr>
              <a:t>form the </a:t>
            </a:r>
            <a:r>
              <a:rPr lang="en-US" sz="2400" b="1" dirty="0">
                <a:solidFill>
                  <a:schemeClr val="bg1"/>
                </a:solidFill>
              </a:rPr>
              <a:t>cardiovascular system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lymph, lymph nodes, and lymph vessels form the </a:t>
            </a:r>
            <a:r>
              <a:rPr lang="en-US" sz="2400" b="1" dirty="0" smtClean="0">
                <a:solidFill>
                  <a:schemeClr val="bg1"/>
                </a:solidFill>
              </a:rPr>
              <a:t>_______ ________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The Circulatory system </a:t>
            </a:r>
            <a:r>
              <a:rPr lang="en-US" sz="2400" dirty="0">
                <a:solidFill>
                  <a:schemeClr val="bg1"/>
                </a:solidFill>
              </a:rPr>
              <a:t>transports </a:t>
            </a:r>
            <a:r>
              <a:rPr lang="en-US" sz="2400" dirty="0">
                <a:solidFill>
                  <a:schemeClr val="bg1"/>
                </a:solidFill>
              </a:rPr>
              <a:t>_______, </a:t>
            </a:r>
            <a:r>
              <a:rPr lang="en-US" sz="2400" dirty="0" smtClean="0">
                <a:solidFill>
                  <a:schemeClr val="bg1"/>
                </a:solidFill>
              </a:rPr>
              <a:t>_______,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_______; </a:t>
            </a:r>
            <a:r>
              <a:rPr lang="en-US" sz="2400" dirty="0">
                <a:solidFill>
                  <a:schemeClr val="bg1"/>
                </a:solidFill>
              </a:rPr>
              <a:t>gets rid of </a:t>
            </a:r>
            <a:r>
              <a:rPr lang="en-US" sz="2400" dirty="0" smtClean="0">
                <a:solidFill>
                  <a:schemeClr val="bg1"/>
                </a:solidFill>
              </a:rPr>
              <a:t>_______; </a:t>
            </a:r>
            <a:r>
              <a:rPr lang="en-US" sz="2400" dirty="0">
                <a:solidFill>
                  <a:schemeClr val="bg1"/>
                </a:solidFill>
              </a:rPr>
              <a:t>and helps maintain a constant body </a:t>
            </a:r>
            <a:r>
              <a:rPr lang="en-US" sz="2400" dirty="0" smtClean="0">
                <a:solidFill>
                  <a:schemeClr val="bg1"/>
                </a:solidFill>
              </a:rPr>
              <a:t>____________.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close up of a womans face&#10;&#10;Description automatically generated">
            <a:extLst>
              <a:ext uri="{FF2B5EF4-FFF2-40B4-BE49-F238E27FC236}">
                <a16:creationId xmlns:a16="http://schemas.microsoft.com/office/drawing/2014/main" id="{5D28DC2F-A0B3-4C39-A328-62291D406B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34948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0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8776D-586E-46FD-A872-2AF0F782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The Heart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B7A40-D1F3-47A6-84EA-C73B04E61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 smtClean="0">
                <a:solidFill>
                  <a:srgbClr val="000000"/>
                </a:solidFill>
              </a:rPr>
              <a:t>_____ _______of </a:t>
            </a:r>
            <a:r>
              <a:rPr lang="en-US" sz="2400" dirty="0">
                <a:solidFill>
                  <a:srgbClr val="000000"/>
                </a:solidFill>
              </a:rPr>
              <a:t>the cardiovascular system is the </a:t>
            </a:r>
            <a:r>
              <a:rPr lang="en-US" sz="2400" b="1" dirty="0">
                <a:solidFill>
                  <a:srgbClr val="000000"/>
                </a:solidFill>
              </a:rPr>
              <a:t>heart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Beats 2.5 billion time in average life.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 mammalian heart has 4 chambers, 2 upper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______</a:t>
            </a:r>
            <a:r>
              <a:rPr lang="en-US" sz="2400" dirty="0" smtClean="0">
                <a:solidFill>
                  <a:srgbClr val="000000"/>
                </a:solidFill>
              </a:rPr>
              <a:t>), </a:t>
            </a:r>
            <a:r>
              <a:rPr lang="en-US" sz="2400" dirty="0">
                <a:solidFill>
                  <a:srgbClr val="000000"/>
                </a:solidFill>
              </a:rPr>
              <a:t>2 lower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_________</a:t>
            </a:r>
            <a:r>
              <a:rPr lang="en-US" sz="2400" dirty="0" smtClean="0">
                <a:solidFill>
                  <a:srgbClr val="000000"/>
                </a:solidFill>
              </a:rPr>
              <a:t>).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Valves</a:t>
            </a:r>
            <a:r>
              <a:rPr lang="en-US" sz="2400" dirty="0">
                <a:solidFill>
                  <a:srgbClr val="000000"/>
                </a:solidFill>
              </a:rPr>
              <a:t> are flaps of tissue that open only in </a:t>
            </a:r>
            <a:r>
              <a:rPr lang="en-US" sz="2400" dirty="0" smtClean="0">
                <a:solidFill>
                  <a:srgbClr val="000000"/>
                </a:solidFill>
              </a:rPr>
              <a:t>_____ __________.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indoor, orange, vase, table&#10;&#10;Description automatically generated">
            <a:extLst>
              <a:ext uri="{FF2B5EF4-FFF2-40B4-BE49-F238E27FC236}">
                <a16:creationId xmlns:a16="http://schemas.microsoft.com/office/drawing/2014/main" id="{ADC3CF6C-9A28-4D63-ADB3-855381A582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802" r="10900" b="-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491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CF40-3D30-4608-849D-15FD71D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84705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/>
              <a:t>Anatomy of the Heart</a:t>
            </a:r>
            <a:endParaRPr lang="en-US" sz="3200" b="1" dirty="0">
              <a:cs typeface="Calibri Light"/>
            </a:endParaRPr>
          </a:p>
          <a:p>
            <a:pPr algn="ctr"/>
            <a:endParaRPr lang="en-US" sz="3200" b="1" dirty="0">
              <a:cs typeface="Calibri Light"/>
            </a:endParaRPr>
          </a:p>
        </p:txBody>
      </p:sp>
      <p:pic>
        <p:nvPicPr>
          <p:cNvPr id="8" name="Picture 8" descr="A picture containing map, drawing&#10;&#10;Description automatically generated">
            <a:extLst>
              <a:ext uri="{FF2B5EF4-FFF2-40B4-BE49-F238E27FC236}">
                <a16:creationId xmlns:a16="http://schemas.microsoft.com/office/drawing/2014/main" id="{FB8EB111-E969-4AB2-A1E1-664EB5536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651" y="201252"/>
            <a:ext cx="10431606" cy="5201515"/>
          </a:xfrm>
        </p:spPr>
      </p:pic>
    </p:spTree>
    <p:extLst>
      <p:ext uri="{BB962C8B-B14F-4D97-AF65-F5344CB8AC3E}">
        <p14:creationId xmlns:p14="http://schemas.microsoft.com/office/powerpoint/2010/main" val="273326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05D8-A3E6-43E5-B083-BC4FF501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Circulation of the Heart</a:t>
            </a:r>
            <a:endParaRPr lang="en-US" b="1" kern="1200" dirty="0"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86B1-2091-4D9A-9DC2-1465EF864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rabicPeriod"/>
            </a:pPr>
            <a:r>
              <a:rPr lang="en-US" sz="2000" dirty="0" smtClean="0"/>
              <a:t>__________ </a:t>
            </a:r>
            <a:r>
              <a:rPr lang="en-US" sz="2000" dirty="0"/>
              <a:t>blood enters the </a:t>
            </a:r>
            <a:r>
              <a:rPr lang="en-US" sz="2000" dirty="0" smtClean="0"/>
              <a:t>____ ____________.</a:t>
            </a:r>
            <a:endParaRPr lang="en-US" dirty="0"/>
          </a:p>
          <a:p>
            <a:pPr marL="742950" indent="-457200">
              <a:buAutoNum type="arabicPeriod"/>
            </a:pPr>
            <a:r>
              <a:rPr lang="en-US" sz="2000" dirty="0"/>
              <a:t>The right atrium sends deoxygenated blood into the </a:t>
            </a:r>
            <a:r>
              <a:rPr lang="en-US" sz="2000" dirty="0" smtClean="0"/>
              <a:t>_____ _________.</a:t>
            </a:r>
            <a:endParaRPr lang="en-US" sz="2000" dirty="0">
              <a:cs typeface="Calibri" panose="020F0502020204030204"/>
            </a:endParaRPr>
          </a:p>
          <a:p>
            <a:pPr marL="742950" indent="-457200">
              <a:buAutoNum type="arabicPeriod"/>
            </a:pPr>
            <a:r>
              <a:rPr lang="en-US" sz="2000" dirty="0"/>
              <a:t>The muscles of the right ventricle contract and force the blood into the </a:t>
            </a:r>
            <a:r>
              <a:rPr lang="en-US" sz="2000" dirty="0" smtClean="0"/>
              <a:t>__________ __________.</a:t>
            </a:r>
            <a:endParaRPr lang="en-US" sz="2000" dirty="0">
              <a:cs typeface="Calibri" panose="020F0502020204030204"/>
            </a:endParaRPr>
          </a:p>
          <a:p>
            <a:pPr marL="742950" indent="-457200">
              <a:buAutoNum type="arabicPeriod"/>
            </a:pPr>
            <a:r>
              <a:rPr lang="en-US" sz="2000" dirty="0"/>
              <a:t>The pulmonary artery sends the blood to the </a:t>
            </a:r>
            <a:r>
              <a:rPr lang="en-US" sz="2000" dirty="0" smtClean="0"/>
              <a:t>_______. </a:t>
            </a:r>
            <a:r>
              <a:rPr lang="en-US" sz="2000" dirty="0"/>
              <a:t>In the lungs, the CO2 diffuses out and O2 diffuses into the blood.</a:t>
            </a:r>
            <a:endParaRPr lang="en-US" sz="2000" dirty="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000" dirty="0"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D2C8A1E-A43F-4487-915B-A300EDE75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4709" y="1637164"/>
            <a:ext cx="4475531" cy="35804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1990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05D8-A3E6-43E5-B083-BC4FF501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Circulation of the Heart</a:t>
            </a:r>
            <a:endParaRPr lang="en-US" b="1" kern="1200" dirty="0"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86B1-2091-4D9A-9DC2-1465EF864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The </a:t>
            </a:r>
            <a:r>
              <a:rPr lang="en-US" sz="2000" dirty="0" smtClean="0"/>
              <a:t>_______ _________returns</a:t>
            </a:r>
            <a:r>
              <a:rPr lang="en-US" sz="2000" dirty="0"/>
              <a:t> to the </a:t>
            </a:r>
            <a:r>
              <a:rPr lang="en-US" sz="2000" dirty="0" smtClean="0"/>
              <a:t>____  ______of </a:t>
            </a:r>
            <a:r>
              <a:rPr lang="en-US" sz="2000" dirty="0"/>
              <a:t>the heart.</a:t>
            </a:r>
            <a:endParaRPr lang="en-US" sz="2000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000" dirty="0"/>
              <a:t>The oxygenated blood is then pumped into the </a:t>
            </a:r>
            <a:r>
              <a:rPr lang="en-US" sz="2000" dirty="0" smtClean="0"/>
              <a:t>____ __________.</a:t>
            </a:r>
            <a:endParaRPr lang="en-US" sz="2000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000" dirty="0"/>
              <a:t>Contraction of the muscular walls of the left ventricle forces the blood into a larger blood vessel called the </a:t>
            </a:r>
            <a:r>
              <a:rPr lang="en-US" sz="2000" b="1" dirty="0" smtClean="0"/>
              <a:t>_______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  <a:endParaRPr lang="en-US" sz="2000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000" dirty="0"/>
              <a:t>From the aorta, blood is transported to all parts of the </a:t>
            </a:r>
            <a:r>
              <a:rPr lang="en-US" sz="2000" dirty="0" smtClean="0"/>
              <a:t>______.</a:t>
            </a:r>
            <a:r>
              <a:rPr lang="en-US" sz="2000" dirty="0"/>
              <a:t> </a:t>
            </a:r>
            <a:endParaRPr lang="en-US" sz="2000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en-US" sz="2000" dirty="0">
              <a:ea typeface="+mn-lt"/>
              <a:cs typeface="+mn-lt"/>
            </a:endParaRPr>
          </a:p>
          <a:p>
            <a:pPr marL="742950" indent="-457200">
              <a:buAutoNum type="arabicPeriod"/>
            </a:pPr>
            <a:endParaRPr lang="en-US" sz="20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D2C8A1E-A43F-4487-915B-A300EDE75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4709" y="1637164"/>
            <a:ext cx="4475531" cy="35804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8065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38B42DF-583E-4FD6-98B7-C4FE91E88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47" y="643467"/>
            <a:ext cx="990670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5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492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office theme</vt:lpstr>
      <vt:lpstr>46.1 The Circulatory System</vt:lpstr>
      <vt:lpstr>What’s the role of the circulatory system?  Which fluid besides blood moves through the circulatory system?</vt:lpstr>
      <vt:lpstr>Student objectives</vt:lpstr>
      <vt:lpstr>The Circulatory System</vt:lpstr>
      <vt:lpstr>The Heart</vt:lpstr>
      <vt:lpstr>Anatomy of the Heart </vt:lpstr>
      <vt:lpstr>Circulation of the Heart</vt:lpstr>
      <vt:lpstr>Circulation of the Heart</vt:lpstr>
      <vt:lpstr>PowerPoint Presentation</vt:lpstr>
      <vt:lpstr>Control of Heartbeat</vt:lpstr>
      <vt:lpstr>Blood Vessels</vt:lpstr>
      <vt:lpstr>Patterns of circulation</vt:lpstr>
      <vt:lpstr>Lymphatic system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118</cp:revision>
  <dcterms:created xsi:type="dcterms:W3CDTF">2020-08-13T07:54:28Z</dcterms:created>
  <dcterms:modified xsi:type="dcterms:W3CDTF">2020-08-14T03:18:11Z</dcterms:modified>
</cp:coreProperties>
</file>