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1" r:id="rId2"/>
    <p:sldId id="279" r:id="rId3"/>
    <p:sldId id="263" r:id="rId4"/>
    <p:sldId id="266" r:id="rId5"/>
    <p:sldId id="280" r:id="rId6"/>
    <p:sldId id="281" r:id="rId7"/>
    <p:sldId id="282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10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13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817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3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0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6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C3F8-9009-48AC-8E80-A837FFA17920}" type="datetimeFigureOut">
              <a:rPr lang="en-US" smtClean="0"/>
              <a:t>26-Aug-19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366" y="0"/>
            <a:ext cx="6231634" cy="7071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216" y="3801803"/>
            <a:ext cx="7766936" cy="164630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Integumentary System 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- 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hypodermis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094461" y="6424578"/>
            <a:ext cx="7766936" cy="1096899"/>
          </a:xfrm>
        </p:spPr>
        <p:txBody>
          <a:bodyPr/>
          <a:lstStyle/>
          <a:p>
            <a:r>
              <a:rPr lang="en-US" dirty="0" smtClean="0"/>
              <a:t>T. 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81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5" y="1620983"/>
            <a:ext cx="8596668" cy="29064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 How do we destroy pathogens that entered our epidermis and dermis?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Why might our hair turn white when we are old?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Name the tissues that make up the subcutaneous tissue, and describe their functions.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Explain the effects of aging on the integumentary system.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029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hypodermis</a:t>
            </a:r>
            <a:r>
              <a:rPr lang="en-US" dirty="0" smtClean="0"/>
              <a:t>, also called the </a:t>
            </a:r>
            <a:r>
              <a:rPr lang="en-US" b="1" dirty="0" smtClean="0"/>
              <a:t>subcutaneous tissue</a:t>
            </a:r>
            <a:r>
              <a:rPr lang="en-US" dirty="0" smtClean="0"/>
              <a:t>, connects the dermis to the underlying muscles.</a:t>
            </a:r>
          </a:p>
          <a:p>
            <a:r>
              <a:rPr lang="en-US" dirty="0" smtClean="0"/>
              <a:t>It is made of loose connective tissue and adipose tissue.</a:t>
            </a:r>
            <a:endParaRPr lang="en-US" dirty="0" smtClean="0"/>
          </a:p>
        </p:txBody>
      </p:sp>
      <p:pic>
        <p:nvPicPr>
          <p:cNvPr id="6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387" y="2406535"/>
            <a:ext cx="4725510" cy="2781300"/>
          </a:xfrm>
        </p:spPr>
      </p:pic>
    </p:spTree>
    <p:extLst>
      <p:ext uri="{BB962C8B-B14F-4D97-AF65-F5344CB8AC3E}">
        <p14:creationId xmlns:p14="http://schemas.microsoft.com/office/powerpoint/2010/main" val="34072960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Loose connective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loose connective tissue contains </a:t>
            </a:r>
            <a:r>
              <a:rPr lang="en-US" b="1" dirty="0" smtClean="0"/>
              <a:t>collagen</a:t>
            </a:r>
            <a:r>
              <a:rPr lang="en-US" dirty="0" smtClean="0"/>
              <a:t> and </a:t>
            </a:r>
            <a:r>
              <a:rPr lang="en-US" b="1" dirty="0" smtClean="0"/>
              <a:t>elastin fibers </a:t>
            </a:r>
            <a:r>
              <a:rPr lang="en-US" dirty="0" smtClean="0"/>
              <a:t>and many white blood cells that have left capillaries to wander around in the tissue fluid between skin and muscles.</a:t>
            </a:r>
          </a:p>
          <a:p>
            <a:r>
              <a:rPr lang="en-US" dirty="0" smtClean="0"/>
              <a:t>These migrating white blood cells destroy pathogens that enter the body through breaks in the skin.</a:t>
            </a:r>
          </a:p>
          <a:p>
            <a:r>
              <a:rPr lang="en-US" b="1" dirty="0" smtClean="0"/>
              <a:t>Mast cells </a:t>
            </a:r>
            <a:r>
              <a:rPr lang="en-US" dirty="0" smtClean="0"/>
              <a:t>are specialized cells that bring out inflammation in a response to damage.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37" y="2005967"/>
            <a:ext cx="4769659" cy="3954258"/>
          </a:xfrm>
        </p:spPr>
      </p:pic>
    </p:spTree>
    <p:extLst>
      <p:ext uri="{BB962C8B-B14F-4D97-AF65-F5344CB8AC3E}">
        <p14:creationId xmlns:p14="http://schemas.microsoft.com/office/powerpoint/2010/main" val="41311704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Adipose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Adipose</a:t>
            </a:r>
            <a:r>
              <a:rPr lang="en-US" dirty="0" smtClean="0"/>
              <a:t> tissue are specialized to store fat, and our subcutaneous layer of fat stores excess nutrients as a potential energy source.</a:t>
            </a:r>
          </a:p>
          <a:p>
            <a:r>
              <a:rPr lang="en-US" dirty="0" smtClean="0"/>
              <a:t>It also provides insulation from cold.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310649"/>
            <a:ext cx="3844983" cy="3364360"/>
          </a:xfrm>
        </p:spPr>
      </p:pic>
    </p:spTree>
    <p:extLst>
      <p:ext uri="{BB962C8B-B14F-4D97-AF65-F5344CB8AC3E}">
        <p14:creationId xmlns:p14="http://schemas.microsoft.com/office/powerpoint/2010/main" val="15913945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and the integumentary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effects of age on the integumentary system are often quite visible.</a:t>
            </a:r>
          </a:p>
          <a:p>
            <a:r>
              <a:rPr lang="en-US" dirty="0" smtClean="0"/>
              <a:t>Both layers of skin become thinner and more fragile as mitosis in epidermis slows and fibroblasts in the dermis die and are not replaced.</a:t>
            </a:r>
          </a:p>
          <a:p>
            <a:r>
              <a:rPr lang="en-US" dirty="0" smtClean="0"/>
              <a:t>The skin becomes wrinkled as collagen and elastin fibers in the dermis deteriorate.</a:t>
            </a:r>
          </a:p>
          <a:p>
            <a:r>
              <a:rPr lang="en-US" dirty="0" smtClean="0"/>
              <a:t>Sebaceous glands and sweat glands become less active; making skin dry, and temperature regulating more difficult.</a:t>
            </a:r>
          </a:p>
          <a:p>
            <a:r>
              <a:rPr lang="en-US" dirty="0" smtClean="0"/>
              <a:t>Hair follicles become inactive making hair thinner, and melanocytes die and are not replaced; this makes hair become white.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122" y="1346561"/>
            <a:ext cx="4057769" cy="5410360"/>
          </a:xfrm>
        </p:spPr>
      </p:pic>
    </p:spTree>
    <p:extLst>
      <p:ext uri="{BB962C8B-B14F-4D97-AF65-F5344CB8AC3E}">
        <p14:creationId xmlns:p14="http://schemas.microsoft.com/office/powerpoint/2010/main" val="4601470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tissues of which the </a:t>
            </a:r>
            <a:r>
              <a:rPr lang="en-US" dirty="0"/>
              <a:t>subcutaneous </a:t>
            </a:r>
            <a:r>
              <a:rPr lang="en-US" dirty="0" smtClean="0"/>
              <a:t>tissue is made.</a:t>
            </a:r>
          </a:p>
          <a:p>
            <a:r>
              <a:rPr lang="en-US" dirty="0" smtClean="0"/>
              <a:t>Describe the functions of these tissues.</a:t>
            </a:r>
          </a:p>
          <a:p>
            <a:r>
              <a:rPr lang="en-US" dirty="0" smtClean="0"/>
              <a:t>What do mast cells do?</a:t>
            </a:r>
          </a:p>
          <a:p>
            <a:r>
              <a:rPr lang="en-US" dirty="0" smtClean="0"/>
              <a:t>What are the effects of aging on the skin?</a:t>
            </a:r>
          </a:p>
          <a:p>
            <a:r>
              <a:rPr lang="en-US" dirty="0" smtClean="0"/>
              <a:t>Why might the hair of an elderly turn white?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039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709</TotalTime>
  <Words>316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The Integumentary System  - the hypodermis</vt:lpstr>
      <vt:lpstr>- How do we destroy pathogens that entered our epidermis and dermis?  - Why might our hair turn white when we are old? </vt:lpstr>
      <vt:lpstr>Student objectives</vt:lpstr>
      <vt:lpstr>Hypodermis</vt:lpstr>
      <vt:lpstr>Loose connective tissue</vt:lpstr>
      <vt:lpstr>Adipose tissue</vt:lpstr>
      <vt:lpstr>Aging and the integumentary system</vt:lpstr>
      <vt:lpstr>Review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44</cp:revision>
  <dcterms:created xsi:type="dcterms:W3CDTF">2019-05-10T00:55:28Z</dcterms:created>
  <dcterms:modified xsi:type="dcterms:W3CDTF">2019-08-26T08:26:53Z</dcterms:modified>
</cp:coreProperties>
</file>