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3" r:id="rId10"/>
    <p:sldId id="275" r:id="rId11"/>
    <p:sldId id="274" r:id="rId12"/>
    <p:sldId id="282" r:id="rId13"/>
    <p:sldId id="269" r:id="rId14"/>
    <p:sldId id="270" r:id="rId15"/>
    <p:sldId id="271" r:id="rId16"/>
    <p:sldId id="272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0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iARvdeXdK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66" y="0"/>
            <a:ext cx="6231634" cy="707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216" y="3801803"/>
            <a:ext cx="7766936" cy="164630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Integumentary System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 the epidermis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94461" y="6424578"/>
            <a:ext cx="7766936" cy="1096899"/>
          </a:xfrm>
        </p:spPr>
        <p:txBody>
          <a:bodyPr/>
          <a:lstStyle/>
          <a:p>
            <a:r>
              <a:rPr lang="en-US" dirty="0" smtClean="0"/>
              <a:t>T. 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817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Langerhans cells</a:t>
            </a:r>
            <a:endParaRPr lang="en-US" dirty="0"/>
          </a:p>
        </p:txBody>
      </p:sp>
      <p:pic>
        <p:nvPicPr>
          <p:cNvPr id="7" name="Recording #2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20063" end="331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3038" y="2160588"/>
            <a:ext cx="7065962" cy="3881437"/>
          </a:xfrm>
        </p:spPr>
      </p:pic>
    </p:spTree>
    <p:extLst>
      <p:ext uri="{BB962C8B-B14F-4D97-AF65-F5344CB8AC3E}">
        <p14:creationId xmlns:p14="http://schemas.microsoft.com/office/powerpoint/2010/main" val="2063729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Melanocytes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Melanocytes</a:t>
            </a:r>
            <a:r>
              <a:rPr lang="en-US" dirty="0" smtClean="0"/>
              <a:t> produce another protein, a pigment called </a:t>
            </a:r>
            <a:r>
              <a:rPr lang="en-US" b="1" dirty="0" smtClean="0"/>
              <a:t>melanin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activity of melanocytes is genetically regulated.</a:t>
            </a:r>
          </a:p>
          <a:p>
            <a:r>
              <a:rPr lang="en-US" dirty="0" smtClean="0"/>
              <a:t>Melanin production is increased by exposure of the skin to ultraviolet rays.</a:t>
            </a:r>
          </a:p>
          <a:p>
            <a:r>
              <a:rPr lang="en-US" dirty="0" smtClean="0"/>
              <a:t>Melanin gives the skin a darker color, which prevents exposure of the living stratum </a:t>
            </a:r>
            <a:r>
              <a:rPr lang="en-US" dirty="0" err="1" smtClean="0"/>
              <a:t>germinativum</a:t>
            </a:r>
            <a:r>
              <a:rPr lang="en-US" dirty="0" smtClean="0"/>
              <a:t> further exposure to ultraviolet rays.</a:t>
            </a:r>
          </a:p>
          <a:p>
            <a:r>
              <a:rPr lang="en-US" dirty="0" smtClean="0"/>
              <a:t>Melanin also gives color to hair, though the protective function is confined to the hair of the head.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762299"/>
            <a:ext cx="4879411" cy="40949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97" y="319493"/>
            <a:ext cx="2738622" cy="17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1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Melanocytes</a:t>
            </a:r>
            <a:endParaRPr lang="en-US" dirty="0"/>
          </a:p>
        </p:txBody>
      </p:sp>
      <p:pic>
        <p:nvPicPr>
          <p:cNvPr id="4" name="aiARvdeXdK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3050" y="2330450"/>
            <a:ext cx="7272692" cy="40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Sunshine vitamin”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living portion of the epidermis produces vitamin D.</a:t>
            </a:r>
          </a:p>
          <a:p>
            <a:r>
              <a:rPr lang="en-US" dirty="0" smtClean="0"/>
              <a:t>The cells have a form of cholesterol that is changed to vitamin D on exposure to ultraviolet light.</a:t>
            </a:r>
          </a:p>
          <a:p>
            <a:r>
              <a:rPr lang="en-US" dirty="0" smtClean="0"/>
              <a:t>Vitamin D is important for :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absorption of calcium and phosphorus from food in the small intestine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Maintaining muscle strength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functioning of insulin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Some immune responses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Protection for cancer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536869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Stratum </a:t>
            </a:r>
            <a:r>
              <a:rPr lang="en-US" dirty="0" err="1" smtClean="0"/>
              <a:t>Corneum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stratum </a:t>
            </a:r>
            <a:r>
              <a:rPr lang="en-US" b="1" dirty="0" err="1" smtClean="0"/>
              <a:t>corneum</a:t>
            </a:r>
            <a:r>
              <a:rPr lang="en-US" dirty="0" smtClean="0"/>
              <a:t>, the outer layer, consists of many layers of dead cells; all that is left is their keratin.</a:t>
            </a:r>
          </a:p>
          <a:p>
            <a:r>
              <a:rPr lang="en-US" dirty="0" smtClean="0"/>
              <a:t>The protein keratin is relatively waterproof. </a:t>
            </a:r>
          </a:p>
          <a:p>
            <a:r>
              <a:rPr lang="en-US" dirty="0" smtClean="0"/>
              <a:t>It prevents most evaporation of body water and also the entry of water.</a:t>
            </a:r>
          </a:p>
          <a:p>
            <a:r>
              <a:rPr lang="en-US" dirty="0" smtClean="0"/>
              <a:t>The stratum </a:t>
            </a:r>
            <a:r>
              <a:rPr lang="en-US" dirty="0" err="1" smtClean="0"/>
              <a:t>corneum</a:t>
            </a:r>
            <a:r>
              <a:rPr lang="en-US" dirty="0" smtClean="0"/>
              <a:t> is also a barrier to pathogens and chemicals.</a:t>
            </a:r>
          </a:p>
          <a:p>
            <a:r>
              <a:rPr lang="en-US" dirty="0" smtClean="0"/>
              <a:t>Flaking of dead cells removes micro-organisms, and the fatty acid in sebum help inhibit their growth.</a:t>
            </a:r>
          </a:p>
          <a:p>
            <a:endParaRPr lang="en-US" dirty="0"/>
          </a:p>
        </p:txBody>
      </p:sp>
      <p:pic>
        <p:nvPicPr>
          <p:cNvPr id="1026" name="Picture 2" descr="Image result for stratum corne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21" y="1316768"/>
            <a:ext cx="5158970" cy="49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925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changes in 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blister</a:t>
            </a:r>
            <a:r>
              <a:rPr lang="en-US" dirty="0" smtClean="0"/>
              <a:t> is a separation of layers of epidermis, or separation of the epidermis from the dermis, and tissue fluid is collected in the space.</a:t>
            </a:r>
          </a:p>
          <a:p>
            <a:r>
              <a:rPr lang="en-US" dirty="0" smtClean="0"/>
              <a:t>If the skin is subjected to pressure, the rate of mitosis in the stratum </a:t>
            </a:r>
            <a:r>
              <a:rPr lang="en-US" dirty="0" err="1" smtClean="0"/>
              <a:t>germinativum</a:t>
            </a:r>
            <a:r>
              <a:rPr lang="en-US" dirty="0" smtClean="0"/>
              <a:t> will increase and create a thicker epidermis (</a:t>
            </a:r>
            <a:r>
              <a:rPr lang="en-US" b="1" dirty="0" smtClean="0"/>
              <a:t>callus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Although calluses are more common on the palms and soles, they may occur on any part of the skin.</a:t>
            </a:r>
            <a:endParaRPr lang="en-US" dirty="0"/>
          </a:p>
        </p:txBody>
      </p:sp>
      <p:pic>
        <p:nvPicPr>
          <p:cNvPr id="2050" name="Picture 2" descr="Image result for call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555126"/>
            <a:ext cx="4184650" cy="309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848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Name the parts of the integumentary system.</a:t>
            </a:r>
          </a:p>
          <a:p>
            <a:r>
              <a:rPr lang="en-US" sz="2800" dirty="0" smtClean="0"/>
              <a:t>Name the major layers of the skin, the location of </a:t>
            </a:r>
            <a:r>
              <a:rPr lang="en-US" sz="2800" dirty="0" smtClean="0"/>
              <a:t>each.</a:t>
            </a:r>
          </a:p>
          <a:p>
            <a:r>
              <a:rPr lang="en-US" sz="2800" dirty="0" smtClean="0"/>
              <a:t>What tissue is the epidermis made from?</a:t>
            </a:r>
            <a:endParaRPr lang="en-US" sz="2800" dirty="0" smtClean="0"/>
          </a:p>
          <a:p>
            <a:r>
              <a:rPr lang="en-US" sz="2800" dirty="0" smtClean="0"/>
              <a:t>Where does mitosis take place in the epidermis?</a:t>
            </a:r>
          </a:p>
          <a:p>
            <a:r>
              <a:rPr lang="en-US" sz="2800" dirty="0" smtClean="0"/>
              <a:t>What protein do the new cells produce in the epidermis?</a:t>
            </a:r>
          </a:p>
          <a:p>
            <a:r>
              <a:rPr lang="en-US" sz="2800" dirty="0" smtClean="0"/>
              <a:t>What is the function of Langerhans cells?</a:t>
            </a:r>
          </a:p>
          <a:p>
            <a:r>
              <a:rPr lang="en-US" sz="2800" dirty="0" smtClean="0"/>
              <a:t>Describe the functions of the stratum </a:t>
            </a:r>
            <a:r>
              <a:rPr lang="en-US" sz="2800" dirty="0" err="1" smtClean="0"/>
              <a:t>corneum</a:t>
            </a:r>
            <a:r>
              <a:rPr lang="en-US" sz="2800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185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lesson we will explore the dermis and subcutaneous tissue!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49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skin?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are the 3 key roles of skin?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08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Name the top layer of the skin and </a:t>
            </a:r>
            <a:r>
              <a:rPr lang="en-US" sz="2800" dirty="0" smtClean="0"/>
              <a:t>the tissue of which it is made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State the locations and describe the functions of the stratum </a:t>
            </a:r>
            <a:r>
              <a:rPr lang="en-US" sz="2800" dirty="0" err="1" smtClean="0"/>
              <a:t>germinativum</a:t>
            </a:r>
            <a:r>
              <a:rPr lang="en-US" sz="2800" dirty="0" smtClean="0"/>
              <a:t> and stratum </a:t>
            </a:r>
            <a:r>
              <a:rPr lang="en-US" sz="2800" dirty="0" err="1" smtClean="0"/>
              <a:t>corneum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the function of Langerhans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the function of melanocytes and melanin.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02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integumentary system </a:t>
            </a:r>
            <a:r>
              <a:rPr lang="en-US" sz="2800" dirty="0" smtClean="0"/>
              <a:t>consists of the skin, its accessory structures such as hair and sweat glands, and the subcutaneous tissue below the skin.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skin</a:t>
            </a:r>
            <a:r>
              <a:rPr lang="en-US" sz="2800" dirty="0" smtClean="0"/>
              <a:t> is made of several different tissue types and is considered an organ.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04" y="2419927"/>
            <a:ext cx="4524810" cy="3011055"/>
          </a:xfrm>
        </p:spPr>
      </p:pic>
    </p:spTree>
    <p:extLst>
      <p:ext uri="{BB962C8B-B14F-4D97-AF65-F5344CB8AC3E}">
        <p14:creationId xmlns:p14="http://schemas.microsoft.com/office/powerpoint/2010/main" val="218418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are 2 major layers in the skin: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Epidermis</a:t>
            </a:r>
          </a:p>
          <a:p>
            <a:pPr>
              <a:buFont typeface="+mj-lt"/>
              <a:buAutoNum type="arabicPeriod"/>
            </a:pPr>
            <a:r>
              <a:rPr lang="en-US" sz="2800" dirty="0" smtClean="0"/>
              <a:t>Dermis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80" y="2059710"/>
            <a:ext cx="6355603" cy="3740726"/>
          </a:xfrm>
        </p:spPr>
      </p:pic>
    </p:spTree>
    <p:extLst>
      <p:ext uri="{BB962C8B-B14F-4D97-AF65-F5344CB8AC3E}">
        <p14:creationId xmlns:p14="http://schemas.microsoft.com/office/powerpoint/2010/main" val="268267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epidermis</a:t>
            </a:r>
            <a:r>
              <a:rPr lang="en-US" dirty="0" smtClean="0"/>
              <a:t> is made of stratified squamous keratinizing epithelial tissue.</a:t>
            </a:r>
          </a:p>
          <a:p>
            <a:r>
              <a:rPr lang="en-US" dirty="0" smtClean="0"/>
              <a:t>The most abundant cells are called </a:t>
            </a:r>
            <a:r>
              <a:rPr lang="en-US" b="1" dirty="0" smtClean="0"/>
              <a:t>keratinocytes</a:t>
            </a:r>
            <a:r>
              <a:rPr lang="en-US" dirty="0" smtClean="0"/>
              <a:t>, and there are no capillaries between them.</a:t>
            </a:r>
          </a:p>
          <a:p>
            <a:r>
              <a:rPr lang="en-US" dirty="0" smtClean="0"/>
              <a:t>Epidermis has 5 sublayers (two of which are of most importance; the innermost and outermost layer)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058771"/>
            <a:ext cx="6298979" cy="4982590"/>
          </a:xfrm>
        </p:spPr>
      </p:pic>
    </p:spTree>
    <p:extLst>
      <p:ext uri="{BB962C8B-B14F-4D97-AF65-F5344CB8AC3E}">
        <p14:creationId xmlns:p14="http://schemas.microsoft.com/office/powerpoint/2010/main" val="34072960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Stratum </a:t>
            </a:r>
            <a:r>
              <a:rPr lang="en-US" dirty="0" err="1" smtClean="0"/>
              <a:t>Germinativum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innermost layer, the </a:t>
            </a:r>
            <a:r>
              <a:rPr lang="en-US" b="1" dirty="0" smtClean="0"/>
              <a:t>stratum </a:t>
            </a:r>
            <a:r>
              <a:rPr lang="en-US" b="1" dirty="0" err="1" smtClean="0"/>
              <a:t>germinativum</a:t>
            </a:r>
            <a:r>
              <a:rPr lang="en-US" dirty="0" smtClean="0"/>
              <a:t>, may also be called the stratum </a:t>
            </a:r>
            <a:r>
              <a:rPr lang="en-US" dirty="0" err="1" smtClean="0"/>
              <a:t>basale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this layer </a:t>
            </a:r>
            <a:r>
              <a:rPr lang="en-US" b="1" dirty="0" smtClean="0"/>
              <a:t>mitosis</a:t>
            </a:r>
            <a:r>
              <a:rPr lang="en-US" dirty="0" smtClean="0"/>
              <a:t> takes place.</a:t>
            </a:r>
          </a:p>
          <a:p>
            <a:r>
              <a:rPr lang="en-US" dirty="0" smtClean="0"/>
              <a:t>New cells are continuously being produced, pushing older cells toward the skin surface.</a:t>
            </a:r>
          </a:p>
          <a:p>
            <a:r>
              <a:rPr lang="en-US" dirty="0" smtClean="0"/>
              <a:t>These cells produce the protein </a:t>
            </a:r>
            <a:r>
              <a:rPr lang="en-US" b="1" dirty="0"/>
              <a:t>k</a:t>
            </a:r>
            <a:r>
              <a:rPr lang="en-US" b="1" dirty="0" smtClean="0"/>
              <a:t>eratin</a:t>
            </a:r>
            <a:r>
              <a:rPr lang="en-US" dirty="0" smtClean="0"/>
              <a:t>, and as they get farther away from capillaries in the dermis they die. </a:t>
            </a:r>
            <a:endParaRPr lang="en-US" dirty="0"/>
          </a:p>
        </p:txBody>
      </p:sp>
      <p:pic>
        <p:nvPicPr>
          <p:cNvPr id="4" name="Recording #23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677" end="5491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9524" y="2160588"/>
            <a:ext cx="6756193" cy="3711293"/>
          </a:xfrm>
        </p:spPr>
      </p:pic>
    </p:spTree>
    <p:extLst>
      <p:ext uri="{BB962C8B-B14F-4D97-AF65-F5344CB8AC3E}">
        <p14:creationId xmlns:p14="http://schemas.microsoft.com/office/powerpoint/2010/main" val="3450474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of </a:t>
            </a:r>
            <a:r>
              <a:rPr lang="en-US" dirty="0"/>
              <a:t>Stratum </a:t>
            </a:r>
            <a:r>
              <a:rPr lang="en-US" dirty="0" err="1"/>
              <a:t>Germinativum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Keratinocytes</a:t>
            </a:r>
            <a:r>
              <a:rPr lang="en-US" dirty="0" smtClean="0"/>
              <a:t>; synthesize antimicrobial peptides called </a:t>
            </a:r>
            <a:r>
              <a:rPr lang="en-US" dirty="0" err="1" smtClean="0"/>
              <a:t>defensins</a:t>
            </a:r>
            <a:r>
              <a:rPr lang="en-US" dirty="0" smtClean="0"/>
              <a:t>; these are produced following any injury to the skin.</a:t>
            </a:r>
          </a:p>
          <a:p>
            <a:r>
              <a:rPr lang="en-US" b="1" dirty="0" smtClean="0"/>
              <a:t>Merkel cells</a:t>
            </a:r>
            <a:r>
              <a:rPr lang="en-US" dirty="0" smtClean="0"/>
              <a:t>; these are receptors for the sense of </a:t>
            </a:r>
            <a:r>
              <a:rPr lang="en-US" dirty="0" smtClean="0"/>
              <a:t>touch.</a:t>
            </a:r>
          </a:p>
          <a:p>
            <a:r>
              <a:rPr lang="en-US" b="1" dirty="0" smtClean="0"/>
              <a:t>Melanocytes</a:t>
            </a:r>
            <a:endParaRPr lang="en-US" dirty="0"/>
          </a:p>
          <a:p>
            <a:r>
              <a:rPr lang="en-US" b="1" dirty="0"/>
              <a:t>Langerhans </a:t>
            </a:r>
            <a:r>
              <a:rPr lang="en-US" b="1" dirty="0" smtClean="0"/>
              <a:t>cells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70" y="1270000"/>
            <a:ext cx="6298979" cy="49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0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Langerhans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Within the epidermis are </a:t>
            </a:r>
            <a:r>
              <a:rPr lang="en-US" b="1" dirty="0" smtClean="0"/>
              <a:t>Langerhans cells</a:t>
            </a:r>
            <a:r>
              <a:rPr lang="en-US" dirty="0" smtClean="0"/>
              <a:t>, which are also called dendritic cells.</a:t>
            </a:r>
          </a:p>
          <a:p>
            <a:r>
              <a:rPr lang="en-US" dirty="0" smtClean="0"/>
              <a:t>The cells originate in the red bone marrow, and are quite mobile.</a:t>
            </a:r>
          </a:p>
          <a:p>
            <a:r>
              <a:rPr lang="en-US" dirty="0" smtClean="0"/>
              <a:t>They are able to phagocytize foreign material and migrate to lymph notes and present the pathogen to lymphocytes. 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triggers an immune response such as the production of antibodies.</a:t>
            </a:r>
            <a:endParaRPr lang="en-US" dirty="0"/>
          </a:p>
        </p:txBody>
      </p:sp>
      <p:pic>
        <p:nvPicPr>
          <p:cNvPr id="3074" name="Picture 2" descr="Image result for langerhans ce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60" y="620964"/>
            <a:ext cx="3970916" cy="559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596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537</TotalTime>
  <Words>700</Words>
  <Application>Microsoft Office PowerPoint</Application>
  <PresentationFormat>Widescreen</PresentationFormat>
  <Paragraphs>70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The Integumentary System  - the epidermis</vt:lpstr>
      <vt:lpstr>Why do we have skin?  What are the 3 key roles of skin?</vt:lpstr>
      <vt:lpstr>Student objectives</vt:lpstr>
      <vt:lpstr>The Integumentary System</vt:lpstr>
      <vt:lpstr>The Skin</vt:lpstr>
      <vt:lpstr>Epidermis</vt:lpstr>
      <vt:lpstr>Stratum Germinativum</vt:lpstr>
      <vt:lpstr>Cells of Stratum Germinativum</vt:lpstr>
      <vt:lpstr>Langerhans cells</vt:lpstr>
      <vt:lpstr>Langerhans cells</vt:lpstr>
      <vt:lpstr>Melanocytes</vt:lpstr>
      <vt:lpstr>Melanocytes</vt:lpstr>
      <vt:lpstr>“the Sunshine vitamin”</vt:lpstr>
      <vt:lpstr>Stratum Corneum</vt:lpstr>
      <vt:lpstr>Minor changes in the epidermis</vt:lpstr>
      <vt:lpstr>Review:</vt:lpstr>
      <vt:lpstr>Next lesson we will explore the dermis and subcutaneous tissue!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26</cp:revision>
  <dcterms:created xsi:type="dcterms:W3CDTF">2019-05-10T00:55:28Z</dcterms:created>
  <dcterms:modified xsi:type="dcterms:W3CDTF">2019-08-15T04:58:05Z</dcterms:modified>
</cp:coreProperties>
</file>