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79" r:id="rId3"/>
    <p:sldId id="263" r:id="rId4"/>
    <p:sldId id="266" r:id="rId5"/>
    <p:sldId id="267" r:id="rId6"/>
    <p:sldId id="268" r:id="rId7"/>
    <p:sldId id="269" r:id="rId8"/>
    <p:sldId id="270" r:id="rId9"/>
    <p:sldId id="278" r:id="rId10"/>
    <p:sldId id="271" r:id="rId11"/>
    <p:sldId id="280" r:id="rId12"/>
    <p:sldId id="272" r:id="rId13"/>
    <p:sldId id="273" r:id="rId14"/>
    <p:sldId id="275" r:id="rId15"/>
    <p:sldId id="281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6" y="0"/>
            <a:ext cx="6231634" cy="707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216" y="3801803"/>
            <a:ext cx="7766936" cy="164630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Integumentary System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the dermis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4461" y="6424578"/>
            <a:ext cx="7766936" cy="1096899"/>
          </a:xfrm>
        </p:spPr>
        <p:txBody>
          <a:bodyPr/>
          <a:lstStyle/>
          <a:p>
            <a:r>
              <a:rPr lang="en-US" dirty="0" smtClean="0"/>
              <a:t>T. 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1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Receptors and sensations provide the central nervous system with information about the external environment and its effects on the skin.</a:t>
            </a:r>
          </a:p>
          <a:p>
            <a:r>
              <a:rPr lang="en-US" dirty="0" smtClean="0"/>
              <a:t>Most sensory receptors for the cutaneous senses are found in the dermis.</a:t>
            </a:r>
          </a:p>
          <a:p>
            <a:r>
              <a:rPr lang="en-US" dirty="0" smtClean="0"/>
              <a:t>Cutaneous senses are touch, heat, cold, and pain.</a:t>
            </a:r>
          </a:p>
          <a:p>
            <a:r>
              <a:rPr lang="en-US" b="1" dirty="0" smtClean="0"/>
              <a:t>Free nerve endings </a:t>
            </a:r>
            <a:r>
              <a:rPr lang="en-US" dirty="0" smtClean="0"/>
              <a:t>feel pain, heat, or cold.</a:t>
            </a:r>
          </a:p>
          <a:p>
            <a:r>
              <a:rPr lang="en-US" b="1" dirty="0" smtClean="0"/>
              <a:t>Encapsulated nerve endings </a:t>
            </a:r>
            <a:r>
              <a:rPr lang="en-US" dirty="0" smtClean="0"/>
              <a:t>feel touch and pressure.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4462" y="534298"/>
            <a:ext cx="6382039" cy="58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65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sensitivity of an area of skin is determined by how many receptors are present.</a:t>
            </a:r>
          </a:p>
          <a:p>
            <a:r>
              <a:rPr lang="en-US" dirty="0" smtClean="0"/>
              <a:t>Fingertips are very sensitive to touch because there are many receptors.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9" y="2781300"/>
            <a:ext cx="2780109" cy="1853406"/>
          </a:xfrm>
        </p:spPr>
      </p:pic>
    </p:spTree>
    <p:extLst>
      <p:ext uri="{BB962C8B-B14F-4D97-AF65-F5344CB8AC3E}">
        <p14:creationId xmlns:p14="http://schemas.microsoft.com/office/powerpoint/2010/main" val="1899815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Glands are made of epithelial tissue: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Sebaceous Glands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Sweat Glands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4462" y="528728"/>
            <a:ext cx="6614795" cy="60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72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ducts of </a:t>
            </a:r>
            <a:r>
              <a:rPr lang="en-US" b="1" dirty="0" smtClean="0"/>
              <a:t>sebaceous glands </a:t>
            </a:r>
            <a:r>
              <a:rPr lang="en-US" dirty="0" smtClean="0"/>
              <a:t>open into hair follicles or directly to the skin surface.</a:t>
            </a:r>
          </a:p>
          <a:p>
            <a:r>
              <a:rPr lang="en-US" dirty="0" smtClean="0"/>
              <a:t>They secrete </a:t>
            </a:r>
            <a:r>
              <a:rPr lang="en-US" b="1" dirty="0" smtClean="0"/>
              <a:t>sebum</a:t>
            </a:r>
            <a:r>
              <a:rPr lang="en-US" dirty="0" smtClean="0"/>
              <a:t>, a lipid substance (oil):</a:t>
            </a:r>
          </a:p>
          <a:p>
            <a:pPr lvl="1"/>
            <a:r>
              <a:rPr lang="en-US" dirty="0" smtClean="0"/>
              <a:t>Inhibits the growth of bacteria on the skin surface</a:t>
            </a:r>
          </a:p>
          <a:p>
            <a:pPr lvl="1"/>
            <a:r>
              <a:rPr lang="en-US" dirty="0" smtClean="0"/>
              <a:t>Prevents drying of skin and hair.</a:t>
            </a:r>
            <a:endParaRPr lang="en-US" dirty="0"/>
          </a:p>
          <a:p>
            <a:r>
              <a:rPr lang="en-US" dirty="0" smtClean="0"/>
              <a:t>Adolescents may have problems of overactive sebaceous glands. Too much sebum traps bacteria in hair follicles and create small infections.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91" y="2160589"/>
            <a:ext cx="6286936" cy="3418521"/>
          </a:xfrm>
        </p:spPr>
      </p:pic>
    </p:spTree>
    <p:extLst>
      <p:ext uri="{BB962C8B-B14F-4D97-AF65-F5344CB8AC3E}">
        <p14:creationId xmlns:p14="http://schemas.microsoft.com/office/powerpoint/2010/main" val="1692782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are two types of sweat glands: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Apocrine glands</a:t>
            </a:r>
            <a:r>
              <a:rPr lang="en-US" dirty="0" smtClean="0"/>
              <a:t>: most numerous in underarm and genital areas. Sensitive to stress and emotional situations.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Eccrine glands</a:t>
            </a:r>
            <a:r>
              <a:rPr lang="en-US" dirty="0" smtClean="0"/>
              <a:t>: all over body, but numerous on forehead, upper lip, palms, and soles. Secretory portion of these glands is a coiled tube in the dermis. The duct to the skin’s surface is called a </a:t>
            </a:r>
            <a:r>
              <a:rPr lang="en-US" b="1" dirty="0" smtClean="0"/>
              <a:t>pore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46" y="797757"/>
            <a:ext cx="4463734" cy="5759658"/>
          </a:xfrm>
        </p:spPr>
      </p:pic>
    </p:spTree>
    <p:extLst>
      <p:ext uri="{BB962C8B-B14F-4D97-AF65-F5344CB8AC3E}">
        <p14:creationId xmlns:p14="http://schemas.microsoft.com/office/powerpoint/2010/main" val="3009219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sweat produced by eccrine glands is important in the maintenance of normal body temperature.</a:t>
            </a:r>
          </a:p>
          <a:p>
            <a:r>
              <a:rPr lang="en-US" dirty="0" smtClean="0"/>
              <a:t>A great deal of heat can be can be lost in evaporation of relatively small amount of water.</a:t>
            </a:r>
          </a:p>
          <a:p>
            <a:r>
              <a:rPr lang="en-US" dirty="0" smtClean="0"/>
              <a:t>Loss of too much body water in sweat may cause </a:t>
            </a:r>
            <a:r>
              <a:rPr lang="en-US" b="1" dirty="0" smtClean="0"/>
              <a:t>dehydration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Sodium Chloride is also lost in sweat, as are small amounts or urea (a nitrogenous waste product of amino acid metabolism).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55" y="2385753"/>
            <a:ext cx="5038752" cy="2834297"/>
          </a:xfrm>
        </p:spPr>
      </p:pic>
    </p:spTree>
    <p:extLst>
      <p:ext uri="{BB962C8B-B14F-4D97-AF65-F5344CB8AC3E}">
        <p14:creationId xmlns:p14="http://schemas.microsoft.com/office/powerpoint/2010/main" val="3211859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Besides the capillaries in the dermis, arterioles are of great importance.</a:t>
            </a:r>
          </a:p>
          <a:p>
            <a:r>
              <a:rPr lang="en-US" dirty="0" smtClean="0"/>
              <a:t>Arterioles are small arteries, and the smooth muscle in their walls permits them to constrict (close) or dilate (open) to maintain body temperature.</a:t>
            </a:r>
          </a:p>
          <a:p>
            <a:r>
              <a:rPr lang="en-US" dirty="0" smtClean="0"/>
              <a:t>When arterioles dilate (</a:t>
            </a:r>
            <a:r>
              <a:rPr lang="en-US" b="1" dirty="0" smtClean="0"/>
              <a:t>vasodilation</a:t>
            </a:r>
            <a:r>
              <a:rPr lang="en-US" dirty="0" smtClean="0"/>
              <a:t>), blood flow increases in dermis and releases heat through skin.</a:t>
            </a:r>
          </a:p>
          <a:p>
            <a:r>
              <a:rPr lang="en-US" dirty="0" smtClean="0"/>
              <a:t>When arterioles contract (</a:t>
            </a:r>
            <a:r>
              <a:rPr lang="en-US" b="1" dirty="0" smtClean="0"/>
              <a:t>vasoconstriction</a:t>
            </a:r>
            <a:r>
              <a:rPr lang="en-US" dirty="0" smtClean="0"/>
              <a:t>), blood flow is decreased keeping heat inside body.</a:t>
            </a:r>
          </a:p>
          <a:p>
            <a:r>
              <a:rPr lang="en-US" dirty="0" smtClean="0"/>
              <a:t>Vasoconstriction may occur during stressful situations, because of </a:t>
            </a:r>
            <a:r>
              <a:rPr lang="en-US" i="1" dirty="0" smtClean="0"/>
              <a:t>‘fight or flight response’.</a:t>
            </a:r>
            <a:endParaRPr lang="en-US" i="1" dirty="0"/>
          </a:p>
        </p:txBody>
      </p:sp>
      <p:pic>
        <p:nvPicPr>
          <p:cNvPr id="5" name="Recording #25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0527" y="1930400"/>
            <a:ext cx="6550025" cy="3697434"/>
          </a:xfrm>
        </p:spPr>
      </p:pic>
    </p:spTree>
    <p:extLst>
      <p:ext uri="{BB962C8B-B14F-4D97-AF65-F5344CB8AC3E}">
        <p14:creationId xmlns:p14="http://schemas.microsoft.com/office/powerpoint/2010/main" val="1827791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 the dermis and the tissue of which it is made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Where, on the body, does human hair have important functions? Describe these functions.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Describe the functions of nails.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Name the cutaneous senses and explain their importance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Explain the functions of </a:t>
            </a:r>
            <a:r>
              <a:rPr lang="en-US" dirty="0" smtClean="0"/>
              <a:t>sebum.</a:t>
            </a:r>
          </a:p>
          <a:p>
            <a:endParaRPr lang="en-US" dirty="0"/>
          </a:p>
          <a:p>
            <a:r>
              <a:rPr lang="en-US" dirty="0" smtClean="0"/>
              <a:t>How do the </a:t>
            </a:r>
            <a:r>
              <a:rPr lang="en-US" dirty="0"/>
              <a:t>arterioles in the dermis respond to heat, cold, and </a:t>
            </a:r>
            <a:r>
              <a:rPr lang="en-US" dirty="0" smtClean="0"/>
              <a:t>stress?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5" y="1620983"/>
            <a:ext cx="8596668" cy="2906466"/>
          </a:xfrm>
        </p:spPr>
        <p:txBody>
          <a:bodyPr>
            <a:normAutofit/>
          </a:bodyPr>
          <a:lstStyle/>
          <a:p>
            <a:r>
              <a:rPr lang="en-US" dirty="0" smtClean="0"/>
              <a:t>How come your hair keeps growing back?</a:t>
            </a:r>
            <a:br>
              <a:rPr lang="en-US" dirty="0" smtClean="0"/>
            </a:br>
            <a:r>
              <a:rPr lang="en-US" dirty="0" smtClean="0"/>
              <a:t>Where do our hair and nails come from?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the dermis and the tissue of which it is made.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functions of hair and nails.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the cutaneous senses and explain their importance.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functions of the secretions of sebaceous glands </a:t>
            </a:r>
            <a:r>
              <a:rPr lang="en-US" sz="2800" smtClean="0"/>
              <a:t>and the eccrine </a:t>
            </a:r>
            <a:r>
              <a:rPr lang="en-US" sz="2800" dirty="0" smtClean="0"/>
              <a:t>sweat glands.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how the arterioles in the dermis respond to heat, cold, and stress.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2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dermis</a:t>
            </a:r>
            <a:r>
              <a:rPr lang="en-US" dirty="0" smtClean="0"/>
              <a:t> is made of irregular type of fibrous connective tissue.</a:t>
            </a:r>
          </a:p>
          <a:p>
            <a:r>
              <a:rPr lang="en-US" dirty="0" smtClean="0"/>
              <a:t>The dermis contains accessory skin structures: hair and nail follicles, sensory receptors, and several types of glands.</a:t>
            </a:r>
          </a:p>
          <a:p>
            <a:r>
              <a:rPr lang="en-US" dirty="0" smtClean="0"/>
              <a:t>Irregular means that the fibers are not parallel, but run in all directions.</a:t>
            </a:r>
          </a:p>
          <a:p>
            <a:r>
              <a:rPr lang="en-US" dirty="0" smtClean="0"/>
              <a:t>Fibroblasts produce both </a:t>
            </a:r>
            <a:r>
              <a:rPr lang="en-US" b="1" dirty="0" smtClean="0"/>
              <a:t>collagen</a:t>
            </a:r>
            <a:r>
              <a:rPr lang="en-US" dirty="0" smtClean="0"/>
              <a:t> and </a:t>
            </a:r>
            <a:r>
              <a:rPr lang="en-US" b="1" dirty="0" smtClean="0"/>
              <a:t>elastin</a:t>
            </a:r>
            <a:r>
              <a:rPr lang="en-US" dirty="0" smtClean="0"/>
              <a:t> fibers.</a:t>
            </a:r>
          </a:p>
          <a:p>
            <a:r>
              <a:rPr lang="en-US" dirty="0" smtClean="0"/>
              <a:t>Strength and elasticity are two characteristics of the dermis.</a:t>
            </a:r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31" y="228600"/>
            <a:ext cx="4725510" cy="2781300"/>
          </a:xfrm>
        </p:spPr>
      </p:pic>
      <p:pic>
        <p:nvPicPr>
          <p:cNvPr id="4" name="Recording #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5269" y="3175648"/>
            <a:ext cx="5920932" cy="33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6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uneven junction of the dermis with the epidermis is called </a:t>
            </a:r>
            <a:r>
              <a:rPr lang="en-US" b="1" dirty="0"/>
              <a:t>papillary junction</a:t>
            </a:r>
            <a:r>
              <a:rPr lang="en-US" dirty="0"/>
              <a:t>.</a:t>
            </a:r>
          </a:p>
          <a:p>
            <a:r>
              <a:rPr lang="en-US" dirty="0" smtClean="0"/>
              <a:t>Capillaries are abundant here to nourish the dermis and epidermis.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10" y="615634"/>
            <a:ext cx="5700570" cy="5610599"/>
          </a:xfrm>
        </p:spPr>
      </p:pic>
    </p:spTree>
    <p:extLst>
      <p:ext uri="{BB962C8B-B14F-4D97-AF65-F5344CB8AC3E}">
        <p14:creationId xmlns:p14="http://schemas.microsoft.com/office/powerpoint/2010/main" val="957749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Follicles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Hair follicles </a:t>
            </a:r>
            <a:r>
              <a:rPr lang="en-US" dirty="0" smtClean="0"/>
              <a:t>are made of epidermal tissue, and the growth process of hair is very similar to the growth of the epidermis.</a:t>
            </a:r>
          </a:p>
          <a:p>
            <a:r>
              <a:rPr lang="en-US" dirty="0" smtClean="0"/>
              <a:t>At the base is the </a:t>
            </a:r>
            <a:r>
              <a:rPr lang="en-US" b="1" dirty="0" smtClean="0"/>
              <a:t>hair root</a:t>
            </a:r>
            <a:r>
              <a:rPr lang="en-US" dirty="0" smtClean="0"/>
              <a:t>, which contains cells called the matrix, where mitosis takes place.</a:t>
            </a:r>
          </a:p>
          <a:p>
            <a:r>
              <a:rPr lang="en-US" dirty="0" smtClean="0"/>
              <a:t>New cells produce keratin, get their color from melanin, then die and become part of the </a:t>
            </a:r>
            <a:r>
              <a:rPr lang="en-US" b="1" dirty="0" smtClean="0"/>
              <a:t>hair shaft</a:t>
            </a:r>
            <a:r>
              <a:rPr lang="en-US" dirty="0" smtClean="0"/>
              <a:t>, which is pushed towards the surface of the skin.</a:t>
            </a:r>
          </a:p>
          <a:p>
            <a:r>
              <a:rPr lang="en-US" dirty="0" smtClean="0"/>
              <a:t>Hair growth averages 8-10 mm/month.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08" y="798636"/>
            <a:ext cx="5068376" cy="5243389"/>
          </a:xfrm>
        </p:spPr>
      </p:pic>
    </p:spTree>
    <p:extLst>
      <p:ext uri="{BB962C8B-B14F-4D97-AF65-F5344CB8AC3E}">
        <p14:creationId xmlns:p14="http://schemas.microsoft.com/office/powerpoint/2010/main" val="2139362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human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Eyelashes and eyebrows help to keep dust and perspiration out of eyes.</a:t>
            </a:r>
          </a:p>
          <a:p>
            <a:r>
              <a:rPr lang="en-US" dirty="0" smtClean="0"/>
              <a:t>Hairs in nostrils help to keep dust out of nasal cavities.</a:t>
            </a:r>
          </a:p>
          <a:p>
            <a:r>
              <a:rPr lang="en-US" dirty="0" smtClean="0"/>
              <a:t>Hair of the scalp provides insulation from cold on the head.</a:t>
            </a:r>
          </a:p>
          <a:p>
            <a:r>
              <a:rPr lang="en-US" dirty="0" smtClean="0"/>
              <a:t>Attached to each hair follicle is a small, smooth muscle called </a:t>
            </a:r>
            <a:r>
              <a:rPr lang="en-US" b="1" dirty="0" err="1" smtClean="0"/>
              <a:t>pilomotor</a:t>
            </a:r>
            <a:r>
              <a:rPr lang="en-US" dirty="0" smtClean="0"/>
              <a:t>. It gives us ‘goosebumps’.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39" y="2377440"/>
            <a:ext cx="6446408" cy="3019938"/>
          </a:xfrm>
        </p:spPr>
      </p:pic>
    </p:spTree>
    <p:extLst>
      <p:ext uri="{BB962C8B-B14F-4D97-AF65-F5344CB8AC3E}">
        <p14:creationId xmlns:p14="http://schemas.microsoft.com/office/powerpoint/2010/main" val="301749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Follicles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 the end of fingers and toes, nail follicles produce nails just as hair follicles produce hair.</a:t>
            </a:r>
          </a:p>
          <a:p>
            <a:r>
              <a:rPr lang="en-US" dirty="0" smtClean="0"/>
              <a:t>Mitosis takes place in the </a:t>
            </a:r>
            <a:r>
              <a:rPr lang="en-US" b="1" dirty="0" smtClean="0"/>
              <a:t>nail root </a:t>
            </a:r>
            <a:r>
              <a:rPr lang="en-US" dirty="0" smtClean="0"/>
              <a:t>at the base of the nail, and the new cells produce keratin and then die.</a:t>
            </a:r>
          </a:p>
          <a:p>
            <a:r>
              <a:rPr lang="en-US" dirty="0" smtClean="0"/>
              <a:t>The nail itself consists of keratinized dead cells, the flat nail bed is living epidermis and dermis.</a:t>
            </a:r>
          </a:p>
          <a:p>
            <a:r>
              <a:rPr lang="en-US" dirty="0" smtClean="0"/>
              <a:t>Fingernails grow about 3mm/month.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89" y="2385033"/>
            <a:ext cx="6277903" cy="2910861"/>
          </a:xfrm>
        </p:spPr>
      </p:pic>
    </p:spTree>
    <p:extLst>
      <p:ext uri="{BB962C8B-B14F-4D97-AF65-F5344CB8AC3E}">
        <p14:creationId xmlns:p14="http://schemas.microsoft.com/office/powerpoint/2010/main" val="927085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Nails protect the end of fingers and toes from mechanical injury and gives the fingers greater ability to pick up small objects.</a:t>
            </a:r>
          </a:p>
          <a:p>
            <a:r>
              <a:rPr lang="en-US" dirty="0" smtClean="0"/>
              <a:t>Fingernails are also good for scratching:</a:t>
            </a:r>
          </a:p>
          <a:p>
            <a:pPr lvl="1"/>
            <a:r>
              <a:rPr lang="en-US" dirty="0" smtClean="0"/>
              <a:t>Arthropod parasite, mosquito, tick, or flea.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43" y="2480142"/>
            <a:ext cx="5052002" cy="3363190"/>
          </a:xfrm>
        </p:spPr>
      </p:pic>
    </p:spTree>
    <p:extLst>
      <p:ext uri="{BB962C8B-B14F-4D97-AF65-F5344CB8AC3E}">
        <p14:creationId xmlns:p14="http://schemas.microsoft.com/office/powerpoint/2010/main" val="4200846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816</TotalTime>
  <Words>900</Words>
  <Application>Microsoft Office PowerPoint</Application>
  <PresentationFormat>Widescreen</PresentationFormat>
  <Paragraphs>83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The Integumentary System  - the dermis</vt:lpstr>
      <vt:lpstr>How come your hair keeps growing back? Where do our hair and nails come from?</vt:lpstr>
      <vt:lpstr>Student objectives</vt:lpstr>
      <vt:lpstr>Dermis</vt:lpstr>
      <vt:lpstr>Papillary Junction</vt:lpstr>
      <vt:lpstr>Hair Follicles</vt:lpstr>
      <vt:lpstr>Functions of human hair</vt:lpstr>
      <vt:lpstr>Nail Follicles</vt:lpstr>
      <vt:lpstr>Functions of nails</vt:lpstr>
      <vt:lpstr>Receptors</vt:lpstr>
      <vt:lpstr>Sensitivity</vt:lpstr>
      <vt:lpstr>Glands</vt:lpstr>
      <vt:lpstr>Sebaceous Glands</vt:lpstr>
      <vt:lpstr>Sweat Glands</vt:lpstr>
      <vt:lpstr>Sweat</vt:lpstr>
      <vt:lpstr>Blood Vessels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2019-05-10T00:55:28Z</dcterms:created>
  <dcterms:modified xsi:type="dcterms:W3CDTF">2019-09-04T04:33:29Z</dcterms:modified>
</cp:coreProperties>
</file>