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handoutMasterIdLst>
    <p:handoutMasterId r:id="rId25"/>
  </p:handoutMasterIdLst>
  <p:sldIdLst>
    <p:sldId id="256" r:id="rId2"/>
    <p:sldId id="266" r:id="rId3"/>
    <p:sldId id="267" r:id="rId4"/>
    <p:sldId id="259" r:id="rId5"/>
    <p:sldId id="260" r:id="rId6"/>
    <p:sldId id="261" r:id="rId7"/>
    <p:sldId id="263" r:id="rId8"/>
    <p:sldId id="264" r:id="rId9"/>
    <p:sldId id="265" r:id="rId10"/>
    <p:sldId id="270" r:id="rId11"/>
    <p:sldId id="269" r:id="rId12"/>
    <p:sldId id="271" r:id="rId13"/>
    <p:sldId id="268" r:id="rId14"/>
    <p:sldId id="283" r:id="rId15"/>
    <p:sldId id="272" r:id="rId16"/>
    <p:sldId id="274" r:id="rId17"/>
    <p:sldId id="276" r:id="rId18"/>
    <p:sldId id="277" r:id="rId19"/>
    <p:sldId id="278" r:id="rId20"/>
    <p:sldId id="279" r:id="rId21"/>
    <p:sldId id="280" r:id="rId22"/>
    <p:sldId id="281" r:id="rId23"/>
    <p:sldId id="275" r:id="rId24"/>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94660"/>
  </p:normalViewPr>
  <p:slideViewPr>
    <p:cSldViewPr snapToGrid="0">
      <p:cViewPr varScale="1">
        <p:scale>
          <a:sx n="113" d="100"/>
          <a:sy n="113"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0E31F414-20AC-4F0F-827A-9002F0BF240F}" type="datetimeFigureOut">
              <a:rPr lang="en-US" smtClean="0"/>
              <a:t>22-May-19</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B48CF7D0-7576-4E93-BE43-28C3ACB0D589}" type="slidenum">
              <a:rPr lang="en-US" smtClean="0"/>
              <a:t>‹#›</a:t>
            </a:fld>
            <a:endParaRPr lang="en-US"/>
          </a:p>
        </p:txBody>
      </p:sp>
    </p:spTree>
    <p:extLst>
      <p:ext uri="{BB962C8B-B14F-4D97-AF65-F5344CB8AC3E}">
        <p14:creationId xmlns:p14="http://schemas.microsoft.com/office/powerpoint/2010/main" val="351895728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15377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185516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1710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037613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88178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578035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750208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38799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163956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E7C3F8-9009-48AC-8E80-A837FFA17920}" type="datetimeFigureOut">
              <a:rPr lang="en-US" smtClean="0"/>
              <a:t>22-May-19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050087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E7C3F8-9009-48AC-8E80-A837FFA17920}" type="datetimeFigureOut">
              <a:rPr lang="en-US" smtClean="0"/>
              <a:t>22-May-19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238153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E7C3F8-9009-48AC-8E80-A837FFA17920}" type="datetimeFigureOut">
              <a:rPr lang="en-US" smtClean="0"/>
              <a:t>22-May-19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61903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E7C3F8-9009-48AC-8E80-A837FFA17920}" type="datetimeFigureOut">
              <a:rPr lang="en-US" smtClean="0"/>
              <a:t>22-May-19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34640362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7C3F8-9009-48AC-8E80-A837FFA17920}" type="datetimeFigureOut">
              <a:rPr lang="en-US" smtClean="0"/>
              <a:t>22-May-19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412290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E7C3F8-9009-48AC-8E80-A837FFA17920}" type="datetimeFigureOut">
              <a:rPr lang="en-US" smtClean="0"/>
              <a:t>22-May-19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2590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4E7C3F8-9009-48AC-8E80-A837FFA17920}" type="datetimeFigureOut">
              <a:rPr lang="en-US" smtClean="0"/>
              <a:t>22-May-19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0728F1-5839-47D7-94EA-1C995ABEC029}" type="slidenum">
              <a:rPr lang="en-US" smtClean="0"/>
              <a:t>‹#›</a:t>
            </a:fld>
            <a:endParaRPr lang="en-US"/>
          </a:p>
        </p:txBody>
      </p:sp>
    </p:spTree>
    <p:extLst>
      <p:ext uri="{BB962C8B-B14F-4D97-AF65-F5344CB8AC3E}">
        <p14:creationId xmlns:p14="http://schemas.microsoft.com/office/powerpoint/2010/main" val="2050461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E7C3F8-9009-48AC-8E80-A837FFA17920}" type="datetimeFigureOut">
              <a:rPr lang="en-US" smtClean="0"/>
              <a:t>22-May-19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00728F1-5839-47D7-94EA-1C995ABEC029}" type="slidenum">
              <a:rPr lang="en-US" smtClean="0"/>
              <a:t>‹#›</a:t>
            </a:fld>
            <a:endParaRPr lang="en-US"/>
          </a:p>
        </p:txBody>
      </p:sp>
    </p:spTree>
    <p:extLst>
      <p:ext uri="{BB962C8B-B14F-4D97-AF65-F5344CB8AC3E}">
        <p14:creationId xmlns:p14="http://schemas.microsoft.com/office/powerpoint/2010/main" val="158317440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937" y="-166254"/>
            <a:ext cx="14416937" cy="8109527"/>
          </a:xfrm>
          <a:prstGeom prst="rect">
            <a:avLst/>
          </a:prstGeom>
        </p:spPr>
      </p:pic>
      <p:sp>
        <p:nvSpPr>
          <p:cNvPr id="2" name="Title 1"/>
          <p:cNvSpPr>
            <a:spLocks noGrp="1"/>
          </p:cNvSpPr>
          <p:nvPr>
            <p:ph type="ctrTitle"/>
          </p:nvPr>
        </p:nvSpPr>
        <p:spPr>
          <a:xfrm>
            <a:off x="4555886" y="3975640"/>
            <a:ext cx="7766936" cy="1646302"/>
          </a:xfrm>
        </p:spPr>
        <p:txBody>
          <a:bodyPr/>
          <a:lstStyle/>
          <a:p>
            <a:pPr algn="l"/>
            <a:r>
              <a:rPr lang="en-US" b="1" dirty="0">
                <a:solidFill>
                  <a:schemeClr val="tx1"/>
                </a:solidFill>
              </a:rPr>
              <a:t>Anatomy and Physiology</a:t>
            </a:r>
          </a:p>
        </p:txBody>
      </p:sp>
      <p:sp>
        <p:nvSpPr>
          <p:cNvPr id="3" name="Subtitle 2"/>
          <p:cNvSpPr>
            <a:spLocks noGrp="1"/>
          </p:cNvSpPr>
          <p:nvPr>
            <p:ph type="subTitle" idx="1"/>
          </p:nvPr>
        </p:nvSpPr>
        <p:spPr>
          <a:xfrm>
            <a:off x="4555886" y="5621942"/>
            <a:ext cx="7766936" cy="1096899"/>
          </a:xfrm>
        </p:spPr>
        <p:txBody>
          <a:bodyPr>
            <a:normAutofit/>
          </a:bodyPr>
          <a:lstStyle/>
          <a:p>
            <a:pPr algn="l"/>
            <a:r>
              <a:rPr lang="en-US" sz="4800" i="1" dirty="0">
                <a:solidFill>
                  <a:schemeClr val="tx1"/>
                </a:solidFill>
              </a:rPr>
              <a:t>Cell Tissues</a:t>
            </a:r>
          </a:p>
        </p:txBody>
      </p:sp>
    </p:spTree>
    <p:extLst>
      <p:ext uri="{BB962C8B-B14F-4D97-AF65-F5344CB8AC3E}">
        <p14:creationId xmlns:p14="http://schemas.microsoft.com/office/powerpoint/2010/main" val="429124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0A92F-CF91-413D-B6E4-19B4EBA95A01}"/>
              </a:ext>
            </a:extLst>
          </p:cNvPr>
          <p:cNvSpPr>
            <a:spLocks noGrp="1"/>
          </p:cNvSpPr>
          <p:nvPr>
            <p:ph type="title"/>
          </p:nvPr>
        </p:nvSpPr>
        <p:spPr/>
        <p:txBody>
          <a:bodyPr/>
          <a:lstStyle/>
          <a:p>
            <a:r>
              <a:rPr lang="en-US" dirty="0"/>
              <a:t>A. Skeletal Muscle Tissue</a:t>
            </a:r>
            <a:endParaRPr lang="en-150" dirty="0"/>
          </a:p>
        </p:txBody>
      </p:sp>
      <p:sp>
        <p:nvSpPr>
          <p:cNvPr id="3" name="Content Placeholder 2">
            <a:extLst>
              <a:ext uri="{FF2B5EF4-FFF2-40B4-BE49-F238E27FC236}">
                <a16:creationId xmlns:a16="http://schemas.microsoft.com/office/drawing/2014/main" id="{0C1CDEA0-C01E-4517-97FE-DFACC1F6B33E}"/>
              </a:ext>
            </a:extLst>
          </p:cNvPr>
          <p:cNvSpPr>
            <a:spLocks noGrp="1"/>
          </p:cNvSpPr>
          <p:nvPr>
            <p:ph sz="half" idx="1"/>
          </p:nvPr>
        </p:nvSpPr>
        <p:spPr/>
        <p:txBody>
          <a:bodyPr/>
          <a:lstStyle/>
          <a:p>
            <a:r>
              <a:rPr lang="en-US" b="1" dirty="0"/>
              <a:t>Skeletal muscle</a:t>
            </a:r>
            <a:r>
              <a:rPr lang="en-US" dirty="0"/>
              <a:t>, which is also called straited – striped – muscle, is muscle that is usually attached to bones by tendons and allows us to consciously control our movements. </a:t>
            </a:r>
            <a:endParaRPr lang="en-150" dirty="0"/>
          </a:p>
        </p:txBody>
      </p:sp>
      <p:pic>
        <p:nvPicPr>
          <p:cNvPr id="6" name="Content Placeholder 5">
            <a:extLst>
              <a:ext uri="{FF2B5EF4-FFF2-40B4-BE49-F238E27FC236}">
                <a16:creationId xmlns:a16="http://schemas.microsoft.com/office/drawing/2014/main" id="{D58488FF-F36A-49AD-85D4-5DC17366233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3772" y="1930400"/>
            <a:ext cx="3414713" cy="3857626"/>
          </a:xfrm>
        </p:spPr>
      </p:pic>
    </p:spTree>
    <p:extLst>
      <p:ext uri="{BB962C8B-B14F-4D97-AF65-F5344CB8AC3E}">
        <p14:creationId xmlns:p14="http://schemas.microsoft.com/office/powerpoint/2010/main" val="96053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4EC08-D014-41B4-811D-73E3248F4DC1}"/>
              </a:ext>
            </a:extLst>
          </p:cNvPr>
          <p:cNvSpPr>
            <a:spLocks noGrp="1"/>
          </p:cNvSpPr>
          <p:nvPr>
            <p:ph type="title"/>
          </p:nvPr>
        </p:nvSpPr>
        <p:spPr/>
        <p:txBody>
          <a:bodyPr/>
          <a:lstStyle/>
          <a:p>
            <a:r>
              <a:rPr lang="en-US" dirty="0"/>
              <a:t>B. Cardiac Muscle Tissue</a:t>
            </a:r>
            <a:endParaRPr lang="en-150" dirty="0"/>
          </a:p>
        </p:txBody>
      </p:sp>
      <p:sp>
        <p:nvSpPr>
          <p:cNvPr id="3" name="Content Placeholder 2">
            <a:extLst>
              <a:ext uri="{FF2B5EF4-FFF2-40B4-BE49-F238E27FC236}">
                <a16:creationId xmlns:a16="http://schemas.microsoft.com/office/drawing/2014/main" id="{D01DD08A-2959-4575-A823-630B0245339C}"/>
              </a:ext>
            </a:extLst>
          </p:cNvPr>
          <p:cNvSpPr>
            <a:spLocks noGrp="1"/>
          </p:cNvSpPr>
          <p:nvPr>
            <p:ph sz="half" idx="1"/>
          </p:nvPr>
        </p:nvSpPr>
        <p:spPr/>
        <p:txBody>
          <a:bodyPr/>
          <a:lstStyle/>
          <a:p>
            <a:r>
              <a:rPr lang="en-US" b="1" dirty="0"/>
              <a:t>Cardiac muscle </a:t>
            </a:r>
            <a:r>
              <a:rPr lang="en-US" dirty="0"/>
              <a:t>is found in the walls of our heart. </a:t>
            </a:r>
          </a:p>
          <a:p>
            <a:r>
              <a:rPr lang="en-US" dirty="0"/>
              <a:t>Like skeletal muscle it is striated or striped. </a:t>
            </a:r>
          </a:p>
          <a:p>
            <a:r>
              <a:rPr lang="en-US" dirty="0"/>
              <a:t>It is not under voluntary control. </a:t>
            </a:r>
          </a:p>
        </p:txBody>
      </p:sp>
      <p:pic>
        <p:nvPicPr>
          <p:cNvPr id="6" name="Content Placeholder 5">
            <a:extLst>
              <a:ext uri="{FF2B5EF4-FFF2-40B4-BE49-F238E27FC236}">
                <a16:creationId xmlns:a16="http://schemas.microsoft.com/office/drawing/2014/main" id="{455E772B-98E3-40BE-9A31-7E95646E802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1131" y="2160588"/>
            <a:ext cx="3881437" cy="3881437"/>
          </a:xfrm>
        </p:spPr>
      </p:pic>
    </p:spTree>
    <p:extLst>
      <p:ext uri="{BB962C8B-B14F-4D97-AF65-F5344CB8AC3E}">
        <p14:creationId xmlns:p14="http://schemas.microsoft.com/office/powerpoint/2010/main" val="1614263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A121-8892-4A2A-964A-1D16021E4EE9}"/>
              </a:ext>
            </a:extLst>
          </p:cNvPr>
          <p:cNvSpPr>
            <a:spLocks noGrp="1"/>
          </p:cNvSpPr>
          <p:nvPr>
            <p:ph type="title"/>
          </p:nvPr>
        </p:nvSpPr>
        <p:spPr/>
        <p:txBody>
          <a:bodyPr/>
          <a:lstStyle/>
          <a:p>
            <a:r>
              <a:rPr lang="en-US" dirty="0"/>
              <a:t>C. Smooth Muscle Tissue</a:t>
            </a:r>
            <a:endParaRPr lang="en-150" dirty="0"/>
          </a:p>
        </p:txBody>
      </p:sp>
      <p:sp>
        <p:nvSpPr>
          <p:cNvPr id="3" name="Content Placeholder 2">
            <a:extLst>
              <a:ext uri="{FF2B5EF4-FFF2-40B4-BE49-F238E27FC236}">
                <a16:creationId xmlns:a16="http://schemas.microsoft.com/office/drawing/2014/main" id="{57CDAF41-A9E4-4410-8B71-158BEB779457}"/>
              </a:ext>
            </a:extLst>
          </p:cNvPr>
          <p:cNvSpPr>
            <a:spLocks noGrp="1"/>
          </p:cNvSpPr>
          <p:nvPr>
            <p:ph sz="half" idx="1"/>
          </p:nvPr>
        </p:nvSpPr>
        <p:spPr/>
        <p:txBody>
          <a:bodyPr/>
          <a:lstStyle/>
          <a:p>
            <a:r>
              <a:rPr lang="en-US" b="1" dirty="0"/>
              <a:t>Smooth muscle </a:t>
            </a:r>
            <a:r>
              <a:rPr lang="en-US" dirty="0"/>
              <a:t>is found in the walls of blood vessels, as well as in the walls of the digestive tract, and other internal structures.</a:t>
            </a:r>
          </a:p>
          <a:p>
            <a:r>
              <a:rPr lang="en-US" dirty="0"/>
              <a:t>Smooth muscle is not striated – striped – and it’s involuntary, not under conscious control.</a:t>
            </a:r>
            <a:endParaRPr lang="en-150" dirty="0"/>
          </a:p>
        </p:txBody>
      </p:sp>
      <p:pic>
        <p:nvPicPr>
          <p:cNvPr id="6" name="Content Placeholder 5">
            <a:extLst>
              <a:ext uri="{FF2B5EF4-FFF2-40B4-BE49-F238E27FC236}">
                <a16:creationId xmlns:a16="http://schemas.microsoft.com/office/drawing/2014/main" id="{DB6F0C38-5693-4D05-AEDB-CE3E4669B02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4" y="2160589"/>
            <a:ext cx="4679949" cy="3509961"/>
          </a:xfrm>
        </p:spPr>
      </p:pic>
    </p:spTree>
    <p:extLst>
      <p:ext uri="{BB962C8B-B14F-4D97-AF65-F5344CB8AC3E}">
        <p14:creationId xmlns:p14="http://schemas.microsoft.com/office/powerpoint/2010/main" val="1551240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FD01A-7661-40A3-86BD-67DE02052DB2}"/>
              </a:ext>
            </a:extLst>
          </p:cNvPr>
          <p:cNvSpPr>
            <a:spLocks noGrp="1"/>
          </p:cNvSpPr>
          <p:nvPr>
            <p:ph type="title"/>
          </p:nvPr>
        </p:nvSpPr>
        <p:spPr/>
        <p:txBody>
          <a:bodyPr/>
          <a:lstStyle/>
          <a:p>
            <a:endParaRPr lang="en-150"/>
          </a:p>
        </p:txBody>
      </p:sp>
      <p:pic>
        <p:nvPicPr>
          <p:cNvPr id="5" name="Content Placeholder 4">
            <a:extLst>
              <a:ext uri="{FF2B5EF4-FFF2-40B4-BE49-F238E27FC236}">
                <a16:creationId xmlns:a16="http://schemas.microsoft.com/office/drawing/2014/main" id="{7D3CA081-AD3C-48C6-B59D-2D8A1A6D0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9210" y="1524000"/>
            <a:ext cx="11053580" cy="4495799"/>
          </a:xfrm>
        </p:spPr>
      </p:pic>
    </p:spTree>
    <p:extLst>
      <p:ext uri="{BB962C8B-B14F-4D97-AF65-F5344CB8AC3E}">
        <p14:creationId xmlns:p14="http://schemas.microsoft.com/office/powerpoint/2010/main" val="1484973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DB3C-2B20-4974-B59C-29EB9C86B240}"/>
              </a:ext>
            </a:extLst>
          </p:cNvPr>
          <p:cNvSpPr>
            <a:spLocks noGrp="1"/>
          </p:cNvSpPr>
          <p:nvPr>
            <p:ph type="title"/>
          </p:nvPr>
        </p:nvSpPr>
        <p:spPr/>
        <p:txBody>
          <a:bodyPr/>
          <a:lstStyle/>
          <a:p>
            <a:endParaRPr lang="en-150"/>
          </a:p>
        </p:txBody>
      </p:sp>
      <p:pic>
        <p:nvPicPr>
          <p:cNvPr id="5" name="Content Placeholder 4">
            <a:extLst>
              <a:ext uri="{FF2B5EF4-FFF2-40B4-BE49-F238E27FC236}">
                <a16:creationId xmlns:a16="http://schemas.microsoft.com/office/drawing/2014/main" id="{6F43139B-411B-46C6-AA9E-253CC0789A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8553" y="543878"/>
            <a:ext cx="3503272" cy="5885497"/>
          </a:xfrm>
        </p:spPr>
      </p:pic>
    </p:spTree>
    <p:extLst>
      <p:ext uri="{BB962C8B-B14F-4D97-AF65-F5344CB8AC3E}">
        <p14:creationId xmlns:p14="http://schemas.microsoft.com/office/powerpoint/2010/main" val="402366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BE62-13BF-4D61-9B3E-A8AF10935D4E}"/>
              </a:ext>
            </a:extLst>
          </p:cNvPr>
          <p:cNvSpPr>
            <a:spLocks noGrp="1"/>
          </p:cNvSpPr>
          <p:nvPr>
            <p:ph type="title"/>
          </p:nvPr>
        </p:nvSpPr>
        <p:spPr/>
        <p:txBody>
          <a:bodyPr/>
          <a:lstStyle/>
          <a:p>
            <a:r>
              <a:rPr lang="en-US" dirty="0"/>
              <a:t>Epithelial Tissue</a:t>
            </a:r>
            <a:endParaRPr lang="en-150" dirty="0"/>
          </a:p>
        </p:txBody>
      </p:sp>
      <p:sp>
        <p:nvSpPr>
          <p:cNvPr id="3" name="Content Placeholder 2">
            <a:extLst>
              <a:ext uri="{FF2B5EF4-FFF2-40B4-BE49-F238E27FC236}">
                <a16:creationId xmlns:a16="http://schemas.microsoft.com/office/drawing/2014/main" id="{48FF6D7C-7D58-465C-830A-64AC8E5F8332}"/>
              </a:ext>
            </a:extLst>
          </p:cNvPr>
          <p:cNvSpPr>
            <a:spLocks noGrp="1"/>
          </p:cNvSpPr>
          <p:nvPr>
            <p:ph idx="1"/>
          </p:nvPr>
        </p:nvSpPr>
        <p:spPr/>
        <p:txBody>
          <a:bodyPr/>
          <a:lstStyle/>
          <a:p>
            <a:pPr marL="228600" indent="0">
              <a:spcBef>
                <a:spcPts val="1710"/>
              </a:spcBef>
              <a:buNone/>
              <a:defRPr/>
            </a:pPr>
            <a:r>
              <a:rPr lang="en-US" altLang="en-US" dirty="0"/>
              <a:t>3 types of epithelial tissue</a:t>
            </a:r>
          </a:p>
          <a:p>
            <a:pPr marL="685800" indent="-457200">
              <a:spcBef>
                <a:spcPts val="1710"/>
              </a:spcBef>
              <a:defRPr/>
            </a:pPr>
            <a:r>
              <a:rPr lang="en-US" altLang="en-US" dirty="0"/>
              <a:t>Squamous</a:t>
            </a:r>
          </a:p>
          <a:p>
            <a:pPr marL="685800" indent="-457200">
              <a:spcBef>
                <a:spcPts val="1710"/>
              </a:spcBef>
              <a:defRPr/>
            </a:pPr>
            <a:r>
              <a:rPr lang="en-US" altLang="en-US" dirty="0"/>
              <a:t>Cuboidal</a:t>
            </a:r>
          </a:p>
          <a:p>
            <a:pPr marL="685800" indent="-457200">
              <a:spcBef>
                <a:spcPts val="1710"/>
              </a:spcBef>
              <a:defRPr/>
            </a:pPr>
            <a:r>
              <a:rPr lang="en-US" altLang="en-US" dirty="0"/>
              <a:t>Columnar</a:t>
            </a:r>
          </a:p>
          <a:p>
            <a:pPr marL="228600" indent="0">
              <a:spcBef>
                <a:spcPts val="1710"/>
              </a:spcBef>
              <a:buNone/>
              <a:defRPr/>
            </a:pPr>
            <a:r>
              <a:rPr lang="en-US" altLang="en-US" dirty="0"/>
              <a:t>                    Descriptive layers</a:t>
            </a:r>
          </a:p>
          <a:p>
            <a:pPr marL="685800" indent="-457200">
              <a:spcBef>
                <a:spcPts val="1710"/>
              </a:spcBef>
              <a:defRPr/>
            </a:pPr>
            <a:r>
              <a:rPr lang="en-US" altLang="en-US" dirty="0"/>
              <a:t>Simple – one layer</a:t>
            </a:r>
          </a:p>
          <a:p>
            <a:pPr marL="685800" indent="-457200">
              <a:spcBef>
                <a:spcPts val="1710"/>
              </a:spcBef>
              <a:defRPr/>
            </a:pPr>
            <a:r>
              <a:rPr lang="en-US" altLang="en-US" dirty="0"/>
              <a:t>Stratified – more than one layer</a:t>
            </a:r>
          </a:p>
          <a:p>
            <a:endParaRPr lang="en-150" dirty="0"/>
          </a:p>
        </p:txBody>
      </p:sp>
      <p:pic>
        <p:nvPicPr>
          <p:cNvPr id="6" name="Picture 5">
            <a:extLst>
              <a:ext uri="{FF2B5EF4-FFF2-40B4-BE49-F238E27FC236}">
                <a16:creationId xmlns:a16="http://schemas.microsoft.com/office/drawing/2014/main" id="{162E144A-1CE7-4FEF-A0F0-CECFAABD7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200" y="2336800"/>
            <a:ext cx="5473700" cy="2527300"/>
          </a:xfrm>
          <a:prstGeom prst="rect">
            <a:avLst/>
          </a:prstGeom>
        </p:spPr>
      </p:pic>
    </p:spTree>
    <p:extLst>
      <p:ext uri="{BB962C8B-B14F-4D97-AF65-F5344CB8AC3E}">
        <p14:creationId xmlns:p14="http://schemas.microsoft.com/office/powerpoint/2010/main" val="1951345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6E06C-8EA3-43FA-B8AD-C17B0A1037DE}"/>
              </a:ext>
            </a:extLst>
          </p:cNvPr>
          <p:cNvSpPr>
            <a:spLocks noGrp="1"/>
          </p:cNvSpPr>
          <p:nvPr>
            <p:ph type="title"/>
          </p:nvPr>
        </p:nvSpPr>
        <p:spPr/>
        <p:txBody>
          <a:bodyPr/>
          <a:lstStyle/>
          <a:p>
            <a:r>
              <a:rPr lang="en-US" dirty="0"/>
              <a:t>Connective Tissue</a:t>
            </a:r>
            <a:endParaRPr lang="en-150" dirty="0"/>
          </a:p>
        </p:txBody>
      </p:sp>
      <p:sp>
        <p:nvSpPr>
          <p:cNvPr id="3" name="Content Placeholder 2">
            <a:extLst>
              <a:ext uri="{FF2B5EF4-FFF2-40B4-BE49-F238E27FC236}">
                <a16:creationId xmlns:a16="http://schemas.microsoft.com/office/drawing/2014/main" id="{36F265F2-17E9-4E12-90B6-A17CB98E1EE8}"/>
              </a:ext>
            </a:extLst>
          </p:cNvPr>
          <p:cNvSpPr>
            <a:spLocks noGrp="1"/>
          </p:cNvSpPr>
          <p:nvPr>
            <p:ph sz="half" idx="1"/>
          </p:nvPr>
        </p:nvSpPr>
        <p:spPr/>
        <p:txBody>
          <a:bodyPr/>
          <a:lstStyle/>
          <a:p>
            <a:pPr marL="228600" indent="0">
              <a:buNone/>
              <a:defRPr/>
            </a:pPr>
            <a:r>
              <a:rPr lang="en-US" altLang="en-US" dirty="0"/>
              <a:t>6 Types:</a:t>
            </a:r>
          </a:p>
          <a:p>
            <a:pPr marL="685800" indent="-457200">
              <a:buFont typeface="+mj-lt"/>
              <a:buAutoNum type="alphaLcPeriod"/>
              <a:defRPr/>
            </a:pPr>
            <a:r>
              <a:rPr lang="en-US" altLang="en-US" dirty="0"/>
              <a:t>Loose connective tissue</a:t>
            </a:r>
          </a:p>
          <a:p>
            <a:pPr marL="685800" indent="-457200">
              <a:buFont typeface="+mj-lt"/>
              <a:buAutoNum type="alphaLcPeriod"/>
              <a:defRPr/>
            </a:pPr>
            <a:r>
              <a:rPr lang="en-US" altLang="en-US" dirty="0"/>
              <a:t>Dense connective tissue</a:t>
            </a:r>
          </a:p>
          <a:p>
            <a:pPr marL="685800" indent="-457200">
              <a:buFont typeface="+mj-lt"/>
              <a:buAutoNum type="alphaLcPeriod"/>
              <a:defRPr/>
            </a:pPr>
            <a:r>
              <a:rPr lang="en-US" altLang="en-US" dirty="0"/>
              <a:t>Adipose</a:t>
            </a:r>
          </a:p>
          <a:p>
            <a:pPr marL="685800" indent="-457200">
              <a:buFont typeface="+mj-lt"/>
              <a:buAutoNum type="alphaLcPeriod"/>
              <a:defRPr/>
            </a:pPr>
            <a:r>
              <a:rPr lang="en-US" altLang="en-US" dirty="0"/>
              <a:t>Blood</a:t>
            </a:r>
          </a:p>
          <a:p>
            <a:pPr marL="685800" indent="-457200">
              <a:buFont typeface="+mj-lt"/>
              <a:buAutoNum type="alphaLcPeriod"/>
              <a:defRPr/>
            </a:pPr>
            <a:r>
              <a:rPr lang="en-US" altLang="en-US" dirty="0"/>
              <a:t>Cartilage</a:t>
            </a:r>
          </a:p>
          <a:p>
            <a:pPr marL="685800" indent="-457200">
              <a:buFont typeface="+mj-lt"/>
              <a:buAutoNum type="alphaLcPeriod"/>
              <a:defRPr/>
            </a:pPr>
            <a:r>
              <a:rPr lang="en-US" altLang="en-US" dirty="0"/>
              <a:t>Bone</a:t>
            </a:r>
          </a:p>
          <a:p>
            <a:endParaRPr lang="en-150" dirty="0"/>
          </a:p>
        </p:txBody>
      </p:sp>
      <p:pic>
        <p:nvPicPr>
          <p:cNvPr id="6" name="Content Placeholder 5">
            <a:extLst>
              <a:ext uri="{FF2B5EF4-FFF2-40B4-BE49-F238E27FC236}">
                <a16:creationId xmlns:a16="http://schemas.microsoft.com/office/drawing/2014/main" id="{20668EE9-30A0-4F55-9BD6-F8B4D5BF353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89524" y="2160589"/>
            <a:ext cx="5003401" cy="3335600"/>
          </a:xfrm>
        </p:spPr>
      </p:pic>
    </p:spTree>
    <p:extLst>
      <p:ext uri="{BB962C8B-B14F-4D97-AF65-F5344CB8AC3E}">
        <p14:creationId xmlns:p14="http://schemas.microsoft.com/office/powerpoint/2010/main" val="180897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838F1-92AE-49B2-A058-E2747F36E38B}"/>
              </a:ext>
            </a:extLst>
          </p:cNvPr>
          <p:cNvSpPr>
            <a:spLocks noGrp="1"/>
          </p:cNvSpPr>
          <p:nvPr>
            <p:ph type="title"/>
          </p:nvPr>
        </p:nvSpPr>
        <p:spPr/>
        <p:txBody>
          <a:bodyPr>
            <a:normAutofit/>
          </a:bodyPr>
          <a:lstStyle/>
          <a:p>
            <a:pPr marL="685800" indent="-457200">
              <a:defRPr/>
            </a:pPr>
            <a:r>
              <a:rPr lang="en-US" altLang="en-US" dirty="0"/>
              <a:t>Loose connective tissue</a:t>
            </a:r>
            <a:endParaRPr lang="en-150" dirty="0"/>
          </a:p>
        </p:txBody>
      </p:sp>
      <p:sp>
        <p:nvSpPr>
          <p:cNvPr id="3" name="Content Placeholder 2">
            <a:extLst>
              <a:ext uri="{FF2B5EF4-FFF2-40B4-BE49-F238E27FC236}">
                <a16:creationId xmlns:a16="http://schemas.microsoft.com/office/drawing/2014/main" id="{459AB383-F8F3-4095-8C7F-329D6D56FB72}"/>
              </a:ext>
            </a:extLst>
          </p:cNvPr>
          <p:cNvSpPr>
            <a:spLocks noGrp="1"/>
          </p:cNvSpPr>
          <p:nvPr>
            <p:ph sz="half" idx="1"/>
          </p:nvPr>
        </p:nvSpPr>
        <p:spPr/>
        <p:txBody>
          <a:bodyPr>
            <a:normAutofit fontScale="85000" lnSpcReduction="20000"/>
          </a:bodyPr>
          <a:lstStyle/>
          <a:p>
            <a:r>
              <a:rPr lang="en-US" b="1" dirty="0"/>
              <a:t>Loose connective tissue </a:t>
            </a:r>
            <a:r>
              <a:rPr lang="en-US" dirty="0"/>
              <a:t>has a sampling of all of the components of a connective tissue. </a:t>
            </a:r>
          </a:p>
          <a:p>
            <a:r>
              <a:rPr lang="en-US" dirty="0"/>
              <a:t>Loose connective tissue is the most common type </a:t>
            </a:r>
            <a:r>
              <a:rPr lang="en-US" dirty="0" smtClean="0"/>
              <a:t>of connective </a:t>
            </a:r>
            <a:r>
              <a:rPr lang="en-US" dirty="0"/>
              <a:t>tissue in vertebrates</a:t>
            </a:r>
            <a:r>
              <a:rPr lang="en-US" dirty="0" smtClean="0"/>
              <a:t>.</a:t>
            </a:r>
          </a:p>
          <a:p>
            <a:r>
              <a:rPr lang="en-US" dirty="0" smtClean="0"/>
              <a:t>It </a:t>
            </a:r>
            <a:r>
              <a:rPr lang="en-US" dirty="0"/>
              <a:t>holds organs in place and attaches epithelial tissue to other underlying tissues</a:t>
            </a:r>
            <a:r>
              <a:rPr lang="en-US" dirty="0" smtClean="0"/>
              <a:t>. </a:t>
            </a:r>
          </a:p>
          <a:p>
            <a:r>
              <a:rPr lang="en-US" dirty="0" smtClean="0"/>
              <a:t>Loose </a:t>
            </a:r>
            <a:r>
              <a:rPr lang="en-US" dirty="0"/>
              <a:t>connective tissue is found around every blood vessel and helps to keep the vessel in place.</a:t>
            </a:r>
          </a:p>
          <a:p>
            <a:r>
              <a:rPr lang="en-US" dirty="0"/>
              <a:t>The tissue is also found around and between most body organs. In summary, areolar tissue is tough, yet flexible, and comprises membranes.</a:t>
            </a:r>
            <a:endParaRPr lang="en-150" dirty="0"/>
          </a:p>
        </p:txBody>
      </p:sp>
      <p:pic>
        <p:nvPicPr>
          <p:cNvPr id="6" name="Content Placeholder 5">
            <a:extLst>
              <a:ext uri="{FF2B5EF4-FFF2-40B4-BE49-F238E27FC236}">
                <a16:creationId xmlns:a16="http://schemas.microsoft.com/office/drawing/2014/main" id="{CFC7D487-D091-40B6-A952-C0FBC711C7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3737" y="2160589"/>
            <a:ext cx="4681020" cy="3880772"/>
          </a:xfrm>
        </p:spPr>
      </p:pic>
    </p:spTree>
    <p:extLst>
      <p:ext uri="{BB962C8B-B14F-4D97-AF65-F5344CB8AC3E}">
        <p14:creationId xmlns:p14="http://schemas.microsoft.com/office/powerpoint/2010/main" val="2429266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54BCB-D4C8-4E5C-9BC9-B0D0263F490A}"/>
              </a:ext>
            </a:extLst>
          </p:cNvPr>
          <p:cNvSpPr>
            <a:spLocks noGrp="1"/>
          </p:cNvSpPr>
          <p:nvPr>
            <p:ph type="title"/>
          </p:nvPr>
        </p:nvSpPr>
        <p:spPr/>
        <p:txBody>
          <a:bodyPr/>
          <a:lstStyle/>
          <a:p>
            <a:r>
              <a:rPr lang="en-US" altLang="en-US" dirty="0"/>
              <a:t>Dense connective tissue</a:t>
            </a:r>
            <a:br>
              <a:rPr lang="en-US" altLang="en-US" dirty="0"/>
            </a:br>
            <a:endParaRPr lang="en-150" dirty="0"/>
          </a:p>
        </p:txBody>
      </p:sp>
      <p:sp>
        <p:nvSpPr>
          <p:cNvPr id="3" name="Content Placeholder 2">
            <a:extLst>
              <a:ext uri="{FF2B5EF4-FFF2-40B4-BE49-F238E27FC236}">
                <a16:creationId xmlns:a16="http://schemas.microsoft.com/office/drawing/2014/main" id="{D1D6B758-8D37-4116-9376-582E1D524747}"/>
              </a:ext>
            </a:extLst>
          </p:cNvPr>
          <p:cNvSpPr>
            <a:spLocks noGrp="1"/>
          </p:cNvSpPr>
          <p:nvPr>
            <p:ph sz="half" idx="1"/>
          </p:nvPr>
        </p:nvSpPr>
        <p:spPr/>
        <p:txBody>
          <a:bodyPr>
            <a:normAutofit/>
          </a:bodyPr>
          <a:lstStyle/>
          <a:p>
            <a:r>
              <a:rPr lang="en-US" b="1" dirty="0"/>
              <a:t>Dense connective tissues</a:t>
            </a:r>
            <a:r>
              <a:rPr lang="en-US" dirty="0"/>
              <a:t> contain large amounts of collagen fibers and few cells or matrix material. </a:t>
            </a:r>
          </a:p>
          <a:p>
            <a:r>
              <a:rPr lang="en-US" dirty="0"/>
              <a:t>The fibers can be arranged irregularly or regularly with the strands lined up in parallel.</a:t>
            </a:r>
          </a:p>
          <a:p>
            <a:r>
              <a:rPr lang="en-US" dirty="0"/>
              <a:t>Regular fibrous connective tissue is found in tendons (which connect muscles to bones) and ligaments (</a:t>
            </a:r>
            <a:r>
              <a:rPr lang="en-US" dirty="0" smtClean="0"/>
              <a:t>which </a:t>
            </a:r>
            <a:r>
              <a:rPr lang="en-US" dirty="0"/>
              <a:t>connect bones to bones</a:t>
            </a:r>
            <a:r>
              <a:rPr lang="en-US" dirty="0" smtClean="0"/>
              <a:t>).</a:t>
            </a:r>
          </a:p>
        </p:txBody>
      </p:sp>
      <p:pic>
        <p:nvPicPr>
          <p:cNvPr id="6" name="Content Placeholder 5">
            <a:extLst>
              <a:ext uri="{FF2B5EF4-FFF2-40B4-BE49-F238E27FC236}">
                <a16:creationId xmlns:a16="http://schemas.microsoft.com/office/drawing/2014/main" id="{C69E885B-46FD-4894-BF41-5A13BD6DA2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3737" y="2160589"/>
            <a:ext cx="3909519" cy="3880772"/>
          </a:xfrm>
        </p:spPr>
      </p:pic>
    </p:spTree>
    <p:extLst>
      <p:ext uri="{BB962C8B-B14F-4D97-AF65-F5344CB8AC3E}">
        <p14:creationId xmlns:p14="http://schemas.microsoft.com/office/powerpoint/2010/main" val="1767266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C018-1D75-4475-AE61-70B639860869}"/>
              </a:ext>
            </a:extLst>
          </p:cNvPr>
          <p:cNvSpPr>
            <a:spLocks noGrp="1"/>
          </p:cNvSpPr>
          <p:nvPr>
            <p:ph type="title"/>
          </p:nvPr>
        </p:nvSpPr>
        <p:spPr/>
        <p:txBody>
          <a:bodyPr/>
          <a:lstStyle/>
          <a:p>
            <a:r>
              <a:rPr lang="en-US" altLang="en-US" dirty="0"/>
              <a:t>Adipose</a:t>
            </a:r>
            <a:br>
              <a:rPr lang="en-US" altLang="en-US" dirty="0"/>
            </a:br>
            <a:endParaRPr lang="en-150" dirty="0"/>
          </a:p>
        </p:txBody>
      </p:sp>
      <p:sp>
        <p:nvSpPr>
          <p:cNvPr id="3" name="Content Placeholder 2">
            <a:extLst>
              <a:ext uri="{FF2B5EF4-FFF2-40B4-BE49-F238E27FC236}">
                <a16:creationId xmlns:a16="http://schemas.microsoft.com/office/drawing/2014/main" id="{6ADE2AB4-664C-45B2-B637-ED11870DBBC3}"/>
              </a:ext>
            </a:extLst>
          </p:cNvPr>
          <p:cNvSpPr>
            <a:spLocks noGrp="1"/>
          </p:cNvSpPr>
          <p:nvPr>
            <p:ph sz="half" idx="1"/>
          </p:nvPr>
        </p:nvSpPr>
        <p:spPr/>
        <p:txBody>
          <a:bodyPr>
            <a:normAutofit/>
          </a:bodyPr>
          <a:lstStyle/>
          <a:p>
            <a:r>
              <a:rPr lang="en-US" b="1" dirty="0"/>
              <a:t>Adipose tissue</a:t>
            </a:r>
            <a:r>
              <a:rPr lang="en-US" dirty="0"/>
              <a:t>, or fat tissue, is made up of cells called adipocytes that collect and store fat in the form of triglycerides, for energy metabolism.</a:t>
            </a:r>
          </a:p>
          <a:p>
            <a:r>
              <a:rPr lang="en-US" dirty="0"/>
              <a:t>Adipose tissues additionally serve as insulation to help maintain body temperatures, allowing animals to be endothermic, and they function as cushioning against damage to body </a:t>
            </a:r>
            <a:r>
              <a:rPr lang="en-US" dirty="0" smtClean="0"/>
              <a:t>organs.</a:t>
            </a:r>
            <a:endParaRPr lang="en-150" dirty="0"/>
          </a:p>
        </p:txBody>
      </p:sp>
      <p:pic>
        <p:nvPicPr>
          <p:cNvPr id="6" name="Content Placeholder 5">
            <a:extLst>
              <a:ext uri="{FF2B5EF4-FFF2-40B4-BE49-F238E27FC236}">
                <a16:creationId xmlns:a16="http://schemas.microsoft.com/office/drawing/2014/main" id="{B864B3EB-446D-423D-9A7C-A4AF9DE7BA8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3737" y="2155842"/>
            <a:ext cx="5187076" cy="3880772"/>
          </a:xfrm>
        </p:spPr>
      </p:pic>
    </p:spTree>
    <p:extLst>
      <p:ext uri="{BB962C8B-B14F-4D97-AF65-F5344CB8AC3E}">
        <p14:creationId xmlns:p14="http://schemas.microsoft.com/office/powerpoint/2010/main" val="64170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9B759-50EE-47DF-84F1-02252108264A}"/>
              </a:ext>
            </a:extLst>
          </p:cNvPr>
          <p:cNvSpPr>
            <a:spLocks noGrp="1"/>
          </p:cNvSpPr>
          <p:nvPr>
            <p:ph type="title"/>
          </p:nvPr>
        </p:nvSpPr>
        <p:spPr/>
        <p:txBody>
          <a:bodyPr>
            <a:normAutofit fontScale="90000"/>
          </a:bodyPr>
          <a:lstStyle/>
          <a:p>
            <a:r>
              <a:rPr lang="en-US" altLang="en-US" dirty="0"/>
              <a:t>Why do we breathe? </a:t>
            </a:r>
            <a:br>
              <a:rPr lang="en-US" altLang="en-US" dirty="0"/>
            </a:br>
            <a:r>
              <a:rPr lang="en-US" altLang="en-US" dirty="0"/>
              <a:t>Think of all the reasons why we need a respiratory system.</a:t>
            </a:r>
            <a:br>
              <a:rPr lang="en-US" altLang="en-US" dirty="0"/>
            </a:br>
            <a:endParaRPr lang="en-150" dirty="0"/>
          </a:p>
        </p:txBody>
      </p:sp>
      <p:sp>
        <p:nvSpPr>
          <p:cNvPr id="3" name="Text Placeholder 2">
            <a:extLst>
              <a:ext uri="{FF2B5EF4-FFF2-40B4-BE49-F238E27FC236}">
                <a16:creationId xmlns:a16="http://schemas.microsoft.com/office/drawing/2014/main" id="{062C720E-FCC0-418D-8F42-C2C307438E55}"/>
              </a:ext>
            </a:extLst>
          </p:cNvPr>
          <p:cNvSpPr>
            <a:spLocks noGrp="1"/>
          </p:cNvSpPr>
          <p:nvPr>
            <p:ph type="body" idx="1"/>
          </p:nvPr>
        </p:nvSpPr>
        <p:spPr/>
        <p:txBody>
          <a:bodyPr/>
          <a:lstStyle/>
          <a:p>
            <a:endParaRPr lang="en-150"/>
          </a:p>
        </p:txBody>
      </p:sp>
    </p:spTree>
    <p:extLst>
      <p:ext uri="{BB962C8B-B14F-4D97-AF65-F5344CB8AC3E}">
        <p14:creationId xmlns:p14="http://schemas.microsoft.com/office/powerpoint/2010/main" val="4239268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9BAC8-5757-40D2-B497-7992E5319C7C}"/>
              </a:ext>
            </a:extLst>
          </p:cNvPr>
          <p:cNvSpPr>
            <a:spLocks noGrp="1"/>
          </p:cNvSpPr>
          <p:nvPr>
            <p:ph type="title"/>
          </p:nvPr>
        </p:nvSpPr>
        <p:spPr/>
        <p:txBody>
          <a:bodyPr/>
          <a:lstStyle/>
          <a:p>
            <a:r>
              <a:rPr lang="en-US" altLang="en-US" dirty="0"/>
              <a:t>Blood</a:t>
            </a:r>
            <a:br>
              <a:rPr lang="en-US" altLang="en-US" dirty="0"/>
            </a:br>
            <a:endParaRPr lang="en-150" dirty="0"/>
          </a:p>
        </p:txBody>
      </p:sp>
      <p:sp>
        <p:nvSpPr>
          <p:cNvPr id="3" name="Content Placeholder 2">
            <a:extLst>
              <a:ext uri="{FF2B5EF4-FFF2-40B4-BE49-F238E27FC236}">
                <a16:creationId xmlns:a16="http://schemas.microsoft.com/office/drawing/2014/main" id="{EAA9C59E-A64A-4B58-AEAF-B199852A4CD7}"/>
              </a:ext>
            </a:extLst>
          </p:cNvPr>
          <p:cNvSpPr>
            <a:spLocks noGrp="1"/>
          </p:cNvSpPr>
          <p:nvPr>
            <p:ph sz="half" idx="1"/>
          </p:nvPr>
        </p:nvSpPr>
        <p:spPr/>
        <p:txBody>
          <a:bodyPr/>
          <a:lstStyle/>
          <a:p>
            <a:r>
              <a:rPr lang="en-US" b="1" dirty="0"/>
              <a:t>Blood</a:t>
            </a:r>
            <a:r>
              <a:rPr lang="en-US" dirty="0"/>
              <a:t> is considered a connective tissue because it has a matrix. </a:t>
            </a:r>
          </a:p>
          <a:p>
            <a:r>
              <a:rPr lang="en-US" dirty="0"/>
              <a:t>The living cell types are red blood cells (RBC), also called erythrocytes, and white blood cells (WBC), also called leukocytes. The fluid portion of whole blood, its matrix, is commonly called plasma.</a:t>
            </a:r>
            <a:endParaRPr lang="en-150" dirty="0"/>
          </a:p>
        </p:txBody>
      </p:sp>
      <p:pic>
        <p:nvPicPr>
          <p:cNvPr id="6" name="Content Placeholder 5">
            <a:extLst>
              <a:ext uri="{FF2B5EF4-FFF2-40B4-BE49-F238E27FC236}">
                <a16:creationId xmlns:a16="http://schemas.microsoft.com/office/drawing/2014/main" id="{513C64FF-261F-49A1-90E8-5004C0969FD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89525" y="1930400"/>
            <a:ext cx="6265996" cy="3259215"/>
          </a:xfrm>
        </p:spPr>
      </p:pic>
    </p:spTree>
    <p:extLst>
      <p:ext uri="{BB962C8B-B14F-4D97-AF65-F5344CB8AC3E}">
        <p14:creationId xmlns:p14="http://schemas.microsoft.com/office/powerpoint/2010/main" val="28642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B956-587C-4EF2-AD9C-DF6A9BC277FB}"/>
              </a:ext>
            </a:extLst>
          </p:cNvPr>
          <p:cNvSpPr>
            <a:spLocks noGrp="1"/>
          </p:cNvSpPr>
          <p:nvPr>
            <p:ph type="title"/>
          </p:nvPr>
        </p:nvSpPr>
        <p:spPr/>
        <p:txBody>
          <a:bodyPr/>
          <a:lstStyle/>
          <a:p>
            <a:r>
              <a:rPr lang="en-US" altLang="en-US" dirty="0"/>
              <a:t>Cartilage</a:t>
            </a:r>
            <a:br>
              <a:rPr lang="en-US" altLang="en-US" dirty="0"/>
            </a:br>
            <a:endParaRPr lang="en-150" dirty="0"/>
          </a:p>
        </p:txBody>
      </p:sp>
      <p:sp>
        <p:nvSpPr>
          <p:cNvPr id="3" name="Content Placeholder 2">
            <a:extLst>
              <a:ext uri="{FF2B5EF4-FFF2-40B4-BE49-F238E27FC236}">
                <a16:creationId xmlns:a16="http://schemas.microsoft.com/office/drawing/2014/main" id="{F54CB4E6-B942-4A0A-8B43-1955B91941FC}"/>
              </a:ext>
            </a:extLst>
          </p:cNvPr>
          <p:cNvSpPr>
            <a:spLocks noGrp="1"/>
          </p:cNvSpPr>
          <p:nvPr>
            <p:ph sz="half" idx="1"/>
          </p:nvPr>
        </p:nvSpPr>
        <p:spPr/>
        <p:txBody>
          <a:bodyPr>
            <a:normAutofit/>
          </a:bodyPr>
          <a:lstStyle/>
          <a:p>
            <a:r>
              <a:rPr lang="en-US" b="1" dirty="0"/>
              <a:t>Cartilage</a:t>
            </a:r>
            <a:r>
              <a:rPr lang="en-US" dirty="0"/>
              <a:t> is a resilient and smooth elastic tissue. </a:t>
            </a:r>
          </a:p>
          <a:p>
            <a:r>
              <a:rPr lang="en-US" dirty="0"/>
              <a:t>The human skeleton is a cartilaginous skeleton during a specific pre-birth developmental stage.</a:t>
            </a:r>
          </a:p>
          <a:p>
            <a:r>
              <a:rPr lang="en-US" dirty="0"/>
              <a:t>Cartilage is commonly found in the ribs, nose, larynx and trachea.</a:t>
            </a:r>
          </a:p>
          <a:p>
            <a:pPr marL="0" indent="0">
              <a:buNone/>
            </a:pPr>
            <a:endParaRPr lang="en-150" dirty="0"/>
          </a:p>
        </p:txBody>
      </p:sp>
      <p:pic>
        <p:nvPicPr>
          <p:cNvPr id="6" name="Content Placeholder 5">
            <a:extLst>
              <a:ext uri="{FF2B5EF4-FFF2-40B4-BE49-F238E27FC236}">
                <a16:creationId xmlns:a16="http://schemas.microsoft.com/office/drawing/2014/main" id="{C087EC47-5098-4010-94DC-FE507D7C90E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3737" y="2160621"/>
            <a:ext cx="3866524" cy="3880739"/>
          </a:xfrm>
        </p:spPr>
      </p:pic>
    </p:spTree>
    <p:extLst>
      <p:ext uri="{BB962C8B-B14F-4D97-AF65-F5344CB8AC3E}">
        <p14:creationId xmlns:p14="http://schemas.microsoft.com/office/powerpoint/2010/main" val="307458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C98AC-6DEB-43FB-AAF2-FA385DC1C2DE}"/>
              </a:ext>
            </a:extLst>
          </p:cNvPr>
          <p:cNvSpPr>
            <a:spLocks noGrp="1"/>
          </p:cNvSpPr>
          <p:nvPr>
            <p:ph type="title"/>
          </p:nvPr>
        </p:nvSpPr>
        <p:spPr/>
        <p:txBody>
          <a:bodyPr/>
          <a:lstStyle/>
          <a:p>
            <a:r>
              <a:rPr lang="en-US" altLang="en-US" dirty="0"/>
              <a:t>Bone</a:t>
            </a:r>
            <a:endParaRPr lang="en-150" dirty="0"/>
          </a:p>
        </p:txBody>
      </p:sp>
      <p:sp>
        <p:nvSpPr>
          <p:cNvPr id="3" name="Content Placeholder 2">
            <a:extLst>
              <a:ext uri="{FF2B5EF4-FFF2-40B4-BE49-F238E27FC236}">
                <a16:creationId xmlns:a16="http://schemas.microsoft.com/office/drawing/2014/main" id="{DC1E7DC6-6A6A-4C1D-87C0-4C816F61CB12}"/>
              </a:ext>
            </a:extLst>
          </p:cNvPr>
          <p:cNvSpPr>
            <a:spLocks noGrp="1"/>
          </p:cNvSpPr>
          <p:nvPr>
            <p:ph sz="half" idx="1"/>
          </p:nvPr>
        </p:nvSpPr>
        <p:spPr/>
        <p:txBody>
          <a:bodyPr/>
          <a:lstStyle/>
          <a:p>
            <a:r>
              <a:rPr lang="en-US" b="1" dirty="0"/>
              <a:t>Bone</a:t>
            </a:r>
            <a:r>
              <a:rPr lang="en-US" dirty="0"/>
              <a:t> is a hard and dense connective tissue</a:t>
            </a:r>
            <a:r>
              <a:rPr lang="en-US" dirty="0" smtClean="0"/>
              <a:t>.</a:t>
            </a:r>
          </a:p>
          <a:p>
            <a:r>
              <a:rPr lang="en-US" dirty="0"/>
              <a:t>Bone tissue is </a:t>
            </a:r>
            <a:r>
              <a:rPr lang="en-US" dirty="0" smtClean="0"/>
              <a:t>a mineralized</a:t>
            </a:r>
            <a:r>
              <a:rPr lang="en-US" dirty="0"/>
              <a:t> tissue of two types, cortical bone and cancellous </a:t>
            </a:r>
            <a:r>
              <a:rPr lang="en-US" dirty="0" smtClean="0"/>
              <a:t>bone.</a:t>
            </a:r>
          </a:p>
          <a:p>
            <a:r>
              <a:rPr lang="en-US" dirty="0" smtClean="0"/>
              <a:t>Other </a:t>
            </a:r>
            <a:r>
              <a:rPr lang="en-US" dirty="0"/>
              <a:t>types </a:t>
            </a:r>
            <a:r>
              <a:rPr lang="en-US" dirty="0" smtClean="0"/>
              <a:t>of tissue</a:t>
            </a:r>
            <a:r>
              <a:rPr lang="en-US" dirty="0"/>
              <a:t> found in bones include bone marrow, endosteum, periosteum, nerves, blood vessels and cartilage.</a:t>
            </a:r>
            <a:endParaRPr lang="en-US" dirty="0"/>
          </a:p>
        </p:txBody>
      </p:sp>
      <p:pic>
        <p:nvPicPr>
          <p:cNvPr id="6" name="Content Placeholder 5">
            <a:extLst>
              <a:ext uri="{FF2B5EF4-FFF2-40B4-BE49-F238E27FC236}">
                <a16:creationId xmlns:a16="http://schemas.microsoft.com/office/drawing/2014/main" id="{B32BCFA1-08C0-4D0A-9BFD-E8D47B9A2F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76278" y="676434"/>
            <a:ext cx="4715472" cy="5365592"/>
          </a:xfrm>
        </p:spPr>
      </p:pic>
    </p:spTree>
    <p:extLst>
      <p:ext uri="{BB962C8B-B14F-4D97-AF65-F5344CB8AC3E}">
        <p14:creationId xmlns:p14="http://schemas.microsoft.com/office/powerpoint/2010/main" val="378236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FB24-80F2-42F4-B63B-F0BE9C34CD73}"/>
              </a:ext>
            </a:extLst>
          </p:cNvPr>
          <p:cNvSpPr>
            <a:spLocks noGrp="1"/>
          </p:cNvSpPr>
          <p:nvPr>
            <p:ph type="title"/>
          </p:nvPr>
        </p:nvSpPr>
        <p:spPr/>
        <p:txBody>
          <a:bodyPr/>
          <a:lstStyle/>
          <a:p>
            <a:r>
              <a:rPr lang="en-US" dirty="0"/>
              <a:t>Nervous Tissue</a:t>
            </a:r>
            <a:endParaRPr lang="en-150" dirty="0"/>
          </a:p>
        </p:txBody>
      </p:sp>
      <p:sp>
        <p:nvSpPr>
          <p:cNvPr id="4" name="Content Placeholder 3">
            <a:extLst>
              <a:ext uri="{FF2B5EF4-FFF2-40B4-BE49-F238E27FC236}">
                <a16:creationId xmlns:a16="http://schemas.microsoft.com/office/drawing/2014/main" id="{FA671A5E-72BF-4E05-8094-C2DA43B05870}"/>
              </a:ext>
            </a:extLst>
          </p:cNvPr>
          <p:cNvSpPr>
            <a:spLocks noGrp="1"/>
          </p:cNvSpPr>
          <p:nvPr>
            <p:ph sz="half" idx="1"/>
          </p:nvPr>
        </p:nvSpPr>
        <p:spPr/>
        <p:txBody>
          <a:bodyPr>
            <a:normAutofit/>
          </a:bodyPr>
          <a:lstStyle/>
          <a:p>
            <a:r>
              <a:rPr lang="en-US" b="1" dirty="0"/>
              <a:t>Nervous tissues </a:t>
            </a:r>
            <a:r>
              <a:rPr lang="en-US" dirty="0"/>
              <a:t>are made of cells specialized to receive and transmit electrical impulses from specific areas of the body and to send them to specific locations in the body. </a:t>
            </a:r>
          </a:p>
          <a:p>
            <a:r>
              <a:rPr lang="en-US" dirty="0"/>
              <a:t>The main cell of the nervous system is the </a:t>
            </a:r>
            <a:r>
              <a:rPr lang="en-US" b="1" dirty="0"/>
              <a:t>neuron</a:t>
            </a:r>
            <a:r>
              <a:rPr lang="en-US" dirty="0"/>
              <a:t>.</a:t>
            </a:r>
          </a:p>
        </p:txBody>
      </p:sp>
      <p:pic>
        <p:nvPicPr>
          <p:cNvPr id="7" name="Content Placeholder 6">
            <a:extLst>
              <a:ext uri="{FF2B5EF4-FFF2-40B4-BE49-F238E27FC236}">
                <a16:creationId xmlns:a16="http://schemas.microsoft.com/office/drawing/2014/main" id="{846EAA46-96A5-4A2F-AD6D-8A1D6CFDEE6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3737" y="2160589"/>
            <a:ext cx="4955727" cy="3880772"/>
          </a:xfrm>
        </p:spPr>
      </p:pic>
    </p:spTree>
    <p:extLst>
      <p:ext uri="{BB962C8B-B14F-4D97-AF65-F5344CB8AC3E}">
        <p14:creationId xmlns:p14="http://schemas.microsoft.com/office/powerpoint/2010/main" val="3060704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E634F7-65DF-4CFE-8FC7-7BE96EB2871F}"/>
              </a:ext>
            </a:extLst>
          </p:cNvPr>
          <p:cNvSpPr>
            <a:spLocks noGrp="1"/>
          </p:cNvSpPr>
          <p:nvPr>
            <p:ph type="title"/>
          </p:nvPr>
        </p:nvSpPr>
        <p:spPr/>
        <p:txBody>
          <a:bodyPr/>
          <a:lstStyle/>
          <a:p>
            <a:r>
              <a:rPr lang="en-US" altLang="en-US" dirty="0"/>
              <a:t>Why do we breathe?</a:t>
            </a:r>
            <a:endParaRPr lang="en-150" dirty="0"/>
          </a:p>
        </p:txBody>
      </p:sp>
      <p:sp>
        <p:nvSpPr>
          <p:cNvPr id="5" name="Content Placeholder 4">
            <a:extLst>
              <a:ext uri="{FF2B5EF4-FFF2-40B4-BE49-F238E27FC236}">
                <a16:creationId xmlns:a16="http://schemas.microsoft.com/office/drawing/2014/main" id="{035E0C2B-36FC-4612-B76A-F5C4EABE63D8}"/>
              </a:ext>
            </a:extLst>
          </p:cNvPr>
          <p:cNvSpPr>
            <a:spLocks noGrp="1"/>
          </p:cNvSpPr>
          <p:nvPr>
            <p:ph idx="1"/>
          </p:nvPr>
        </p:nvSpPr>
        <p:spPr/>
        <p:txBody>
          <a:bodyPr/>
          <a:lstStyle/>
          <a:p>
            <a:pPr marL="205740" indent="-205740" defTabSz="822960">
              <a:spcBef>
                <a:spcPts val="2970"/>
              </a:spcBef>
              <a:buFont typeface="Lucida Grande" charset="0"/>
              <a:buAutoNum type="arabicPeriod"/>
              <a:defRPr/>
            </a:pPr>
            <a:r>
              <a:rPr lang="en-US" altLang="en-US" dirty="0">
                <a:solidFill>
                  <a:srgbClr val="727272"/>
                </a:solidFill>
              </a:rPr>
              <a:t>Exchange of gases into the blood and tissues. Diffusion of Oxygen into blood from the lungs and then into the tissues. Diffusion of wastes such as Carbon Dioxide from tissues into blood and out of blood into the lungs. </a:t>
            </a:r>
          </a:p>
          <a:p>
            <a:pPr marL="205740" indent="-205740" defTabSz="822960">
              <a:spcBef>
                <a:spcPts val="2970"/>
              </a:spcBef>
              <a:buFont typeface="Lucida Grande" charset="0"/>
              <a:buAutoNum type="arabicPeriod"/>
              <a:defRPr/>
            </a:pPr>
            <a:r>
              <a:rPr lang="en-US" altLang="en-US" dirty="0">
                <a:solidFill>
                  <a:srgbClr val="727272"/>
                </a:solidFill>
              </a:rPr>
              <a:t>Cellular Respiration requires oxygen in order to produce useable energy in order to carry out cellular processes and to prevent the build up of lactic acid via anaerobic respiration. </a:t>
            </a:r>
          </a:p>
          <a:p>
            <a:endParaRPr lang="en-150" dirty="0"/>
          </a:p>
        </p:txBody>
      </p:sp>
    </p:spTree>
    <p:extLst>
      <p:ext uri="{BB962C8B-B14F-4D97-AF65-F5344CB8AC3E}">
        <p14:creationId xmlns:p14="http://schemas.microsoft.com/office/powerpoint/2010/main" val="218456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Anatomy and Physiology</a:t>
            </a:r>
          </a:p>
        </p:txBody>
      </p:sp>
      <p:sp>
        <p:nvSpPr>
          <p:cNvPr id="3" name="Content Placeholder 2"/>
          <p:cNvSpPr>
            <a:spLocks noGrp="1"/>
          </p:cNvSpPr>
          <p:nvPr>
            <p:ph idx="1"/>
          </p:nvPr>
        </p:nvSpPr>
        <p:spPr/>
        <p:txBody>
          <a:bodyPr/>
          <a:lstStyle/>
          <a:p>
            <a:r>
              <a:rPr lang="en-US" dirty="0"/>
              <a:t>Anatomy:</a:t>
            </a:r>
          </a:p>
          <a:p>
            <a:endParaRPr lang="en-US" dirty="0"/>
          </a:p>
          <a:p>
            <a:pPr lvl="1"/>
            <a:r>
              <a:rPr lang="en-US" dirty="0"/>
              <a:t>The </a:t>
            </a:r>
            <a:r>
              <a:rPr lang="en-US" u="sng" dirty="0"/>
              <a:t>structure</a:t>
            </a:r>
            <a:r>
              <a:rPr lang="en-US" dirty="0"/>
              <a:t> and </a:t>
            </a:r>
            <a:r>
              <a:rPr lang="en-US" u="sng" dirty="0"/>
              <a:t>relationships</a:t>
            </a:r>
            <a:r>
              <a:rPr lang="en-US" dirty="0"/>
              <a:t> between body parts.</a:t>
            </a:r>
          </a:p>
          <a:p>
            <a:endParaRPr lang="en-US" dirty="0"/>
          </a:p>
          <a:p>
            <a:r>
              <a:rPr lang="en-US" dirty="0"/>
              <a:t>Physiology:</a:t>
            </a:r>
          </a:p>
          <a:p>
            <a:endParaRPr lang="en-US" dirty="0"/>
          </a:p>
          <a:p>
            <a:pPr lvl="1"/>
            <a:r>
              <a:rPr lang="en-US" dirty="0"/>
              <a:t>The study of </a:t>
            </a:r>
            <a:r>
              <a:rPr lang="en-US" u="sng" dirty="0"/>
              <a:t>how those parts come together to function</a:t>
            </a:r>
            <a:r>
              <a:rPr lang="en-US" dirty="0"/>
              <a:t>, and keep that body alive.</a:t>
            </a:r>
          </a:p>
        </p:txBody>
      </p:sp>
    </p:spTree>
    <p:extLst>
      <p:ext uri="{BB962C8B-B14F-4D97-AF65-F5344CB8AC3E}">
        <p14:creationId xmlns:p14="http://schemas.microsoft.com/office/powerpoint/2010/main" val="272224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architecture of human body</a:t>
            </a:r>
          </a:p>
        </p:txBody>
      </p:sp>
      <p:sp>
        <p:nvSpPr>
          <p:cNvPr id="3" name="Content Placeholder 2"/>
          <p:cNvSpPr>
            <a:spLocks noGrp="1"/>
          </p:cNvSpPr>
          <p:nvPr>
            <p:ph sz="half" idx="1"/>
          </p:nvPr>
        </p:nvSpPr>
        <p:spPr/>
        <p:txBody>
          <a:bodyPr>
            <a:normAutofit lnSpcReduction="10000"/>
          </a:bodyPr>
          <a:lstStyle/>
          <a:p>
            <a:r>
              <a:rPr lang="en-US" dirty="0"/>
              <a:t>subatomic particles</a:t>
            </a:r>
          </a:p>
          <a:p>
            <a:r>
              <a:rPr lang="en-US" dirty="0"/>
              <a:t>atoms</a:t>
            </a:r>
          </a:p>
          <a:p>
            <a:r>
              <a:rPr lang="en-US" dirty="0"/>
              <a:t>molecules</a:t>
            </a:r>
          </a:p>
          <a:p>
            <a:r>
              <a:rPr lang="en-US" dirty="0"/>
              <a:t>organelles</a:t>
            </a:r>
          </a:p>
          <a:p>
            <a:r>
              <a:rPr lang="en-US" dirty="0"/>
              <a:t>cells</a:t>
            </a:r>
          </a:p>
          <a:p>
            <a:r>
              <a:rPr lang="en-US" dirty="0"/>
              <a:t>tissues</a:t>
            </a:r>
          </a:p>
          <a:p>
            <a:r>
              <a:rPr lang="en-US" dirty="0"/>
              <a:t>organs</a:t>
            </a:r>
          </a:p>
          <a:p>
            <a:r>
              <a:rPr lang="en-US" dirty="0"/>
              <a:t>organ systems</a:t>
            </a:r>
          </a:p>
          <a:p>
            <a:r>
              <a:rPr lang="en-US" dirty="0"/>
              <a:t>organisms</a:t>
            </a:r>
          </a:p>
          <a:p>
            <a:r>
              <a:rPr lang="en-US" dirty="0"/>
              <a:t>biosphere</a:t>
            </a:r>
          </a:p>
        </p:txBody>
      </p:sp>
      <p:sp>
        <p:nvSpPr>
          <p:cNvPr id="6" name="Content Placeholder 5"/>
          <p:cNvSpPr>
            <a:spLocks noGrp="1"/>
          </p:cNvSpPr>
          <p:nvPr>
            <p:ph sz="half" idx="2"/>
          </p:nvPr>
        </p:nvSpPr>
        <p:spPr/>
        <p:txBody>
          <a:bodyPr/>
          <a:lstStyle/>
          <a:p>
            <a:endParaRPr lang="en-US"/>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454" y="1464184"/>
            <a:ext cx="4251065" cy="5021187"/>
          </a:xfrm>
          <a:prstGeom prst="rect">
            <a:avLst/>
          </a:prstGeom>
        </p:spPr>
      </p:pic>
    </p:spTree>
    <p:extLst>
      <p:ext uri="{BB962C8B-B14F-4D97-AF65-F5344CB8AC3E}">
        <p14:creationId xmlns:p14="http://schemas.microsoft.com/office/powerpoint/2010/main" val="42253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Levels of Organization</a:t>
            </a:r>
            <a:br>
              <a:rPr lang="en-US" b="1" dirty="0"/>
            </a:b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A </a:t>
            </a:r>
            <a:r>
              <a:rPr lang="en-US" b="1" dirty="0"/>
              <a:t>cell</a:t>
            </a:r>
            <a:r>
              <a:rPr lang="en-US" dirty="0"/>
              <a:t> is the smallest independently functioning unit of a living organism. </a:t>
            </a:r>
          </a:p>
          <a:p>
            <a:r>
              <a:rPr lang="en-US" dirty="0"/>
              <a:t>All living structures of human anatomy contain cells, and almost all functions of human physiology are performed in cells or are initiated by cells.</a:t>
            </a:r>
          </a:p>
          <a:p>
            <a:r>
              <a:rPr lang="en-US" dirty="0"/>
              <a:t>A </a:t>
            </a:r>
            <a:r>
              <a:rPr lang="en-US" b="1" dirty="0"/>
              <a:t>tissue</a:t>
            </a:r>
            <a:r>
              <a:rPr lang="en-US" dirty="0"/>
              <a:t> is a group of many similar cells that work together to perform a specific function.</a:t>
            </a:r>
          </a:p>
          <a:p>
            <a:r>
              <a:rPr lang="en-US" dirty="0"/>
              <a:t>An </a:t>
            </a:r>
            <a:r>
              <a:rPr lang="en-US" b="1" dirty="0"/>
              <a:t>organ</a:t>
            </a:r>
            <a:r>
              <a:rPr lang="en-US" dirty="0"/>
              <a:t> is an anatomically distinct structure of the body composed of two or more tissue types. Each organ performs one or more specific physiological functions. </a:t>
            </a:r>
          </a:p>
          <a:p>
            <a:r>
              <a:rPr lang="en-US" dirty="0"/>
              <a:t>An </a:t>
            </a:r>
            <a:r>
              <a:rPr lang="en-US" b="1" dirty="0"/>
              <a:t>organ system</a:t>
            </a:r>
            <a:r>
              <a:rPr lang="en-US" dirty="0"/>
              <a:t> is a group of organs that work together to perform major functions or meet physiological needs of the body.</a:t>
            </a:r>
          </a:p>
        </p:txBody>
      </p:sp>
      <p:sp>
        <p:nvSpPr>
          <p:cNvPr id="6" name="Content Placeholder 5"/>
          <p:cNvSpPr>
            <a:spLocks noGrp="1"/>
          </p:cNvSpPr>
          <p:nvPr>
            <p:ph sz="half" idx="2"/>
          </p:nvPr>
        </p:nvSpPr>
        <p:spPr/>
        <p:txBody>
          <a:bodyPr/>
          <a:lstStyle/>
          <a:p>
            <a:endParaRPr lang="en-US"/>
          </a:p>
        </p:txBody>
      </p:sp>
      <p:pic>
        <p:nvPicPr>
          <p:cNvPr id="7"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454" y="1464184"/>
            <a:ext cx="4251065" cy="5021187"/>
          </a:xfrm>
          <a:prstGeom prst="rect">
            <a:avLst/>
          </a:prstGeom>
        </p:spPr>
      </p:pic>
    </p:spTree>
    <p:extLst>
      <p:ext uri="{BB962C8B-B14F-4D97-AF65-F5344CB8AC3E}">
        <p14:creationId xmlns:p14="http://schemas.microsoft.com/office/powerpoint/2010/main" val="423228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Tissues</a:t>
            </a:r>
          </a:p>
        </p:txBody>
      </p:sp>
      <p:sp>
        <p:nvSpPr>
          <p:cNvPr id="3" name="Content Placeholder 2"/>
          <p:cNvSpPr>
            <a:spLocks noGrp="1"/>
          </p:cNvSpPr>
          <p:nvPr>
            <p:ph sz="half" idx="1"/>
          </p:nvPr>
        </p:nvSpPr>
        <p:spPr/>
        <p:txBody>
          <a:bodyPr>
            <a:normAutofit lnSpcReduction="10000"/>
          </a:bodyPr>
          <a:lstStyle/>
          <a:p>
            <a:r>
              <a:rPr lang="en-US" dirty="0"/>
              <a:t>The term </a:t>
            </a:r>
            <a:r>
              <a:rPr lang="en-US" b="1" dirty="0"/>
              <a:t>tissue</a:t>
            </a:r>
            <a:r>
              <a:rPr lang="en-US" dirty="0"/>
              <a:t> is used to describe a group of cells found together in the body. </a:t>
            </a:r>
          </a:p>
          <a:p>
            <a:r>
              <a:rPr lang="en-US" dirty="0"/>
              <a:t>Microscopic observation reveals that the cells in a tissue share morphological features and are arranged in an orderly pattern that achieves the tissue’s functions. </a:t>
            </a:r>
          </a:p>
          <a:p>
            <a:r>
              <a:rPr lang="en-US" dirty="0"/>
              <a:t>From the evolutionary perspective, tissues appear in more complex organisms. For example, multicellular protists, ancient eukaryotes, do not have cells organized into tissues.</a:t>
            </a:r>
          </a:p>
        </p:txBody>
      </p:sp>
      <p:pic>
        <p:nvPicPr>
          <p:cNvPr id="6" name="Content Placeholder 5">
            <a:extLst>
              <a:ext uri="{FF2B5EF4-FFF2-40B4-BE49-F238E27FC236}">
                <a16:creationId xmlns:a16="http://schemas.microsoft.com/office/drawing/2014/main" id="{8F76B273-7C78-45B3-9A02-1F7839D5900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41131" y="2160588"/>
            <a:ext cx="3881437" cy="3881437"/>
          </a:xfrm>
        </p:spPr>
      </p:pic>
    </p:spTree>
    <p:extLst>
      <p:ext uri="{BB962C8B-B14F-4D97-AF65-F5344CB8AC3E}">
        <p14:creationId xmlns:p14="http://schemas.microsoft.com/office/powerpoint/2010/main" val="392399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types of Tissues </a:t>
            </a:r>
          </a:p>
        </p:txBody>
      </p:sp>
      <p:sp>
        <p:nvSpPr>
          <p:cNvPr id="3" name="Content Placeholder 2"/>
          <p:cNvSpPr>
            <a:spLocks noGrp="1"/>
          </p:cNvSpPr>
          <p:nvPr>
            <p:ph sz="half" idx="1"/>
          </p:nvPr>
        </p:nvSpPr>
        <p:spPr/>
        <p:txBody>
          <a:bodyPr>
            <a:normAutofit/>
          </a:bodyPr>
          <a:lstStyle/>
          <a:p>
            <a:r>
              <a:rPr lang="en-US" b="1" dirty="0"/>
              <a:t>Muscle tissue</a:t>
            </a:r>
            <a:r>
              <a:rPr lang="en-US" dirty="0"/>
              <a:t> </a:t>
            </a:r>
          </a:p>
          <a:p>
            <a:r>
              <a:rPr lang="en-US" b="1" dirty="0"/>
              <a:t>Epithelial tissue</a:t>
            </a:r>
          </a:p>
          <a:p>
            <a:r>
              <a:rPr lang="en-US" b="1" dirty="0"/>
              <a:t>Connective tissue</a:t>
            </a:r>
            <a:r>
              <a:rPr lang="en-US" dirty="0"/>
              <a:t> </a:t>
            </a:r>
          </a:p>
          <a:p>
            <a:r>
              <a:rPr lang="en-US" b="1" dirty="0"/>
              <a:t>Nervous tissue</a:t>
            </a:r>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378569" y="1127734"/>
            <a:ext cx="4632857" cy="4914292"/>
          </a:xfrm>
        </p:spPr>
      </p:pic>
    </p:spTree>
    <p:extLst>
      <p:ext uri="{BB962C8B-B14F-4D97-AF65-F5344CB8AC3E}">
        <p14:creationId xmlns:p14="http://schemas.microsoft.com/office/powerpoint/2010/main" val="2039831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Tissue</a:t>
            </a:r>
          </a:p>
        </p:txBody>
      </p:sp>
      <p:sp>
        <p:nvSpPr>
          <p:cNvPr id="3" name="Content Placeholder 2"/>
          <p:cNvSpPr>
            <a:spLocks noGrp="1"/>
          </p:cNvSpPr>
          <p:nvPr>
            <p:ph sz="half" idx="1"/>
          </p:nvPr>
        </p:nvSpPr>
        <p:spPr/>
        <p:txBody>
          <a:bodyPr>
            <a:normAutofit/>
          </a:bodyPr>
          <a:lstStyle/>
          <a:p>
            <a:pPr marL="228600" indent="0">
              <a:spcBef>
                <a:spcPts val="1710"/>
              </a:spcBef>
              <a:buNone/>
              <a:defRPr/>
            </a:pPr>
            <a:r>
              <a:rPr lang="en-US" altLang="en-US" b="1" dirty="0"/>
              <a:t>3 types of muscle tissue:</a:t>
            </a:r>
          </a:p>
          <a:p>
            <a:pPr marL="571500">
              <a:spcBef>
                <a:spcPts val="1710"/>
              </a:spcBef>
              <a:buFont typeface="+mj-lt"/>
              <a:buAutoNum type="alphaUcPeriod"/>
              <a:defRPr/>
            </a:pPr>
            <a:r>
              <a:rPr lang="en-US" altLang="en-US" b="1" dirty="0"/>
              <a:t>Skeletal</a:t>
            </a:r>
            <a:r>
              <a:rPr lang="en-US" altLang="en-US" dirty="0"/>
              <a:t>: Attached to bones</a:t>
            </a:r>
          </a:p>
          <a:p>
            <a:pPr marL="571500">
              <a:spcBef>
                <a:spcPts val="1710"/>
              </a:spcBef>
              <a:buFont typeface="+mj-lt"/>
              <a:buAutoNum type="alphaUcPeriod"/>
              <a:defRPr/>
            </a:pPr>
            <a:r>
              <a:rPr lang="en-US" altLang="en-US" b="1" dirty="0"/>
              <a:t>Cardiac</a:t>
            </a:r>
            <a:r>
              <a:rPr lang="en-US" altLang="en-US" dirty="0"/>
              <a:t>: Heart</a:t>
            </a:r>
          </a:p>
          <a:p>
            <a:pPr marL="571500">
              <a:spcBef>
                <a:spcPts val="1710"/>
              </a:spcBef>
              <a:buFont typeface="+mj-lt"/>
              <a:buAutoNum type="alphaUcPeriod"/>
              <a:defRPr/>
            </a:pPr>
            <a:r>
              <a:rPr lang="en-US" altLang="en-US" b="1" dirty="0"/>
              <a:t>Smooth</a:t>
            </a:r>
            <a:r>
              <a:rPr lang="en-US" altLang="en-US" dirty="0"/>
              <a:t>: Organs and blood vessels</a:t>
            </a:r>
          </a:p>
        </p:txBody>
      </p:sp>
      <p:pic>
        <p:nvPicPr>
          <p:cNvPr id="6" name="Content Placeholder 5">
            <a:extLst>
              <a:ext uri="{FF2B5EF4-FFF2-40B4-BE49-F238E27FC236}">
                <a16:creationId xmlns:a16="http://schemas.microsoft.com/office/drawing/2014/main" id="{B124FA17-0D55-4B0D-8B9C-E2D92A10C4C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92600" y="1181100"/>
            <a:ext cx="5364758" cy="4291806"/>
          </a:xfrm>
        </p:spPr>
      </p:pic>
    </p:spTree>
    <p:extLst>
      <p:ext uri="{BB962C8B-B14F-4D97-AF65-F5344CB8AC3E}">
        <p14:creationId xmlns:p14="http://schemas.microsoft.com/office/powerpoint/2010/main" val="283357370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3066</TotalTime>
  <Words>527</Words>
  <Application>Microsoft Office PowerPoint</Application>
  <PresentationFormat>Widescreen</PresentationFormat>
  <Paragraphs>97</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Lucida Grande</vt:lpstr>
      <vt:lpstr>Trebuchet MS</vt:lpstr>
      <vt:lpstr>Wingdings 3</vt:lpstr>
      <vt:lpstr>Facet</vt:lpstr>
      <vt:lpstr>Anatomy and Physiology</vt:lpstr>
      <vt:lpstr>Why do we breathe?  Think of all the reasons why we need a respiratory system. </vt:lpstr>
      <vt:lpstr>Why do we breathe?</vt:lpstr>
      <vt:lpstr>Definition Anatomy and Physiology</vt:lpstr>
      <vt:lpstr>Basic architecture of human body</vt:lpstr>
      <vt:lpstr>The Levels of Organization </vt:lpstr>
      <vt:lpstr>Tissues</vt:lpstr>
      <vt:lpstr>4 types of Tissues </vt:lpstr>
      <vt:lpstr>Muscle Tissue</vt:lpstr>
      <vt:lpstr>A. Skeletal Muscle Tissue</vt:lpstr>
      <vt:lpstr>B. Cardiac Muscle Tissue</vt:lpstr>
      <vt:lpstr>C. Smooth Muscle Tissue</vt:lpstr>
      <vt:lpstr>PowerPoint Presentation</vt:lpstr>
      <vt:lpstr>PowerPoint Presentation</vt:lpstr>
      <vt:lpstr>Epithelial Tissue</vt:lpstr>
      <vt:lpstr>Connective Tissue</vt:lpstr>
      <vt:lpstr>Loose connective tissue</vt:lpstr>
      <vt:lpstr>Dense connective tissue </vt:lpstr>
      <vt:lpstr>Adipose </vt:lpstr>
      <vt:lpstr>Blood </vt:lpstr>
      <vt:lpstr>Cartilage </vt:lpstr>
      <vt:lpstr>Bone</vt:lpstr>
      <vt:lpstr>Nervous Tissue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Rick Reinders</cp:lastModifiedBy>
  <cp:revision>33</cp:revision>
  <cp:lastPrinted>2019-05-21T00:15:42Z</cp:lastPrinted>
  <dcterms:created xsi:type="dcterms:W3CDTF">2019-05-10T00:55:28Z</dcterms:created>
  <dcterms:modified xsi:type="dcterms:W3CDTF">2019-05-22T02:14:16Z</dcterms:modified>
</cp:coreProperties>
</file>