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59" r:id="rId4"/>
    <p:sldId id="279" r:id="rId5"/>
    <p:sldId id="257" r:id="rId6"/>
    <p:sldId id="260" r:id="rId7"/>
    <p:sldId id="261" r:id="rId8"/>
    <p:sldId id="262" r:id="rId9"/>
    <p:sldId id="263" r:id="rId10"/>
    <p:sldId id="264" r:id="rId11"/>
    <p:sldId id="265" r:id="rId12"/>
    <p:sldId id="266" r:id="rId13"/>
    <p:sldId id="267" r:id="rId14"/>
    <p:sldId id="269" r:id="rId15"/>
    <p:sldId id="268" r:id="rId16"/>
    <p:sldId id="270" r:id="rId17"/>
    <p:sldId id="271" r:id="rId18"/>
    <p:sldId id="272" r:id="rId19"/>
    <p:sldId id="273" r:id="rId20"/>
    <p:sldId id="274" r:id="rId21"/>
    <p:sldId id="275" r:id="rId22"/>
    <p:sldId id="276" r:id="rId23"/>
    <p:sldId id="277" r:id="rId24"/>
    <p:sldId id="281" r:id="rId25"/>
    <p:sldId id="280" r:id="rId26"/>
    <p:sldId id="278"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ED429FD-B602-D25D-B64D-CFB011CE4DBB}" v="648" dt="2020-07-29T02:07:50.340"/>
    <p1510:client id="{C06FFD91-BACB-5BA3-133E-1A1D48312EBF}" v="1108" dt="2020-07-30T06:15:19.3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2" autoAdjust="0"/>
    <p:restoredTop sz="94660"/>
  </p:normalViewPr>
  <p:slideViewPr>
    <p:cSldViewPr snapToGrid="0">
      <p:cViewPr varScale="1">
        <p:scale>
          <a:sx n="115" d="100"/>
          <a:sy n="115" d="100"/>
        </p:scale>
        <p:origin x="144"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04-Aug-20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04-Aug-20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04-Aug-20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04-Aug-20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04-Aug-20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04-Aug-20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04-Aug-20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04-Aug-20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04-Aug-20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04-Aug-20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04-Aug-20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04-Aug-20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FBD4BA0-5E13-4403-B4A7-40DF3A0185D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622F0806-F5D8-4CCD-A924-6CC3D7BB26F7}"/>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9674" y="-59376"/>
            <a:ext cx="12515851" cy="6923798"/>
            <a:chOff x="-329674" y="-51881"/>
            <a:chExt cx="12515851" cy="6923798"/>
          </a:xfrm>
        </p:grpSpPr>
        <p:sp>
          <p:nvSpPr>
            <p:cNvPr id="21" name="Freeform 5">
              <a:extLst>
                <a:ext uri="{FF2B5EF4-FFF2-40B4-BE49-F238E27FC236}">
                  <a16:creationId xmlns:a16="http://schemas.microsoft.com/office/drawing/2014/main" id="{C48C9CA8-31F2-4E7F-B5F8-52BB1996DCF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2" name="Freeform 6">
              <a:extLst>
                <a:ext uri="{FF2B5EF4-FFF2-40B4-BE49-F238E27FC236}">
                  <a16:creationId xmlns:a16="http://schemas.microsoft.com/office/drawing/2014/main" id="{C590ED89-E9C6-402B-8700-DCDA6695226F}"/>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3" name="Freeform 7">
              <a:extLst>
                <a:ext uri="{FF2B5EF4-FFF2-40B4-BE49-F238E27FC236}">
                  <a16:creationId xmlns:a16="http://schemas.microsoft.com/office/drawing/2014/main" id="{1A6861F9-7385-40F8-BA83-B8DFF7F33EE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24" name="Freeform 8">
              <a:extLst>
                <a:ext uri="{FF2B5EF4-FFF2-40B4-BE49-F238E27FC236}">
                  <a16:creationId xmlns:a16="http://schemas.microsoft.com/office/drawing/2014/main" id="{D41F8744-72EA-46E8-ABFE-852031D4A88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5" name="Freeform 9">
              <a:extLst>
                <a:ext uri="{FF2B5EF4-FFF2-40B4-BE49-F238E27FC236}">
                  <a16:creationId xmlns:a16="http://schemas.microsoft.com/office/drawing/2014/main" id="{9F0E0968-3DB0-43C4-8318-A6D9119D4A3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6" name="Freeform 10">
              <a:extLst>
                <a:ext uri="{FF2B5EF4-FFF2-40B4-BE49-F238E27FC236}">
                  <a16:creationId xmlns:a16="http://schemas.microsoft.com/office/drawing/2014/main" id="{33CE9E31-D43C-454C-BFBE-C030D98E2A6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7" name="Freeform 11">
              <a:extLst>
                <a:ext uri="{FF2B5EF4-FFF2-40B4-BE49-F238E27FC236}">
                  <a16:creationId xmlns:a16="http://schemas.microsoft.com/office/drawing/2014/main" id="{3927A156-CD49-44E3-BA78-CE0AA02505F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8" name="Freeform 12">
              <a:extLst>
                <a:ext uri="{FF2B5EF4-FFF2-40B4-BE49-F238E27FC236}">
                  <a16:creationId xmlns:a16="http://schemas.microsoft.com/office/drawing/2014/main" id="{2B83C26B-3353-4E6D-86D4-9461A7A8643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29" name="Freeform 13">
              <a:extLst>
                <a:ext uri="{FF2B5EF4-FFF2-40B4-BE49-F238E27FC236}">
                  <a16:creationId xmlns:a16="http://schemas.microsoft.com/office/drawing/2014/main" id="{2FB70090-1FB7-4335-9B1E-1E7EC6A2FB0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30" name="Freeform 14">
              <a:extLst>
                <a:ext uri="{FF2B5EF4-FFF2-40B4-BE49-F238E27FC236}">
                  <a16:creationId xmlns:a16="http://schemas.microsoft.com/office/drawing/2014/main" id="{B862257F-455F-4E18-A480-B22E8EFE14AD}"/>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31" name="Freeform 15">
              <a:extLst>
                <a:ext uri="{FF2B5EF4-FFF2-40B4-BE49-F238E27FC236}">
                  <a16:creationId xmlns:a16="http://schemas.microsoft.com/office/drawing/2014/main" id="{3C9DF0C4-8430-481B-B3E7-B8F79BC0F48A}"/>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32" name="Freeform 16">
              <a:extLst>
                <a:ext uri="{FF2B5EF4-FFF2-40B4-BE49-F238E27FC236}">
                  <a16:creationId xmlns:a16="http://schemas.microsoft.com/office/drawing/2014/main" id="{91D50B8E-D94F-4944-9FD2-08DD35E29B33}"/>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bg1">
                  <a:alpha val="35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33" name="Freeform 17">
              <a:extLst>
                <a:ext uri="{FF2B5EF4-FFF2-40B4-BE49-F238E27FC236}">
                  <a16:creationId xmlns:a16="http://schemas.microsoft.com/office/drawing/2014/main" id="{9B0A066C-DC3D-4E53-AC63-00DF45416C18}"/>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4" name="Freeform 18">
              <a:extLst>
                <a:ext uri="{FF2B5EF4-FFF2-40B4-BE49-F238E27FC236}">
                  <a16:creationId xmlns:a16="http://schemas.microsoft.com/office/drawing/2014/main" id="{D2D040EF-76C0-496D-8C72-9DB143C3AD09}"/>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5" name="Freeform 19">
              <a:extLst>
                <a:ext uri="{FF2B5EF4-FFF2-40B4-BE49-F238E27FC236}">
                  <a16:creationId xmlns:a16="http://schemas.microsoft.com/office/drawing/2014/main" id="{15FC8221-21EA-4D83-809B-108B7E0C5B5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6" name="Freeform 20">
              <a:extLst>
                <a:ext uri="{FF2B5EF4-FFF2-40B4-BE49-F238E27FC236}">
                  <a16:creationId xmlns:a16="http://schemas.microsoft.com/office/drawing/2014/main" id="{5A181F7D-35FA-49F3-8BCB-5D7250BA42E4}"/>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7" name="Freeform 21">
              <a:extLst>
                <a:ext uri="{FF2B5EF4-FFF2-40B4-BE49-F238E27FC236}">
                  <a16:creationId xmlns:a16="http://schemas.microsoft.com/office/drawing/2014/main" id="{188DFD0A-AECC-43FC-B06B-D2A8A2EB9FC2}"/>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8" name="Freeform 22">
              <a:extLst>
                <a:ext uri="{FF2B5EF4-FFF2-40B4-BE49-F238E27FC236}">
                  <a16:creationId xmlns:a16="http://schemas.microsoft.com/office/drawing/2014/main" id="{1769DE60-D3FA-40D0-96A4-6BEAD0C3862C}"/>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bg1">
                  <a:alpha val="35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39" name="Freeform 23">
              <a:extLst>
                <a:ext uri="{FF2B5EF4-FFF2-40B4-BE49-F238E27FC236}">
                  <a16:creationId xmlns:a16="http://schemas.microsoft.com/office/drawing/2014/main" id="{18E5EA87-065F-44FB-B99A-484483E31A00}"/>
                </a:ext>
                <a:ext uri="{C183D7F6-B498-43B3-948B-1728B52AA6E4}">
                  <adec:decorative xmlns=""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bg1">
                  <a:alpha val="35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pic>
        <p:nvPicPr>
          <p:cNvPr id="4" name="Picture 4" descr="A picture containing drawing&#10;&#10;Description automatically generated">
            <a:extLst>
              <a:ext uri="{FF2B5EF4-FFF2-40B4-BE49-F238E27FC236}">
                <a16:creationId xmlns:a16="http://schemas.microsoft.com/office/drawing/2014/main" id="{E71AF41E-C478-4175-9218-6793E3424294}"/>
              </a:ext>
            </a:extLst>
          </p:cNvPr>
          <p:cNvPicPr>
            <a:picLocks noChangeAspect="1"/>
          </p:cNvPicPr>
          <p:nvPr/>
        </p:nvPicPr>
        <p:blipFill rotWithShape="1">
          <a:blip r:embed="rId2"/>
          <a:srcRect t="5847" r="-1" b="11074"/>
          <a:stretch/>
        </p:blipFill>
        <p:spPr>
          <a:xfrm>
            <a:off x="20" y="10"/>
            <a:ext cx="12188932" cy="5696067"/>
          </a:xfrm>
          <a:custGeom>
            <a:avLst/>
            <a:gdLst/>
            <a:ahLst/>
            <a:cxnLst/>
            <a:rect l="l" t="t" r="r" b="b"/>
            <a:pathLst>
              <a:path w="12188952" h="5696077">
                <a:moveTo>
                  <a:pt x="0" y="0"/>
                </a:moveTo>
                <a:lnTo>
                  <a:pt x="12188952" y="0"/>
                </a:lnTo>
                <a:lnTo>
                  <a:pt x="12188952" y="4710335"/>
                </a:lnTo>
                <a:lnTo>
                  <a:pt x="12113803" y="4718295"/>
                </a:lnTo>
                <a:cubicBezTo>
                  <a:pt x="10139508" y="4916244"/>
                  <a:pt x="8237152" y="5009247"/>
                  <a:pt x="6753597" y="5041852"/>
                </a:cubicBezTo>
                <a:cubicBezTo>
                  <a:pt x="4940362" y="5081701"/>
                  <a:pt x="2657278" y="5062371"/>
                  <a:pt x="400746" y="4870509"/>
                </a:cubicBezTo>
                <a:lnTo>
                  <a:pt x="3700" y="4833875"/>
                </a:lnTo>
                <a:lnTo>
                  <a:pt x="3700" y="5696077"/>
                </a:lnTo>
                <a:lnTo>
                  <a:pt x="0" y="5696077"/>
                </a:lnTo>
                <a:close/>
              </a:path>
            </a:pathLst>
          </a:custGeom>
        </p:spPr>
      </p:pic>
      <p:sp>
        <p:nvSpPr>
          <p:cNvPr id="2" name="Title 1"/>
          <p:cNvSpPr>
            <a:spLocks noGrp="1"/>
          </p:cNvSpPr>
          <p:nvPr>
            <p:ph type="ctrTitle"/>
          </p:nvPr>
        </p:nvSpPr>
        <p:spPr>
          <a:xfrm>
            <a:off x="1380744" y="5202936"/>
            <a:ext cx="9436608" cy="786384"/>
          </a:xfrm>
        </p:spPr>
        <p:txBody>
          <a:bodyPr anchor="ctr">
            <a:normAutofit/>
          </a:bodyPr>
          <a:lstStyle/>
          <a:p>
            <a:r>
              <a:rPr lang="en-US" sz="4000">
                <a:solidFill>
                  <a:schemeClr val="bg1"/>
                </a:solidFill>
                <a:cs typeface="Calibri Light"/>
              </a:rPr>
              <a:t>45.1 The Human Body Plan</a:t>
            </a:r>
            <a:endParaRPr lang="en-US" sz="4000">
              <a:solidFill>
                <a:schemeClr val="bg1"/>
              </a:solidFill>
            </a:endParaRPr>
          </a:p>
        </p:txBody>
      </p:sp>
      <p:sp>
        <p:nvSpPr>
          <p:cNvPr id="3" name="Subtitle 2"/>
          <p:cNvSpPr>
            <a:spLocks noGrp="1"/>
          </p:cNvSpPr>
          <p:nvPr>
            <p:ph type="subTitle" idx="1"/>
          </p:nvPr>
        </p:nvSpPr>
        <p:spPr>
          <a:xfrm>
            <a:off x="1755648" y="6007608"/>
            <a:ext cx="8677656" cy="402336"/>
          </a:xfrm>
        </p:spPr>
        <p:txBody>
          <a:bodyPr vert="horz" lIns="91440" tIns="45720" rIns="91440" bIns="45720" rtlCol="0">
            <a:normAutofit/>
          </a:bodyPr>
          <a:lstStyle/>
          <a:p>
            <a:r>
              <a:rPr lang="en-US" sz="2200">
                <a:solidFill>
                  <a:schemeClr val="bg1"/>
                </a:solidFill>
                <a:cs typeface="Calibri"/>
              </a:rPr>
              <a:t>Unit 2: Circulatory and Respiratory Systems</a:t>
            </a:r>
          </a:p>
        </p:txBody>
      </p:sp>
    </p:spTree>
    <p:extLst>
      <p:ext uri="{BB962C8B-B14F-4D97-AF65-F5344CB8AC3E}">
        <p14:creationId xmlns:p14="http://schemas.microsoft.com/office/powerpoint/2010/main" val="109857222"/>
      </p:ext>
    </p:extLst>
  </p:cSld>
  <p:clrMapOvr>
    <a:masterClrMapping/>
  </p:clrMapOvr>
  <p:transition spd="med">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48CAE4AE-A9DF-45AF-9A9C-1712BC63418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6C272060-BC98-4C91-A58F-4DFEC566CF7F}"/>
              </a:ext>
              <a:ext uri="{C183D7F6-B498-43B3-948B-1728B52AA6E4}">
                <adec:decorative xmlns=""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7513" y="0"/>
            <a:ext cx="12584114" cy="6853238"/>
            <a:chOff x="-417513" y="0"/>
            <a:chExt cx="12584114" cy="6853238"/>
          </a:xfrm>
        </p:grpSpPr>
        <p:sp>
          <p:nvSpPr>
            <p:cNvPr id="13" name="Freeform 5">
              <a:extLst>
                <a:ext uri="{FF2B5EF4-FFF2-40B4-BE49-F238E27FC236}">
                  <a16:creationId xmlns:a16="http://schemas.microsoft.com/office/drawing/2014/main" id="{8BA2DCB9-0DC0-4109-B2A2-56896E35E664}"/>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306513" y="0"/>
              <a:ext cx="3862388" cy="6843713"/>
            </a:xfrm>
            <a:custGeom>
              <a:avLst/>
              <a:gdLst>
                <a:gd name="T0" fmla="*/ 813 w 813"/>
                <a:gd name="T1" fmla="*/ 0 h 1440"/>
                <a:gd name="T2" fmla="*/ 435 w 813"/>
                <a:gd name="T3" fmla="*/ 1440 h 1440"/>
              </a:gdLst>
              <a:ahLst/>
              <a:cxnLst>
                <a:cxn ang="0">
                  <a:pos x="T0" y="T1"/>
                </a:cxn>
                <a:cxn ang="0">
                  <a:pos x="T2" y="T3"/>
                </a:cxn>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Freeform 6">
              <a:extLst>
                <a:ext uri="{FF2B5EF4-FFF2-40B4-BE49-F238E27FC236}">
                  <a16:creationId xmlns:a16="http://schemas.microsoft.com/office/drawing/2014/main" id="{64A33555-1142-4AD7-8084-1A99422A1186}"/>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26725" y="9525"/>
              <a:ext cx="1539875" cy="555625"/>
            </a:xfrm>
            <a:custGeom>
              <a:avLst/>
              <a:gdLst>
                <a:gd name="T0" fmla="*/ 324 w 324"/>
                <a:gd name="T1" fmla="*/ 117 h 117"/>
                <a:gd name="T2" fmla="*/ 0 w 324"/>
                <a:gd name="T3" fmla="*/ 0 h 117"/>
              </a:gdLst>
              <a:ahLst/>
              <a:cxnLst>
                <a:cxn ang="0">
                  <a:pos x="T0" y="T1"/>
                </a:cxn>
                <a:cxn ang="0">
                  <a:pos x="T2" y="T3"/>
                </a:cxn>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Freeform 7">
              <a:extLst>
                <a:ext uri="{FF2B5EF4-FFF2-40B4-BE49-F238E27FC236}">
                  <a16:creationId xmlns:a16="http://schemas.microsoft.com/office/drawing/2014/main" id="{BC6E4081-1A88-453E-8CCF-B97B0CE20DF4}"/>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247313" y="5013325"/>
              <a:ext cx="1919288" cy="1830388"/>
            </a:xfrm>
            <a:custGeom>
              <a:avLst/>
              <a:gdLst>
                <a:gd name="T0" fmla="*/ 0 w 404"/>
                <a:gd name="T1" fmla="*/ 385 h 385"/>
                <a:gd name="T2" fmla="*/ 404 w 404"/>
                <a:gd name="T3" fmla="*/ 0 h 385"/>
              </a:gdLst>
              <a:ahLst/>
              <a:cxnLst>
                <a:cxn ang="0">
                  <a:pos x="T0" y="T1"/>
                </a:cxn>
                <a:cxn ang="0">
                  <a:pos x="T2" y="T3"/>
                </a:cxn>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Freeform 8">
              <a:extLst>
                <a:ext uri="{FF2B5EF4-FFF2-40B4-BE49-F238E27FC236}">
                  <a16:creationId xmlns:a16="http://schemas.microsoft.com/office/drawing/2014/main" id="{5B7E0935-6EE8-4C61-AED5-09B9A2A99AF0}"/>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775" y="0"/>
              <a:ext cx="3676650" cy="6843713"/>
            </a:xfrm>
            <a:custGeom>
              <a:avLst/>
              <a:gdLst>
                <a:gd name="T0" fmla="*/ 774 w 774"/>
                <a:gd name="T1" fmla="*/ 0 h 1440"/>
                <a:gd name="T2" fmla="*/ 411 w 774"/>
                <a:gd name="T3" fmla="*/ 1440 h 1440"/>
              </a:gdLst>
              <a:ahLst/>
              <a:cxnLst>
                <a:cxn ang="0">
                  <a:pos x="T0" y="T1"/>
                </a:cxn>
                <a:cxn ang="0">
                  <a:pos x="T2" y="T3"/>
                </a:cxn>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Freeform 9">
              <a:extLst>
                <a:ext uri="{FF2B5EF4-FFF2-40B4-BE49-F238E27FC236}">
                  <a16:creationId xmlns:a16="http://schemas.microsoft.com/office/drawing/2014/main" id="{EB962BD6-C878-48FF-A75E-DCC7BDA3C33C}"/>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02988" y="9525"/>
              <a:ext cx="963613" cy="366713"/>
            </a:xfrm>
            <a:custGeom>
              <a:avLst/>
              <a:gdLst>
                <a:gd name="T0" fmla="*/ 203 w 203"/>
                <a:gd name="T1" fmla="*/ 77 h 77"/>
                <a:gd name="T2" fmla="*/ 0 w 203"/>
                <a:gd name="T3" fmla="*/ 0 h 77"/>
              </a:gdLst>
              <a:ahLst/>
              <a:cxnLst>
                <a:cxn ang="0">
                  <a:pos x="T0" y="T1"/>
                </a:cxn>
                <a:cxn ang="0">
                  <a:pos x="T2" y="T3"/>
                </a:cxn>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Freeform 10">
              <a:extLst>
                <a:ext uri="{FF2B5EF4-FFF2-40B4-BE49-F238E27FC236}">
                  <a16:creationId xmlns:a16="http://schemas.microsoft.com/office/drawing/2014/main" id="{CABF3786-BDE1-4FE5-9967-F6B6131A2CF0}"/>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494963" y="5275263"/>
              <a:ext cx="1666875" cy="1577975"/>
            </a:xfrm>
            <a:custGeom>
              <a:avLst/>
              <a:gdLst>
                <a:gd name="T0" fmla="*/ 0 w 351"/>
                <a:gd name="T1" fmla="*/ 332 h 332"/>
                <a:gd name="T2" fmla="*/ 351 w 351"/>
                <a:gd name="T3" fmla="*/ 0 h 332"/>
              </a:gdLst>
              <a:ahLst/>
              <a:cxnLst>
                <a:cxn ang="0">
                  <a:pos x="T0" y="T1"/>
                </a:cxn>
                <a:cxn ang="0">
                  <a:pos x="T2" y="T3"/>
                </a:cxn>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Freeform 11">
              <a:extLst>
                <a:ext uri="{FF2B5EF4-FFF2-40B4-BE49-F238E27FC236}">
                  <a16:creationId xmlns:a16="http://schemas.microsoft.com/office/drawing/2014/main" id="{4969707A-C75E-4F7F-A5C2-2991C6547550}"/>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621088" cy="6843713"/>
            </a:xfrm>
            <a:custGeom>
              <a:avLst/>
              <a:gdLst>
                <a:gd name="T0" fmla="*/ 762 w 762"/>
                <a:gd name="T1" fmla="*/ 0 h 1440"/>
                <a:gd name="T2" fmla="*/ 403 w 762"/>
                <a:gd name="T3" fmla="*/ 1440 h 1440"/>
              </a:gdLst>
              <a:ahLst/>
              <a:cxnLst>
                <a:cxn ang="0">
                  <a:pos x="T0" y="T1"/>
                </a:cxn>
                <a:cxn ang="0">
                  <a:pos x="T2" y="T3"/>
                </a:cxn>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Freeform 12">
              <a:extLst>
                <a:ext uri="{FF2B5EF4-FFF2-40B4-BE49-F238E27FC236}">
                  <a16:creationId xmlns:a16="http://schemas.microsoft.com/office/drawing/2014/main" id="{0E293989-8389-48CD-85D3-CAEFD5E96370}"/>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501438" y="9525"/>
              <a:ext cx="665163" cy="257175"/>
            </a:xfrm>
            <a:custGeom>
              <a:avLst/>
              <a:gdLst>
                <a:gd name="T0" fmla="*/ 140 w 140"/>
                <a:gd name="T1" fmla="*/ 54 h 54"/>
                <a:gd name="T2" fmla="*/ 0 w 140"/>
                <a:gd name="T3" fmla="*/ 0 h 54"/>
              </a:gdLst>
              <a:ahLst/>
              <a:cxnLst>
                <a:cxn ang="0">
                  <a:pos x="T0" y="T1"/>
                </a:cxn>
                <a:cxn ang="0">
                  <a:pos x="T2" y="T3"/>
                </a:cxn>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1" name="Freeform 13">
              <a:extLst>
                <a:ext uri="{FF2B5EF4-FFF2-40B4-BE49-F238E27FC236}">
                  <a16:creationId xmlns:a16="http://schemas.microsoft.com/office/drawing/2014/main" id="{8DCF1E8B-9247-45E2-8641-90DA9F7D5252}"/>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641013" y="5408613"/>
              <a:ext cx="1525588" cy="1435100"/>
            </a:xfrm>
            <a:custGeom>
              <a:avLst/>
              <a:gdLst>
                <a:gd name="T0" fmla="*/ 0 w 321"/>
                <a:gd name="T1" fmla="*/ 302 h 302"/>
                <a:gd name="T2" fmla="*/ 321 w 321"/>
                <a:gd name="T3" fmla="*/ 0 h 302"/>
              </a:gdLst>
              <a:ahLst/>
              <a:cxnLst>
                <a:cxn ang="0">
                  <a:pos x="T0" y="T1"/>
                </a:cxn>
                <a:cxn ang="0">
                  <a:pos x="T2" y="T3"/>
                </a:cxn>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2" name="Freeform 14">
              <a:extLst>
                <a:ext uri="{FF2B5EF4-FFF2-40B4-BE49-F238E27FC236}">
                  <a16:creationId xmlns:a16="http://schemas.microsoft.com/office/drawing/2014/main" id="{48DF418F-91AD-4E55-AF3B-F28FF45961B4}"/>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01713" y="0"/>
              <a:ext cx="3244850" cy="6843713"/>
            </a:xfrm>
            <a:custGeom>
              <a:avLst/>
              <a:gdLst>
                <a:gd name="T0" fmla="*/ 683 w 683"/>
                <a:gd name="T1" fmla="*/ 0 h 1440"/>
                <a:gd name="T2" fmla="*/ 355 w 683"/>
                <a:gd name="T3" fmla="*/ 1440 h 1440"/>
              </a:gdLst>
              <a:ahLst/>
              <a:cxnLst>
                <a:cxn ang="0">
                  <a:pos x="T0" y="T1"/>
                </a:cxn>
                <a:cxn ang="0">
                  <a:pos x="T2" y="T3"/>
                </a:cxn>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3" name="Freeform 15">
              <a:extLst>
                <a:ext uri="{FF2B5EF4-FFF2-40B4-BE49-F238E27FC236}">
                  <a16:creationId xmlns:a16="http://schemas.microsoft.com/office/drawing/2014/main" id="{EDBF35BD-D1DA-49B1-AE30-289189DACD51}"/>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802938" y="5518150"/>
              <a:ext cx="1363663" cy="1325563"/>
            </a:xfrm>
            <a:custGeom>
              <a:avLst/>
              <a:gdLst>
                <a:gd name="T0" fmla="*/ 0 w 287"/>
                <a:gd name="T1" fmla="*/ 279 h 279"/>
                <a:gd name="T2" fmla="*/ 287 w 287"/>
                <a:gd name="T3" fmla="*/ 0 h 279"/>
              </a:gdLst>
              <a:ahLst/>
              <a:cxnLst>
                <a:cxn ang="0">
                  <a:pos x="T0" y="T1"/>
                </a:cxn>
                <a:cxn ang="0">
                  <a:pos x="T2" y="T3"/>
                </a:cxn>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4" name="Freeform 16">
              <a:extLst>
                <a:ext uri="{FF2B5EF4-FFF2-40B4-BE49-F238E27FC236}">
                  <a16:creationId xmlns:a16="http://schemas.microsoft.com/office/drawing/2014/main" id="{69198BEC-A3B6-4562-AB0F-3E7760026C43}"/>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89000" y="0"/>
              <a:ext cx="3230563" cy="6843713"/>
            </a:xfrm>
            <a:custGeom>
              <a:avLst/>
              <a:gdLst>
                <a:gd name="T0" fmla="*/ 680 w 680"/>
                <a:gd name="T1" fmla="*/ 0 h 1440"/>
                <a:gd name="T2" fmla="*/ 337 w 680"/>
                <a:gd name="T3" fmla="*/ 1440 h 1440"/>
              </a:gdLst>
              <a:ahLst/>
              <a:cxnLst>
                <a:cxn ang="0">
                  <a:pos x="T0" y="T1"/>
                </a:cxn>
                <a:cxn ang="0">
                  <a:pos x="T2" y="T3"/>
                </a:cxn>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5" name="Freeform 17">
              <a:extLst>
                <a:ext uri="{FF2B5EF4-FFF2-40B4-BE49-F238E27FC236}">
                  <a16:creationId xmlns:a16="http://schemas.microsoft.com/office/drawing/2014/main" id="{9AB30D45-77AB-4323-83A2-1A637D07D54A}"/>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79150" y="5694363"/>
              <a:ext cx="1187450" cy="1149350"/>
            </a:xfrm>
            <a:custGeom>
              <a:avLst/>
              <a:gdLst>
                <a:gd name="T0" fmla="*/ 0 w 250"/>
                <a:gd name="T1" fmla="*/ 242 h 242"/>
                <a:gd name="T2" fmla="*/ 250 w 250"/>
                <a:gd name="T3" fmla="*/ 0 h 242"/>
              </a:gdLst>
              <a:ahLst/>
              <a:cxnLst>
                <a:cxn ang="0">
                  <a:pos x="T0" y="T1"/>
                </a:cxn>
                <a:cxn ang="0">
                  <a:pos x="T2" y="T3"/>
                </a:cxn>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6" name="Freeform 18">
              <a:extLst>
                <a:ext uri="{FF2B5EF4-FFF2-40B4-BE49-F238E27FC236}">
                  <a16:creationId xmlns:a16="http://schemas.microsoft.com/office/drawing/2014/main" id="{D1AD137E-7B63-434C-9D0D-5A64BB496859}"/>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84188" y="0"/>
              <a:ext cx="3421063" cy="6843713"/>
            </a:xfrm>
            <a:custGeom>
              <a:avLst/>
              <a:gdLst>
                <a:gd name="T0" fmla="*/ 720 w 720"/>
                <a:gd name="T1" fmla="*/ 0 h 1440"/>
                <a:gd name="T2" fmla="*/ 362 w 720"/>
                <a:gd name="T3" fmla="*/ 1440 h 1440"/>
              </a:gdLst>
              <a:ahLst/>
              <a:cxnLst>
                <a:cxn ang="0">
                  <a:pos x="T0" y="T1"/>
                </a:cxn>
                <a:cxn ang="0">
                  <a:pos x="T2" y="T3"/>
                </a:cxn>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 name="Freeform 19">
              <a:extLst>
                <a:ext uri="{FF2B5EF4-FFF2-40B4-BE49-F238E27FC236}">
                  <a16:creationId xmlns:a16="http://schemas.microsoft.com/office/drawing/2014/main" id="{8B32BE2D-36DC-4BD0-952E-8FE32A70DB88}"/>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87125" y="6049963"/>
              <a:ext cx="879475" cy="793750"/>
            </a:xfrm>
            <a:custGeom>
              <a:avLst/>
              <a:gdLst>
                <a:gd name="T0" fmla="*/ 0 w 185"/>
                <a:gd name="T1" fmla="*/ 167 h 167"/>
                <a:gd name="T2" fmla="*/ 185 w 185"/>
                <a:gd name="T3" fmla="*/ 0 h 167"/>
              </a:gdLst>
              <a:ahLst/>
              <a:cxnLst>
                <a:cxn ang="0">
                  <a:pos x="T0" y="T1"/>
                </a:cxn>
                <a:cxn ang="0">
                  <a:pos x="T2" y="T3"/>
                </a:cxn>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 name="Freeform 20">
              <a:extLst>
                <a:ext uri="{FF2B5EF4-FFF2-40B4-BE49-F238E27FC236}">
                  <a16:creationId xmlns:a16="http://schemas.microsoft.com/office/drawing/2014/main" id="{930295E0-AD01-4DB0-9829-AD91BED608F7}"/>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8488" y="0"/>
              <a:ext cx="2717800" cy="6843713"/>
            </a:xfrm>
            <a:custGeom>
              <a:avLst/>
              <a:gdLst>
                <a:gd name="T0" fmla="*/ 572 w 572"/>
                <a:gd name="T1" fmla="*/ 0 h 1440"/>
                <a:gd name="T2" fmla="*/ 164 w 572"/>
                <a:gd name="T3" fmla="*/ 1440 h 1440"/>
              </a:gdLst>
              <a:ahLst/>
              <a:cxnLst>
                <a:cxn ang="0">
                  <a:pos x="T0" y="T1"/>
                </a:cxn>
                <a:cxn ang="0">
                  <a:pos x="T2" y="T3"/>
                </a:cxn>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9" name="Freeform 21">
              <a:extLst>
                <a:ext uri="{FF2B5EF4-FFF2-40B4-BE49-F238E27FC236}">
                  <a16:creationId xmlns:a16="http://schemas.microsoft.com/office/drawing/2014/main" id="{29807E74-6BFD-4EA7-B3F3-92C0728A7D8A}"/>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261938" y="0"/>
              <a:ext cx="2944813" cy="6843713"/>
            </a:xfrm>
            <a:custGeom>
              <a:avLst/>
              <a:gdLst>
                <a:gd name="T0" fmla="*/ 620 w 620"/>
                <a:gd name="T1" fmla="*/ 0 h 1440"/>
                <a:gd name="T2" fmla="*/ 186 w 620"/>
                <a:gd name="T3" fmla="*/ 1440 h 1440"/>
              </a:gdLst>
              <a:ahLst/>
              <a:cxnLst>
                <a:cxn ang="0">
                  <a:pos x="T0" y="T1"/>
                </a:cxn>
                <a:cxn ang="0">
                  <a:pos x="T2" y="T3"/>
                </a:cxn>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0" name="Freeform 22">
              <a:extLst>
                <a:ext uri="{FF2B5EF4-FFF2-40B4-BE49-F238E27FC236}">
                  <a16:creationId xmlns:a16="http://schemas.microsoft.com/office/drawing/2014/main" id="{C9EDBF49-4B87-4B6F-BEE6-DDC4A63CE60D}"/>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17513" y="0"/>
              <a:ext cx="2403475" cy="6843713"/>
            </a:xfrm>
            <a:custGeom>
              <a:avLst/>
              <a:gdLst>
                <a:gd name="T0" fmla="*/ 506 w 506"/>
                <a:gd name="T1" fmla="*/ 0 h 1440"/>
                <a:gd name="T2" fmla="*/ 171 w 506"/>
                <a:gd name="T3" fmla="*/ 1440 h 1440"/>
              </a:gdLst>
              <a:ahLst/>
              <a:cxnLst>
                <a:cxn ang="0">
                  <a:pos x="T0" y="T1"/>
                </a:cxn>
                <a:cxn ang="0">
                  <a:pos x="T2" y="T3"/>
                </a:cxn>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 name="Freeform 23">
              <a:extLst>
                <a:ext uri="{FF2B5EF4-FFF2-40B4-BE49-F238E27FC236}">
                  <a16:creationId xmlns:a16="http://schemas.microsoft.com/office/drawing/2014/main" id="{7738C468-1405-4ED9-8392-F93FA995EE04}"/>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9525"/>
              <a:ext cx="1771650" cy="3198813"/>
            </a:xfrm>
            <a:custGeom>
              <a:avLst/>
              <a:gdLst>
                <a:gd name="T0" fmla="*/ 373 w 373"/>
                <a:gd name="T1" fmla="*/ 0 h 673"/>
                <a:gd name="T2" fmla="*/ 0 w 373"/>
                <a:gd name="T3" fmla="*/ 673 h 673"/>
              </a:gdLst>
              <a:ahLst/>
              <a:cxnLst>
                <a:cxn ang="0">
                  <a:pos x="T0" y="T1"/>
                </a:cxn>
                <a:cxn ang="0">
                  <a:pos x="T2" y="T3"/>
                </a:cxn>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Freeform 24">
              <a:extLst>
                <a:ext uri="{FF2B5EF4-FFF2-40B4-BE49-F238E27FC236}">
                  <a16:creationId xmlns:a16="http://schemas.microsoft.com/office/drawing/2014/main" id="{F16402CF-F511-450A-8584-8C8A5B7E9D9A}"/>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63" y="6016625"/>
              <a:ext cx="214313" cy="827088"/>
            </a:xfrm>
            <a:custGeom>
              <a:avLst/>
              <a:gdLst>
                <a:gd name="T0" fmla="*/ 0 w 45"/>
                <a:gd name="T1" fmla="*/ 0 h 174"/>
                <a:gd name="T2" fmla="*/ 45 w 45"/>
                <a:gd name="T3" fmla="*/ 174 h 174"/>
              </a:gdLst>
              <a:ahLst/>
              <a:cxnLst>
                <a:cxn ang="0">
                  <a:pos x="T0" y="T1"/>
                </a:cxn>
                <a:cxn ang="0">
                  <a:pos x="T2" y="T3"/>
                </a:cxn>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Freeform 25">
              <a:extLst>
                <a:ext uri="{FF2B5EF4-FFF2-40B4-BE49-F238E27FC236}">
                  <a16:creationId xmlns:a16="http://schemas.microsoft.com/office/drawing/2014/main" id="{85E5B49A-CFC2-4019-9BA6-528095F788CC}"/>
                </a:ext>
                <a:ext uri="{C183D7F6-B498-43B3-948B-1728B52AA6E4}">
                  <adec:decorative xmlns=""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288" y="0"/>
              <a:ext cx="1562100" cy="2228850"/>
            </a:xfrm>
            <a:custGeom>
              <a:avLst/>
              <a:gdLst>
                <a:gd name="T0" fmla="*/ 329 w 329"/>
                <a:gd name="T1" fmla="*/ 0 h 469"/>
                <a:gd name="T2" fmla="*/ 0 w 329"/>
                <a:gd name="T3" fmla="*/ 469 h 469"/>
              </a:gdLst>
              <a:ahLst/>
              <a:cxnLst>
                <a:cxn ang="0">
                  <a:pos x="T0" y="T1"/>
                </a:cxn>
                <a:cxn ang="0">
                  <a:pos x="T2" y="T3"/>
                </a:cxn>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867C656A-EAD1-476A-89DB-2DCAB6FA455F}"/>
              </a:ext>
            </a:extLst>
          </p:cNvPr>
          <p:cNvSpPr>
            <a:spLocks noGrp="1"/>
          </p:cNvSpPr>
          <p:nvPr>
            <p:ph type="title"/>
          </p:nvPr>
        </p:nvSpPr>
        <p:spPr>
          <a:xfrm>
            <a:off x="7269686" y="795527"/>
            <a:ext cx="4123738" cy="1433323"/>
          </a:xfrm>
        </p:spPr>
        <p:txBody>
          <a:bodyPr vert="horz" lIns="91440" tIns="45720" rIns="91440" bIns="45720" rtlCol="0" anchor="ctr">
            <a:normAutofit/>
          </a:bodyPr>
          <a:lstStyle/>
          <a:p>
            <a:r>
              <a:rPr lang="en-US" sz="3200" b="1" dirty="0"/>
              <a:t>1. Muscle Tissue</a:t>
            </a:r>
            <a:endParaRPr lang="en-US" sz="3200" b="1" dirty="0">
              <a:cs typeface="Calibri Light"/>
            </a:endParaRPr>
          </a:p>
        </p:txBody>
      </p:sp>
      <p:sp>
        <p:nvSpPr>
          <p:cNvPr id="35" name="Rectangle 34">
            <a:extLst>
              <a:ext uri="{FF2B5EF4-FFF2-40B4-BE49-F238E27FC236}">
                <a16:creationId xmlns:a16="http://schemas.microsoft.com/office/drawing/2014/main" id="{E972DE0D-2E53-4159-ABD3-C601524262C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7720" y="795527"/>
            <a:ext cx="5970638" cy="5248847"/>
          </a:xfrm>
          <a:prstGeom prst="rect">
            <a:avLst/>
          </a:prstGeom>
          <a:solidFill>
            <a:schemeClr val="bg1"/>
          </a:solidFill>
          <a:ln w="19050">
            <a:solidFill>
              <a:srgbClr val="525CF4"/>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descr="A picture containing food&#10;&#10;Description automatically generated">
            <a:extLst>
              <a:ext uri="{FF2B5EF4-FFF2-40B4-BE49-F238E27FC236}">
                <a16:creationId xmlns:a16="http://schemas.microsoft.com/office/drawing/2014/main" id="{ACAF4A42-BCC8-4A0A-99A2-931D0E3ED909}"/>
              </a:ext>
            </a:extLst>
          </p:cNvPr>
          <p:cNvPicPr>
            <a:picLocks noGrp="1" noChangeAspect="1"/>
          </p:cNvPicPr>
          <p:nvPr>
            <p:ph sz="half" idx="2"/>
          </p:nvPr>
        </p:nvPicPr>
        <p:blipFill rotWithShape="1">
          <a:blip r:embed="rId2"/>
          <a:srcRect l="8253" r="-2" b="-2"/>
          <a:stretch/>
        </p:blipFill>
        <p:spPr>
          <a:xfrm>
            <a:off x="972115" y="960214"/>
            <a:ext cx="5641848" cy="4919472"/>
          </a:xfrm>
          <a:prstGeom prst="rect">
            <a:avLst/>
          </a:prstGeom>
          <a:ln w="12700">
            <a:noFill/>
          </a:ln>
        </p:spPr>
      </p:pic>
      <p:sp>
        <p:nvSpPr>
          <p:cNvPr id="3" name="Content Placeholder 2">
            <a:extLst>
              <a:ext uri="{FF2B5EF4-FFF2-40B4-BE49-F238E27FC236}">
                <a16:creationId xmlns:a16="http://schemas.microsoft.com/office/drawing/2014/main" id="{6C0CC9A8-FC69-4231-B46B-A953829AC117}"/>
              </a:ext>
            </a:extLst>
          </p:cNvPr>
          <p:cNvSpPr>
            <a:spLocks noGrp="1"/>
          </p:cNvSpPr>
          <p:nvPr>
            <p:ph sz="half" idx="1"/>
          </p:nvPr>
        </p:nvSpPr>
        <p:spPr>
          <a:xfrm>
            <a:off x="7293817" y="2338388"/>
            <a:ext cx="4099607" cy="3678237"/>
          </a:xfrm>
        </p:spPr>
        <p:txBody>
          <a:bodyPr vert="horz" lIns="91440" tIns="45720" rIns="91440" bIns="45720" rtlCol="0" anchor="ctr">
            <a:normAutofit/>
          </a:bodyPr>
          <a:lstStyle/>
          <a:p>
            <a:pPr>
              <a:buClr>
                <a:srgbClr val="525CF4"/>
              </a:buClr>
            </a:pPr>
            <a:r>
              <a:rPr lang="en-US" sz="1800" b="1" dirty="0"/>
              <a:t>3 types of muscle tissue:</a:t>
            </a:r>
            <a:endParaRPr lang="en-US" sz="1800" dirty="0"/>
          </a:p>
          <a:p>
            <a:pPr marL="0" indent="0">
              <a:buClr>
                <a:srgbClr val="525CF4"/>
              </a:buClr>
              <a:buNone/>
            </a:pPr>
            <a:r>
              <a:rPr lang="en-US" sz="1800" dirty="0" err="1"/>
              <a:t>A.</a:t>
            </a:r>
            <a:r>
              <a:rPr lang="en-US" sz="1800" b="1" dirty="0" err="1"/>
              <a:t>Skeletal</a:t>
            </a:r>
            <a:r>
              <a:rPr lang="en-US" sz="1800" dirty="0"/>
              <a:t>: Attached to bones</a:t>
            </a:r>
            <a:endParaRPr lang="en-US" sz="1800" dirty="0">
              <a:cs typeface="Calibri" panose="020F0502020204030204"/>
            </a:endParaRPr>
          </a:p>
          <a:p>
            <a:pPr marL="0" indent="0">
              <a:buClr>
                <a:srgbClr val="525CF4"/>
              </a:buClr>
              <a:buNone/>
            </a:pPr>
            <a:r>
              <a:rPr lang="en-US" sz="1800" dirty="0" err="1"/>
              <a:t>B.</a:t>
            </a:r>
            <a:r>
              <a:rPr lang="en-US" sz="1800" b="1" dirty="0" err="1"/>
              <a:t>Cardiac</a:t>
            </a:r>
            <a:r>
              <a:rPr lang="en-US" sz="1800" dirty="0"/>
              <a:t>: Heart</a:t>
            </a:r>
            <a:endParaRPr lang="en-US" sz="1800" dirty="0">
              <a:cs typeface="Calibri" panose="020F0502020204030204"/>
            </a:endParaRPr>
          </a:p>
          <a:p>
            <a:pPr marL="0" indent="0">
              <a:buClr>
                <a:srgbClr val="525CF4"/>
              </a:buClr>
              <a:buNone/>
            </a:pPr>
            <a:r>
              <a:rPr lang="en-US" sz="1800" dirty="0" err="1"/>
              <a:t>C.</a:t>
            </a:r>
            <a:r>
              <a:rPr lang="en-US" sz="1800" b="1" dirty="0" err="1"/>
              <a:t>Smooth</a:t>
            </a:r>
            <a:r>
              <a:rPr lang="en-US" sz="1800" dirty="0"/>
              <a:t>: Organs and blood vessels</a:t>
            </a:r>
            <a:endParaRPr lang="en-US" sz="1800" dirty="0">
              <a:cs typeface="Calibri" panose="020F0502020204030204"/>
            </a:endParaRPr>
          </a:p>
          <a:p>
            <a:pPr>
              <a:buClr>
                <a:srgbClr val="525CF4"/>
              </a:buClr>
            </a:pPr>
            <a:endParaRPr lang="en-US" sz="1800"/>
          </a:p>
        </p:txBody>
      </p:sp>
    </p:spTree>
    <p:extLst>
      <p:ext uri="{BB962C8B-B14F-4D97-AF65-F5344CB8AC3E}">
        <p14:creationId xmlns:p14="http://schemas.microsoft.com/office/powerpoint/2010/main" val="2431879021"/>
      </p:ext>
    </p:extLst>
  </p:cSld>
  <p:clrMapOvr>
    <a:masterClrMapping/>
  </p:clrMapOvr>
  <p:transition spd="med">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56F5174-31D9-4DBB-AAB7-A1FD7BDB135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AE113210-7872-481A-ADE6-3A05CCAF5EB2}"/>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2214662-1889-4647-8A62-22CE28FE7D28}"/>
              </a:ext>
            </a:extLst>
          </p:cNvPr>
          <p:cNvSpPr>
            <a:spLocks noGrp="1"/>
          </p:cNvSpPr>
          <p:nvPr>
            <p:ph type="title"/>
          </p:nvPr>
        </p:nvSpPr>
        <p:spPr>
          <a:xfrm>
            <a:off x="6094105" y="802955"/>
            <a:ext cx="4977976" cy="1454051"/>
          </a:xfrm>
        </p:spPr>
        <p:txBody>
          <a:bodyPr vert="horz" lIns="91440" tIns="45720" rIns="91440" bIns="45720" rtlCol="0" anchor="ctr">
            <a:normAutofit/>
          </a:bodyPr>
          <a:lstStyle/>
          <a:p>
            <a:r>
              <a:rPr lang="en-US" b="1" dirty="0">
                <a:solidFill>
                  <a:srgbClr val="000000"/>
                </a:solidFill>
              </a:rPr>
              <a:t>A. Skeletal Muscle Tissue</a:t>
            </a:r>
            <a:endParaRPr lang="en-US" b="1" dirty="0">
              <a:solidFill>
                <a:srgbClr val="000000"/>
              </a:solidFill>
              <a:cs typeface="Calibri Light"/>
            </a:endParaRPr>
          </a:p>
        </p:txBody>
      </p:sp>
      <p:sp>
        <p:nvSpPr>
          <p:cNvPr id="19" name="Freeform 62">
            <a:extLst>
              <a:ext uri="{FF2B5EF4-FFF2-40B4-BE49-F238E27FC236}">
                <a16:creationId xmlns:a16="http://schemas.microsoft.com/office/drawing/2014/main" id="{F9A95BEE-6BB1-4A28-A8E6-A34B2E42EF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5" descr="A picture containing drawing&#10;&#10;Description automatically generated">
            <a:extLst>
              <a:ext uri="{FF2B5EF4-FFF2-40B4-BE49-F238E27FC236}">
                <a16:creationId xmlns:a16="http://schemas.microsoft.com/office/drawing/2014/main" id="{5EEC8AFF-3AB4-428F-9269-03769D7CD855}"/>
              </a:ext>
            </a:extLst>
          </p:cNvPr>
          <p:cNvPicPr>
            <a:picLocks noGrp="1" noChangeAspect="1"/>
          </p:cNvPicPr>
          <p:nvPr>
            <p:ph sz="half" idx="2"/>
          </p:nvPr>
        </p:nvPicPr>
        <p:blipFill rotWithShape="1">
          <a:blip r:embed="rId3">
            <a:alphaModFix/>
          </a:blip>
          <a:srcRect t="6224" r="2" b="1149"/>
          <a:stretch/>
        </p:blipFill>
        <p:spPr>
          <a:xfrm>
            <a:off x="20" y="9072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Content Placeholder 2">
            <a:extLst>
              <a:ext uri="{FF2B5EF4-FFF2-40B4-BE49-F238E27FC236}">
                <a16:creationId xmlns:a16="http://schemas.microsoft.com/office/drawing/2014/main" id="{6F1DB68B-0D7D-4330-8086-FB60FBB09CAF}"/>
              </a:ext>
            </a:extLst>
          </p:cNvPr>
          <p:cNvSpPr>
            <a:spLocks noGrp="1"/>
          </p:cNvSpPr>
          <p:nvPr>
            <p:ph sz="half" idx="1"/>
          </p:nvPr>
        </p:nvSpPr>
        <p:spPr>
          <a:xfrm>
            <a:off x="6090574" y="2421682"/>
            <a:ext cx="4977578" cy="3639289"/>
          </a:xfrm>
        </p:spPr>
        <p:txBody>
          <a:bodyPr vert="horz" lIns="91440" tIns="45720" rIns="91440" bIns="45720" rtlCol="0" anchor="ctr">
            <a:normAutofit/>
          </a:bodyPr>
          <a:lstStyle/>
          <a:p>
            <a:r>
              <a:rPr lang="en-US" sz="2000" b="1" dirty="0" smtClean="0">
                <a:solidFill>
                  <a:srgbClr val="000000"/>
                </a:solidFill>
              </a:rPr>
              <a:t>Skeletal </a:t>
            </a:r>
            <a:r>
              <a:rPr lang="en-US" sz="2000" b="1" dirty="0">
                <a:solidFill>
                  <a:srgbClr val="000000"/>
                </a:solidFill>
              </a:rPr>
              <a:t>muscle</a:t>
            </a:r>
            <a:r>
              <a:rPr lang="en-US" sz="2000" dirty="0">
                <a:solidFill>
                  <a:srgbClr val="000000"/>
                </a:solidFill>
              </a:rPr>
              <a:t>, which is also called straited – striped – muscle, is muscle that is usually attached to bones by tendons and allows us to consciously control our movements. </a:t>
            </a:r>
          </a:p>
          <a:p>
            <a:endParaRPr lang="en-US" sz="2000" dirty="0">
              <a:solidFill>
                <a:srgbClr val="000000"/>
              </a:solidFill>
            </a:endParaRPr>
          </a:p>
        </p:txBody>
      </p:sp>
    </p:spTree>
    <p:extLst>
      <p:ext uri="{BB962C8B-B14F-4D97-AF65-F5344CB8AC3E}">
        <p14:creationId xmlns:p14="http://schemas.microsoft.com/office/powerpoint/2010/main" val="2260397996"/>
      </p:ext>
    </p:extLst>
  </p:cSld>
  <p:clrMapOvr>
    <a:masterClrMapping/>
  </p:clrMapOvr>
  <p:transition spd="med">
    <p:pull/>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E2A4F0-35C7-4A5C-A248-50E3ADB50B6B}"/>
              </a:ext>
            </a:extLst>
          </p:cNvPr>
          <p:cNvSpPr>
            <a:spLocks noGrp="1"/>
          </p:cNvSpPr>
          <p:nvPr>
            <p:ph type="title"/>
          </p:nvPr>
        </p:nvSpPr>
        <p:spPr>
          <a:xfrm>
            <a:off x="762001" y="803325"/>
            <a:ext cx="5314536" cy="1325563"/>
          </a:xfrm>
        </p:spPr>
        <p:txBody>
          <a:bodyPr vert="horz" lIns="91440" tIns="45720" rIns="91440" bIns="45720" rtlCol="0" anchor="ctr">
            <a:normAutofit/>
          </a:bodyPr>
          <a:lstStyle/>
          <a:p>
            <a:r>
              <a:rPr lang="en-US" b="1" dirty="0"/>
              <a:t>B. Cardiac Muscle Tissue</a:t>
            </a:r>
            <a:endParaRPr lang="en-US" b="1" dirty="0">
              <a:cs typeface="Calibri Light"/>
            </a:endParaRPr>
          </a:p>
        </p:txBody>
      </p:sp>
      <p:sp>
        <p:nvSpPr>
          <p:cNvPr id="3" name="Content Placeholder 2">
            <a:extLst>
              <a:ext uri="{FF2B5EF4-FFF2-40B4-BE49-F238E27FC236}">
                <a16:creationId xmlns:a16="http://schemas.microsoft.com/office/drawing/2014/main" id="{161B78E7-30BC-4E52-8A82-76E5788B384E}"/>
              </a:ext>
            </a:extLst>
          </p:cNvPr>
          <p:cNvSpPr>
            <a:spLocks noGrp="1"/>
          </p:cNvSpPr>
          <p:nvPr>
            <p:ph sz="half" idx="1"/>
          </p:nvPr>
        </p:nvSpPr>
        <p:spPr>
          <a:xfrm>
            <a:off x="762000" y="2279018"/>
            <a:ext cx="5314543" cy="3375920"/>
          </a:xfrm>
        </p:spPr>
        <p:txBody>
          <a:bodyPr vert="horz" lIns="91440" tIns="45720" rIns="91440" bIns="45720" rtlCol="0" anchor="t">
            <a:normAutofit/>
          </a:bodyPr>
          <a:lstStyle/>
          <a:p>
            <a:r>
              <a:rPr lang="en-US" sz="1800" b="1" dirty="0"/>
              <a:t>Cardiac muscle </a:t>
            </a:r>
            <a:r>
              <a:rPr lang="en-US" sz="1800" dirty="0"/>
              <a:t>is found in the walls of our heart. </a:t>
            </a:r>
          </a:p>
          <a:p>
            <a:r>
              <a:rPr lang="en-US" sz="1800" dirty="0"/>
              <a:t>Like skeletal muscle it is striated or striped. </a:t>
            </a:r>
            <a:endParaRPr lang="en-US" sz="1800" dirty="0">
              <a:cs typeface="Calibri"/>
            </a:endParaRPr>
          </a:p>
          <a:p>
            <a:r>
              <a:rPr lang="en-US" sz="1800" dirty="0"/>
              <a:t>It is not under voluntary control. </a:t>
            </a:r>
            <a:endParaRPr lang="en-US" sz="1800" dirty="0">
              <a:cs typeface="Calibri"/>
            </a:endParaRPr>
          </a:p>
          <a:p>
            <a:endParaRPr lang="en-US" sz="1800"/>
          </a:p>
        </p:txBody>
      </p:sp>
      <p:sp>
        <p:nvSpPr>
          <p:cNvPr id="10" name="Freeform: Shape 9">
            <a:extLst>
              <a:ext uri="{FF2B5EF4-FFF2-40B4-BE49-F238E27FC236}">
                <a16:creationId xmlns:a16="http://schemas.microsoft.com/office/drawing/2014/main" id="{CF62D2A7-8207-488C-9F46-316BA81A16C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5" descr="A picture containing sitting, table, looking, face&#10;&#10;Description automatically generated">
            <a:extLst>
              <a:ext uri="{FF2B5EF4-FFF2-40B4-BE49-F238E27FC236}">
                <a16:creationId xmlns:a16="http://schemas.microsoft.com/office/drawing/2014/main" id="{D615A53D-BC71-4871-AA17-A05B952880A8}"/>
              </a:ext>
            </a:extLst>
          </p:cNvPr>
          <p:cNvPicPr>
            <a:picLocks noGrp="1" noChangeAspect="1"/>
          </p:cNvPicPr>
          <p:nvPr>
            <p:ph sz="half" idx="2"/>
          </p:nvPr>
        </p:nvPicPr>
        <p:blipFill rotWithShape="1">
          <a:blip r:embed="rId2"/>
          <a:srcRect l="1348" r="2662" b="2"/>
          <a:stretch/>
        </p:blipFill>
        <p:spPr>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1669629328"/>
      </p:ext>
    </p:extLst>
  </p:cSld>
  <p:clrMapOvr>
    <a:overrideClrMapping bg1="dk1" tx1="lt1" bg2="dk2" tx2="lt2" accent1="accent1" accent2="accent2" accent3="accent3" accent4="accent4" accent5="accent5" accent6="accent6" hlink="hlink" folHlink="folHlink"/>
  </p:clrMapOvr>
  <p:transition spd="med">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9">
            <a:extLst>
              <a:ext uri="{FF2B5EF4-FFF2-40B4-BE49-F238E27FC236}">
                <a16:creationId xmlns:a16="http://schemas.microsoft.com/office/drawing/2014/main" id="{54DDEBDD-D8BD-41A6-8A0D-B00E3768B0F9}"/>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flipV="1">
            <a:off x="0" y="0"/>
            <a:ext cx="12192000" cy="6858000"/>
          </a:xfrm>
          <a:prstGeom prst="rect">
            <a:avLst/>
          </a:prstGeom>
        </p:spPr>
      </p:pic>
      <p:pic>
        <p:nvPicPr>
          <p:cNvPr id="5" name="Picture 5" descr="A cake on a plate&#10;&#10;Description automatically generated">
            <a:extLst>
              <a:ext uri="{FF2B5EF4-FFF2-40B4-BE49-F238E27FC236}">
                <a16:creationId xmlns:a16="http://schemas.microsoft.com/office/drawing/2014/main" id="{044EF717-22B6-476E-9319-6FC6B0921D49}"/>
              </a:ext>
            </a:extLst>
          </p:cNvPr>
          <p:cNvPicPr>
            <a:picLocks noGrp="1" noChangeAspect="1"/>
          </p:cNvPicPr>
          <p:nvPr>
            <p:ph sz="half" idx="2"/>
          </p:nvPr>
        </p:nvPicPr>
        <p:blipFill rotWithShape="1">
          <a:blip r:embed="rId3">
            <a:alphaModFix/>
          </a:blip>
          <a:srcRect r="30304" b="-2"/>
          <a:stretch/>
        </p:blipFill>
        <p:spPr>
          <a:xfrm>
            <a:off x="5797543" y="10"/>
            <a:ext cx="6394152" cy="6857990"/>
          </a:xfrm>
          <a:prstGeom prst="rect">
            <a:avLst/>
          </a:prstGeom>
        </p:spPr>
      </p:pic>
      <p:sp>
        <p:nvSpPr>
          <p:cNvPr id="2" name="Title 1">
            <a:extLst>
              <a:ext uri="{FF2B5EF4-FFF2-40B4-BE49-F238E27FC236}">
                <a16:creationId xmlns:a16="http://schemas.microsoft.com/office/drawing/2014/main" id="{E28D223A-5493-47F8-90AE-0F583FEB30C9}"/>
              </a:ext>
            </a:extLst>
          </p:cNvPr>
          <p:cNvSpPr>
            <a:spLocks noGrp="1"/>
          </p:cNvSpPr>
          <p:nvPr>
            <p:ph type="title"/>
          </p:nvPr>
        </p:nvSpPr>
        <p:spPr>
          <a:xfrm>
            <a:off x="804998" y="798445"/>
            <a:ext cx="4803636" cy="1311664"/>
          </a:xfrm>
        </p:spPr>
        <p:txBody>
          <a:bodyPr vert="horz" lIns="91440" tIns="45720" rIns="91440" bIns="45720" rtlCol="0" anchor="ctr">
            <a:normAutofit/>
          </a:bodyPr>
          <a:lstStyle/>
          <a:p>
            <a:r>
              <a:rPr lang="en-US" b="1" dirty="0">
                <a:solidFill>
                  <a:srgbClr val="000000"/>
                </a:solidFill>
              </a:rPr>
              <a:t>C. Smooth Muscle Tissue</a:t>
            </a:r>
            <a:endParaRPr lang="en-US" b="1" dirty="0">
              <a:solidFill>
                <a:srgbClr val="000000"/>
              </a:solidFill>
              <a:cs typeface="Calibri Light"/>
            </a:endParaRPr>
          </a:p>
        </p:txBody>
      </p:sp>
      <p:sp>
        <p:nvSpPr>
          <p:cNvPr id="3" name="Content Placeholder 2">
            <a:extLst>
              <a:ext uri="{FF2B5EF4-FFF2-40B4-BE49-F238E27FC236}">
                <a16:creationId xmlns:a16="http://schemas.microsoft.com/office/drawing/2014/main" id="{0397E9BC-BEAF-48BB-8A32-9D57CAE75F1F}"/>
              </a:ext>
            </a:extLst>
          </p:cNvPr>
          <p:cNvSpPr>
            <a:spLocks noGrp="1"/>
          </p:cNvSpPr>
          <p:nvPr>
            <p:ph sz="half" idx="1"/>
          </p:nvPr>
        </p:nvSpPr>
        <p:spPr>
          <a:xfrm>
            <a:off x="804997" y="2272143"/>
            <a:ext cx="4706803" cy="3788830"/>
          </a:xfrm>
        </p:spPr>
        <p:txBody>
          <a:bodyPr vert="horz" lIns="91440" tIns="45720" rIns="91440" bIns="45720" rtlCol="0" anchor="ctr">
            <a:normAutofit/>
          </a:bodyPr>
          <a:lstStyle/>
          <a:p>
            <a:r>
              <a:rPr lang="en-US" sz="2000" b="1">
                <a:solidFill>
                  <a:srgbClr val="000000"/>
                </a:solidFill>
              </a:rPr>
              <a:t>Smooth muscle </a:t>
            </a:r>
            <a:r>
              <a:rPr lang="en-US" sz="2000">
                <a:solidFill>
                  <a:srgbClr val="000000"/>
                </a:solidFill>
              </a:rPr>
              <a:t>is found in the walls of blood vessels, as well as in the walls of the digestive tract, and other internal structures.</a:t>
            </a:r>
          </a:p>
          <a:p>
            <a:r>
              <a:rPr lang="en-US" sz="2000">
                <a:solidFill>
                  <a:srgbClr val="000000"/>
                </a:solidFill>
              </a:rPr>
              <a:t>Smooth muscle is not striated – striped – and it’s involuntary, not under conscious control.</a:t>
            </a:r>
          </a:p>
          <a:p>
            <a:endParaRPr lang="en-US" sz="2000">
              <a:solidFill>
                <a:srgbClr val="000000"/>
              </a:solidFill>
            </a:endParaRPr>
          </a:p>
        </p:txBody>
      </p:sp>
    </p:spTree>
    <p:extLst>
      <p:ext uri="{BB962C8B-B14F-4D97-AF65-F5344CB8AC3E}">
        <p14:creationId xmlns:p14="http://schemas.microsoft.com/office/powerpoint/2010/main" val="3109019215"/>
      </p:ext>
    </p:extLst>
  </p:cSld>
  <p:clrMapOvr>
    <a:masterClrMapping/>
  </p:clrMapOvr>
  <p:transition spd="med">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65F4110-C0FC-4D61-ACD2-A7C950EAE90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708357" y="3509963"/>
            <a:ext cx="7092215" cy="2967839"/>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3398D2-2F1A-4047-ADDB-C322C79DDB01}"/>
              </a:ext>
            </a:extLst>
          </p:cNvPr>
          <p:cNvSpPr>
            <a:spLocks noGrp="1"/>
          </p:cNvSpPr>
          <p:nvPr>
            <p:ph type="title"/>
          </p:nvPr>
        </p:nvSpPr>
        <p:spPr>
          <a:xfrm>
            <a:off x="5021821" y="3812954"/>
            <a:ext cx="6465287" cy="1516014"/>
          </a:xfrm>
        </p:spPr>
        <p:txBody>
          <a:bodyPr vert="horz" lIns="91440" tIns="45720" rIns="91440" bIns="45720" rtlCol="0" anchor="b">
            <a:normAutofit/>
          </a:bodyPr>
          <a:lstStyle/>
          <a:p>
            <a:r>
              <a:rPr lang="en-US" sz="4800" b="1" kern="1200" dirty="0">
                <a:solidFill>
                  <a:srgbClr val="FFFFFF"/>
                </a:solidFill>
                <a:latin typeface="+mj-lt"/>
                <a:ea typeface="+mj-ea"/>
                <a:cs typeface="+mj-cs"/>
              </a:rPr>
              <a:t>Overview Muscle Tissues</a:t>
            </a:r>
            <a:endParaRPr lang="en-US" sz="4800" b="1" kern="1200" dirty="0">
              <a:solidFill>
                <a:srgbClr val="FFFFFF"/>
              </a:solidFill>
              <a:latin typeface="+mj-lt"/>
              <a:cs typeface="Calibri Light"/>
            </a:endParaRPr>
          </a:p>
        </p:txBody>
      </p:sp>
      <p:cxnSp>
        <p:nvCxnSpPr>
          <p:cNvPr id="12" name="Straight Connector 11">
            <a:extLst>
              <a:ext uri="{FF2B5EF4-FFF2-40B4-BE49-F238E27FC236}">
                <a16:creationId xmlns:a16="http://schemas.microsoft.com/office/drawing/2014/main" id="{CC94CBDB-A76C-499E-95AB-C0A049E3154E}"/>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38287" y="5443086"/>
            <a:ext cx="64008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Picture 5" descr="A picture containing building, wooden, brick&#10;&#10;Description automatically generated">
            <a:extLst>
              <a:ext uri="{FF2B5EF4-FFF2-40B4-BE49-F238E27FC236}">
                <a16:creationId xmlns:a16="http://schemas.microsoft.com/office/drawing/2014/main" id="{D1F6D827-E2D9-44EA-BA25-A9A80F4BB3BA}"/>
              </a:ext>
            </a:extLst>
          </p:cNvPr>
          <p:cNvPicPr>
            <a:picLocks noChangeAspect="1"/>
          </p:cNvPicPr>
          <p:nvPr/>
        </p:nvPicPr>
        <p:blipFill rotWithShape="1">
          <a:blip r:embed="rId2"/>
          <a:srcRect t="11124" r="1" b="1"/>
          <a:stretch/>
        </p:blipFill>
        <p:spPr>
          <a:xfrm>
            <a:off x="317635" y="321733"/>
            <a:ext cx="4160452" cy="6214534"/>
          </a:xfrm>
          <a:prstGeom prst="rect">
            <a:avLst/>
          </a:prstGeom>
        </p:spPr>
      </p:pic>
      <p:pic>
        <p:nvPicPr>
          <p:cNvPr id="4" name="Picture 4" descr="A screenshot of a cell phone&#10;&#10;Description automatically generated">
            <a:extLst>
              <a:ext uri="{FF2B5EF4-FFF2-40B4-BE49-F238E27FC236}">
                <a16:creationId xmlns:a16="http://schemas.microsoft.com/office/drawing/2014/main" id="{64A1068B-F549-43D7-984B-C9A6E699FBC6}"/>
              </a:ext>
            </a:extLst>
          </p:cNvPr>
          <p:cNvPicPr>
            <a:picLocks noGrp="1" noChangeAspect="1"/>
          </p:cNvPicPr>
          <p:nvPr>
            <p:ph idx="1"/>
          </p:nvPr>
        </p:nvPicPr>
        <p:blipFill rotWithShape="1">
          <a:blip r:embed="rId3"/>
          <a:srcRect r="2234" b="-1"/>
          <a:stretch/>
        </p:blipFill>
        <p:spPr>
          <a:xfrm>
            <a:off x="4654296" y="299363"/>
            <a:ext cx="7217085" cy="3008188"/>
          </a:xfrm>
          <a:prstGeom prst="rect">
            <a:avLst/>
          </a:prstGeom>
        </p:spPr>
      </p:pic>
    </p:spTree>
    <p:extLst>
      <p:ext uri="{BB962C8B-B14F-4D97-AF65-F5344CB8AC3E}">
        <p14:creationId xmlns:p14="http://schemas.microsoft.com/office/powerpoint/2010/main" val="554216179"/>
      </p:ext>
    </p:extLst>
  </p:cSld>
  <p:clrMapOvr>
    <a:masterClrMapping/>
  </p:clrMapOvr>
  <p:transition spd="med">
    <p:pull/>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5" descr="A close up of a logo&#10;&#10;Description automatically generated">
            <a:extLst>
              <a:ext uri="{FF2B5EF4-FFF2-40B4-BE49-F238E27FC236}">
                <a16:creationId xmlns:a16="http://schemas.microsoft.com/office/drawing/2014/main" id="{0CBDB930-87DE-4B74-A399-8D24E96156FA}"/>
              </a:ext>
            </a:extLst>
          </p:cNvPr>
          <p:cNvPicPr>
            <a:picLocks noGrp="1" noChangeAspect="1"/>
          </p:cNvPicPr>
          <p:nvPr>
            <p:ph sz="half" idx="2"/>
          </p:nvPr>
        </p:nvPicPr>
        <p:blipFill>
          <a:blip r:embed="rId2"/>
          <a:stretch>
            <a:fillRect/>
          </a:stretch>
        </p:blipFill>
        <p:spPr>
          <a:xfrm>
            <a:off x="643467" y="1823087"/>
            <a:ext cx="6891187" cy="3187173"/>
          </a:xfrm>
          <a:prstGeom prst="rect">
            <a:avLst/>
          </a:prstGeom>
        </p:spPr>
      </p:pic>
      <p:sp>
        <p:nvSpPr>
          <p:cNvPr id="10" name="Rectangle 9">
            <a:extLst>
              <a:ext uri="{FF2B5EF4-FFF2-40B4-BE49-F238E27FC236}">
                <a16:creationId xmlns:a16="http://schemas.microsoft.com/office/drawing/2014/main" id="{F5493CFF-E43B-4B10-ACE1-C8A1246629E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9873" y="0"/>
            <a:ext cx="4062127"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9FC0A90-2056-45F0-AF4B-CD2B3A37251A}"/>
              </a:ext>
            </a:extLst>
          </p:cNvPr>
          <p:cNvSpPr>
            <a:spLocks noGrp="1"/>
          </p:cNvSpPr>
          <p:nvPr>
            <p:ph type="title"/>
          </p:nvPr>
        </p:nvSpPr>
        <p:spPr>
          <a:xfrm>
            <a:off x="8571923" y="401012"/>
            <a:ext cx="3117850" cy="1309476"/>
          </a:xfrm>
        </p:spPr>
        <p:txBody>
          <a:bodyPr vert="horz" lIns="91440" tIns="45720" rIns="91440" bIns="45720" rtlCol="0" anchor="b">
            <a:normAutofit fontScale="90000"/>
          </a:bodyPr>
          <a:lstStyle/>
          <a:p>
            <a:r>
              <a:rPr lang="en-US" sz="4800" b="1" dirty="0">
                <a:solidFill>
                  <a:schemeClr val="bg1"/>
                </a:solidFill>
              </a:rPr>
              <a:t>2. Epithelial</a:t>
            </a:r>
            <a:r>
              <a:rPr lang="en-US" sz="4800" b="1" kern="1200" dirty="0">
                <a:solidFill>
                  <a:schemeClr val="bg1"/>
                </a:solidFill>
                <a:latin typeface="+mj-lt"/>
                <a:ea typeface="+mj-ea"/>
                <a:cs typeface="+mj-cs"/>
              </a:rPr>
              <a:t> Tissue</a:t>
            </a:r>
            <a:endParaRPr lang="en-US" sz="4800" b="1" kern="1200" dirty="0">
              <a:solidFill>
                <a:schemeClr val="bg1"/>
              </a:solidFill>
              <a:latin typeface="+mj-lt"/>
              <a:cs typeface="Calibri Light"/>
            </a:endParaRPr>
          </a:p>
        </p:txBody>
      </p:sp>
      <p:sp>
        <p:nvSpPr>
          <p:cNvPr id="3" name="Content Placeholder 2">
            <a:extLst>
              <a:ext uri="{FF2B5EF4-FFF2-40B4-BE49-F238E27FC236}">
                <a16:creationId xmlns:a16="http://schemas.microsoft.com/office/drawing/2014/main" id="{115661CF-997E-4843-8EF2-589D990B404F}"/>
              </a:ext>
            </a:extLst>
          </p:cNvPr>
          <p:cNvSpPr>
            <a:spLocks noGrp="1"/>
          </p:cNvSpPr>
          <p:nvPr>
            <p:ph sz="half" idx="1"/>
          </p:nvPr>
        </p:nvSpPr>
        <p:spPr>
          <a:xfrm>
            <a:off x="8442035" y="1869245"/>
            <a:ext cx="3435542" cy="3480703"/>
          </a:xfrm>
        </p:spPr>
        <p:txBody>
          <a:bodyPr vert="horz" lIns="91440" tIns="45720" rIns="91440" bIns="45720" rtlCol="0" anchor="t">
            <a:noAutofit/>
          </a:bodyPr>
          <a:lstStyle/>
          <a:p>
            <a:r>
              <a:rPr lang="en-US" sz="1600" b="1" dirty="0">
                <a:solidFill>
                  <a:schemeClr val="bg1"/>
                </a:solidFill>
                <a:ea typeface="+mn-lt"/>
                <a:cs typeface="+mn-lt"/>
              </a:rPr>
              <a:t>Epithelial tissues</a:t>
            </a:r>
            <a:r>
              <a:rPr lang="en-US" sz="1600" dirty="0">
                <a:solidFill>
                  <a:schemeClr val="bg1"/>
                </a:solidFill>
                <a:ea typeface="+mn-lt"/>
                <a:cs typeface="+mn-lt"/>
              </a:rPr>
              <a:t> are widespread throughout the body. They form the covering of all body surfaces, line body cavities and hollow organs, and are the major </a:t>
            </a:r>
            <a:r>
              <a:rPr lang="en-US" sz="1600" b="1" dirty="0">
                <a:solidFill>
                  <a:schemeClr val="bg1"/>
                </a:solidFill>
                <a:ea typeface="+mn-lt"/>
                <a:cs typeface="+mn-lt"/>
              </a:rPr>
              <a:t>tissue</a:t>
            </a:r>
            <a:r>
              <a:rPr lang="en-US" sz="1600" dirty="0">
                <a:solidFill>
                  <a:schemeClr val="bg1"/>
                </a:solidFill>
                <a:ea typeface="+mn-lt"/>
                <a:cs typeface="+mn-lt"/>
              </a:rPr>
              <a:t> in glands. They perform a variety of functions that include protection, secretion, absorption, excretion, filtration, diffusion, and sensory reception.</a:t>
            </a:r>
            <a:endParaRPr lang="en-US" sz="1600">
              <a:solidFill>
                <a:schemeClr val="bg1"/>
              </a:solidFill>
              <a:cs typeface="Calibri"/>
            </a:endParaRPr>
          </a:p>
          <a:p>
            <a:r>
              <a:rPr lang="en-US" sz="1600" dirty="0">
                <a:solidFill>
                  <a:schemeClr val="bg1"/>
                </a:solidFill>
              </a:rPr>
              <a:t>3 types of epithelial tissue:</a:t>
            </a:r>
            <a:endParaRPr lang="en-US" sz="1600">
              <a:solidFill>
                <a:schemeClr val="bg1"/>
              </a:solidFill>
              <a:cs typeface="Calibri"/>
            </a:endParaRPr>
          </a:p>
          <a:p>
            <a:pPr marL="514350"/>
            <a:r>
              <a:rPr lang="en-US" sz="1600" dirty="0">
                <a:solidFill>
                  <a:schemeClr val="bg1"/>
                </a:solidFill>
              </a:rPr>
              <a:t>Squamous</a:t>
            </a:r>
            <a:endParaRPr lang="en-US" sz="1600">
              <a:solidFill>
                <a:schemeClr val="bg1"/>
              </a:solidFill>
              <a:cs typeface="Calibri"/>
            </a:endParaRPr>
          </a:p>
          <a:p>
            <a:pPr marL="514350"/>
            <a:r>
              <a:rPr lang="en-US" sz="1600" dirty="0">
                <a:solidFill>
                  <a:schemeClr val="bg1"/>
                </a:solidFill>
              </a:rPr>
              <a:t>Cuboidal</a:t>
            </a:r>
            <a:endParaRPr lang="en-US" sz="1600">
              <a:solidFill>
                <a:schemeClr val="bg1"/>
              </a:solidFill>
              <a:cs typeface="Calibri"/>
            </a:endParaRPr>
          </a:p>
          <a:p>
            <a:pPr marL="514350"/>
            <a:r>
              <a:rPr lang="en-US" sz="1600" dirty="0">
                <a:solidFill>
                  <a:schemeClr val="bg1"/>
                </a:solidFill>
              </a:rPr>
              <a:t>Columnar</a:t>
            </a:r>
            <a:endParaRPr lang="en-US" sz="1600">
              <a:solidFill>
                <a:schemeClr val="bg1"/>
              </a:solidFill>
              <a:cs typeface="Calibri"/>
            </a:endParaRPr>
          </a:p>
          <a:p>
            <a:r>
              <a:rPr lang="en-US" sz="1600" dirty="0">
                <a:solidFill>
                  <a:schemeClr val="bg1"/>
                </a:solidFill>
              </a:rPr>
              <a:t>Descriptive layers:</a:t>
            </a:r>
            <a:endParaRPr lang="en-US" sz="1600">
              <a:solidFill>
                <a:schemeClr val="bg1"/>
              </a:solidFill>
              <a:cs typeface="Calibri"/>
            </a:endParaRPr>
          </a:p>
          <a:p>
            <a:pPr marL="514350"/>
            <a:r>
              <a:rPr lang="en-US" sz="1600" dirty="0">
                <a:solidFill>
                  <a:schemeClr val="bg1"/>
                </a:solidFill>
              </a:rPr>
              <a:t>Simple – one layer</a:t>
            </a:r>
            <a:endParaRPr lang="en-US" sz="1600">
              <a:solidFill>
                <a:schemeClr val="bg1"/>
              </a:solidFill>
              <a:cs typeface="Calibri"/>
            </a:endParaRPr>
          </a:p>
          <a:p>
            <a:pPr marL="514350"/>
            <a:r>
              <a:rPr lang="en-US" sz="1600" dirty="0">
                <a:solidFill>
                  <a:schemeClr val="bg1"/>
                </a:solidFill>
              </a:rPr>
              <a:t>Stratified – more than one layer</a:t>
            </a:r>
            <a:endParaRPr lang="en-US" sz="1600">
              <a:solidFill>
                <a:schemeClr val="bg1"/>
              </a:solidFill>
              <a:cs typeface="Calibri"/>
            </a:endParaRPr>
          </a:p>
          <a:p>
            <a:endParaRPr lang="en-US" sz="1400" dirty="0">
              <a:solidFill>
                <a:schemeClr val="bg1"/>
              </a:solidFill>
              <a:cs typeface="Calibri"/>
            </a:endParaRPr>
          </a:p>
        </p:txBody>
      </p:sp>
    </p:spTree>
    <p:extLst>
      <p:ext uri="{BB962C8B-B14F-4D97-AF65-F5344CB8AC3E}">
        <p14:creationId xmlns:p14="http://schemas.microsoft.com/office/powerpoint/2010/main" val="2822246769"/>
      </p:ext>
    </p:extLst>
  </p:cSld>
  <p:clrMapOvr>
    <a:masterClrMapping/>
  </p:clrMapOvr>
  <p:transition spd="med">
    <p:pull/>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5" descr="A picture containing building&#10;&#10;Description automatically generated">
            <a:extLst>
              <a:ext uri="{FF2B5EF4-FFF2-40B4-BE49-F238E27FC236}">
                <a16:creationId xmlns:a16="http://schemas.microsoft.com/office/drawing/2014/main" id="{0E3C5CC3-E0BE-4048-BCE8-6EE382AD4263}"/>
              </a:ext>
            </a:extLst>
          </p:cNvPr>
          <p:cNvPicPr>
            <a:picLocks noGrp="1" noChangeAspect="1"/>
          </p:cNvPicPr>
          <p:nvPr>
            <p:ph sz="half" idx="2"/>
          </p:nvPr>
        </p:nvPicPr>
        <p:blipFill rotWithShape="1">
          <a:blip r:embed="rId2"/>
          <a:srcRect t="4257" b="11157"/>
          <a:stretch/>
        </p:blipFill>
        <p:spPr>
          <a:xfrm>
            <a:off x="-1" y="10"/>
            <a:ext cx="12192000" cy="6857990"/>
          </a:xfrm>
          <a:prstGeom prst="rect">
            <a:avLst/>
          </a:prstGeom>
        </p:spPr>
      </p:pic>
      <p:sp>
        <p:nvSpPr>
          <p:cNvPr id="10" name="Freeform 5">
            <a:extLst>
              <a:ext uri="{FF2B5EF4-FFF2-40B4-BE49-F238E27FC236}">
                <a16:creationId xmlns:a16="http://schemas.microsoft.com/office/drawing/2014/main" id="{3CD9DF72-87A3-404E-A828-84CBF11A830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flipH="1">
            <a:off x="0" y="998175"/>
            <a:ext cx="6017172" cy="5859825"/>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5000"/>
            </a:schemeClr>
          </a:solidFill>
          <a:ln w="50800" cap="sq" cmpd="dbl">
            <a:noFill/>
            <a:miter lim="800000"/>
          </a:ln>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sp>
        <p:nvSpPr>
          <p:cNvPr id="2" name="Title 1">
            <a:extLst>
              <a:ext uri="{FF2B5EF4-FFF2-40B4-BE49-F238E27FC236}">
                <a16:creationId xmlns:a16="http://schemas.microsoft.com/office/drawing/2014/main" id="{59CF14C4-E507-4FCD-872E-7BA86837E6F8}"/>
              </a:ext>
            </a:extLst>
          </p:cNvPr>
          <p:cNvSpPr>
            <a:spLocks noGrp="1"/>
          </p:cNvSpPr>
          <p:nvPr>
            <p:ph type="title"/>
          </p:nvPr>
        </p:nvSpPr>
        <p:spPr>
          <a:xfrm>
            <a:off x="709448" y="1913950"/>
            <a:ext cx="4204137" cy="1342754"/>
          </a:xfrm>
        </p:spPr>
        <p:txBody>
          <a:bodyPr vert="horz" lIns="91440" tIns="45720" rIns="91440" bIns="45720" rtlCol="0" anchor="ctr">
            <a:normAutofit/>
          </a:bodyPr>
          <a:lstStyle/>
          <a:p>
            <a:pPr algn="ctr"/>
            <a:r>
              <a:rPr lang="en-US" sz="3600" b="1" dirty="0"/>
              <a:t>3. Connective Tissue</a:t>
            </a:r>
            <a:endParaRPr lang="en-US" sz="3600" b="1" dirty="0">
              <a:cs typeface="Calibri Light"/>
            </a:endParaRPr>
          </a:p>
        </p:txBody>
      </p:sp>
      <p:cxnSp>
        <p:nvCxnSpPr>
          <p:cNvPr id="12" name="Straight Connector 11">
            <a:extLst>
              <a:ext uri="{FF2B5EF4-FFF2-40B4-BE49-F238E27FC236}">
                <a16:creationId xmlns:a16="http://schemas.microsoft.com/office/drawing/2014/main" id="{20E3A342-4D61-4E3F-AF90-1AB42AEB96CC}"/>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87051" y="3337139"/>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7FDC31AA-3A1F-4508-B409-C9C7BECE8A80}"/>
              </a:ext>
            </a:extLst>
          </p:cNvPr>
          <p:cNvSpPr>
            <a:spLocks noGrp="1"/>
          </p:cNvSpPr>
          <p:nvPr>
            <p:ph sz="half" idx="1"/>
          </p:nvPr>
        </p:nvSpPr>
        <p:spPr>
          <a:xfrm>
            <a:off x="525516" y="3426865"/>
            <a:ext cx="4593021" cy="3335376"/>
          </a:xfrm>
        </p:spPr>
        <p:txBody>
          <a:bodyPr vert="horz" lIns="91440" tIns="45720" rIns="91440" bIns="45720" rtlCol="0" anchor="ctr">
            <a:normAutofit lnSpcReduction="10000"/>
          </a:bodyPr>
          <a:lstStyle/>
          <a:p>
            <a:r>
              <a:rPr lang="en-US" dirty="0"/>
              <a:t>6 Types:</a:t>
            </a:r>
            <a:endParaRPr lang="en-US">
              <a:cs typeface="Calibri"/>
            </a:endParaRPr>
          </a:p>
          <a:p>
            <a:pPr marL="514350" indent="-514350">
              <a:buAutoNum type="alphaUcPeriod"/>
            </a:pPr>
            <a:r>
              <a:rPr lang="en-US" dirty="0"/>
              <a:t>Loose connective tissue</a:t>
            </a:r>
            <a:endParaRPr lang="en-US">
              <a:cs typeface="Calibri" panose="020F0502020204030204"/>
            </a:endParaRPr>
          </a:p>
          <a:p>
            <a:pPr marL="514350" indent="-514350">
              <a:buAutoNum type="alphaUcPeriod"/>
            </a:pPr>
            <a:r>
              <a:rPr lang="en-US" dirty="0"/>
              <a:t>Dense connective tissue</a:t>
            </a:r>
            <a:endParaRPr lang="en-US">
              <a:cs typeface="Calibri" panose="020F0502020204030204"/>
            </a:endParaRPr>
          </a:p>
          <a:p>
            <a:pPr marL="514350" indent="-514350">
              <a:buAutoNum type="alphaUcPeriod"/>
            </a:pPr>
            <a:r>
              <a:rPr lang="en-US" dirty="0"/>
              <a:t>Adipose</a:t>
            </a:r>
            <a:endParaRPr lang="en-US" dirty="0">
              <a:cs typeface="Calibri" panose="020F0502020204030204"/>
            </a:endParaRPr>
          </a:p>
          <a:p>
            <a:pPr marL="514350" indent="-514350">
              <a:buAutoNum type="alphaUcPeriod"/>
            </a:pPr>
            <a:r>
              <a:rPr lang="en-US" dirty="0"/>
              <a:t>Blood</a:t>
            </a:r>
            <a:endParaRPr lang="en-US" dirty="0">
              <a:cs typeface="Calibri" panose="020F0502020204030204"/>
            </a:endParaRPr>
          </a:p>
          <a:p>
            <a:pPr marL="514350" indent="-514350">
              <a:buAutoNum type="alphaUcPeriod"/>
            </a:pPr>
            <a:r>
              <a:rPr lang="en-US" dirty="0"/>
              <a:t>Cartilage</a:t>
            </a:r>
            <a:endParaRPr lang="en-US" dirty="0">
              <a:cs typeface="Calibri" panose="020F0502020204030204"/>
            </a:endParaRPr>
          </a:p>
          <a:p>
            <a:pPr marL="514350" indent="-514350">
              <a:buAutoNum type="alphaUcPeriod"/>
            </a:pPr>
            <a:r>
              <a:rPr lang="en-US" dirty="0"/>
              <a:t>Bone</a:t>
            </a:r>
            <a:endParaRPr lang="en-US" dirty="0" err="1">
              <a:cs typeface="Calibri" panose="020F0502020204030204"/>
            </a:endParaRPr>
          </a:p>
          <a:p>
            <a:endParaRPr lang="en-US" sz="2000">
              <a:cs typeface="Calibri"/>
            </a:endParaRPr>
          </a:p>
        </p:txBody>
      </p:sp>
    </p:spTree>
    <p:extLst>
      <p:ext uri="{BB962C8B-B14F-4D97-AF65-F5344CB8AC3E}">
        <p14:creationId xmlns:p14="http://schemas.microsoft.com/office/powerpoint/2010/main" val="2468127773"/>
      </p:ext>
    </p:extLst>
  </p:cSld>
  <p:clrMapOvr>
    <a:masterClrMapping/>
  </p:clrMapOvr>
  <p:transition spd="med">
    <p:pull/>
  </p:transition>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4439A-25A1-4757-B8E1-86410A6D76A8}"/>
              </a:ext>
            </a:extLst>
          </p:cNvPr>
          <p:cNvSpPr>
            <a:spLocks noGrp="1"/>
          </p:cNvSpPr>
          <p:nvPr>
            <p:ph type="title"/>
          </p:nvPr>
        </p:nvSpPr>
        <p:spPr>
          <a:xfrm>
            <a:off x="7688729" y="640263"/>
            <a:ext cx="3660327" cy="1344975"/>
          </a:xfrm>
        </p:spPr>
        <p:txBody>
          <a:bodyPr vert="horz" lIns="91440" tIns="45720" rIns="91440" bIns="45720" rtlCol="0" anchor="ctr">
            <a:normAutofit/>
          </a:bodyPr>
          <a:lstStyle/>
          <a:p>
            <a:r>
              <a:rPr lang="en-US" sz="3700" b="1" dirty="0"/>
              <a:t>A. Loose connective tissue</a:t>
            </a:r>
            <a:endParaRPr lang="en-US" sz="3700" b="1" dirty="0">
              <a:cs typeface="Calibri Light"/>
            </a:endParaRPr>
          </a:p>
        </p:txBody>
      </p:sp>
      <p:sp>
        <p:nvSpPr>
          <p:cNvPr id="8" name="Rectangle 9">
            <a:extLst>
              <a:ext uri="{FF2B5EF4-FFF2-40B4-BE49-F238E27FC236}">
                <a16:creationId xmlns:a16="http://schemas.microsoft.com/office/drawing/2014/main" id="{9C9E83AF-030E-4F9E-A53E-41FDC8659D0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685800" y="480060"/>
            <a:ext cx="6592824" cy="5737860"/>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5" descr="A picture containing text, map&#10;&#10;Description automatically generated">
            <a:extLst>
              <a:ext uri="{FF2B5EF4-FFF2-40B4-BE49-F238E27FC236}">
                <a16:creationId xmlns:a16="http://schemas.microsoft.com/office/drawing/2014/main" id="{8BE0DC06-0CD3-4452-8DDC-323CB2AF3954}"/>
              </a:ext>
            </a:extLst>
          </p:cNvPr>
          <p:cNvPicPr>
            <a:picLocks noGrp="1" noChangeAspect="1"/>
          </p:cNvPicPr>
          <p:nvPr>
            <p:ph sz="half" idx="2"/>
          </p:nvPr>
        </p:nvPicPr>
        <p:blipFill rotWithShape="1">
          <a:blip r:embed="rId2"/>
          <a:srcRect l="1157" r="3338" b="-2"/>
          <a:stretch/>
        </p:blipFill>
        <p:spPr>
          <a:xfrm>
            <a:off x="699516" y="495300"/>
            <a:ext cx="6565392" cy="5705856"/>
          </a:xfrm>
          <a:prstGeom prst="rect">
            <a:avLst/>
          </a:prstGeom>
        </p:spPr>
      </p:pic>
      <p:sp>
        <p:nvSpPr>
          <p:cNvPr id="3" name="Content Placeholder 2">
            <a:extLst>
              <a:ext uri="{FF2B5EF4-FFF2-40B4-BE49-F238E27FC236}">
                <a16:creationId xmlns:a16="http://schemas.microsoft.com/office/drawing/2014/main" id="{F9A1B085-04A9-4A41-BFCC-3209268082CB}"/>
              </a:ext>
            </a:extLst>
          </p:cNvPr>
          <p:cNvSpPr>
            <a:spLocks noGrp="1"/>
          </p:cNvSpPr>
          <p:nvPr>
            <p:ph sz="half" idx="1"/>
          </p:nvPr>
        </p:nvSpPr>
        <p:spPr>
          <a:xfrm>
            <a:off x="7688034" y="2121762"/>
            <a:ext cx="3657600" cy="4092771"/>
          </a:xfrm>
        </p:spPr>
        <p:txBody>
          <a:bodyPr vert="horz" lIns="91440" tIns="45720" rIns="91440" bIns="45720" rtlCol="0" anchor="t">
            <a:normAutofit/>
          </a:bodyPr>
          <a:lstStyle/>
          <a:p>
            <a:r>
              <a:rPr lang="en-US" sz="1500" b="1" dirty="0"/>
              <a:t>Loose connective tissue </a:t>
            </a:r>
            <a:r>
              <a:rPr lang="en-US" sz="1500" dirty="0"/>
              <a:t>has a sampling of all the components of a connective tissue. </a:t>
            </a:r>
          </a:p>
          <a:p>
            <a:r>
              <a:rPr lang="en-US" sz="1500" dirty="0"/>
              <a:t>Loose connective tissue is the most common type of connective tissue in vertebrates.</a:t>
            </a:r>
            <a:endParaRPr lang="en-US" sz="1500" dirty="0">
              <a:cs typeface="Calibri"/>
            </a:endParaRPr>
          </a:p>
          <a:p>
            <a:r>
              <a:rPr lang="en-US" sz="1500" dirty="0"/>
              <a:t>It holds organs in place and attaches epithelial tissue to other underlying tissues. </a:t>
            </a:r>
            <a:endParaRPr lang="en-US" sz="1500" dirty="0">
              <a:cs typeface="Calibri"/>
            </a:endParaRPr>
          </a:p>
          <a:p>
            <a:r>
              <a:rPr lang="en-US" sz="1500" dirty="0"/>
              <a:t>Loose connective tissue is found around every blood vessel and helps to keep the vessel in place.</a:t>
            </a:r>
            <a:endParaRPr lang="en-US" sz="1500" dirty="0">
              <a:cs typeface="Calibri"/>
            </a:endParaRPr>
          </a:p>
          <a:p>
            <a:r>
              <a:rPr lang="en-US" sz="1500" dirty="0"/>
              <a:t>The tissue is also found around and between most body organs. In summary, areolar tissue is tough, yet flexible, and comprises membranes.</a:t>
            </a:r>
            <a:endParaRPr lang="en-US" sz="1500" dirty="0">
              <a:cs typeface="Calibri"/>
            </a:endParaRPr>
          </a:p>
          <a:p>
            <a:endParaRPr lang="en-US" sz="1500"/>
          </a:p>
        </p:txBody>
      </p:sp>
    </p:spTree>
    <p:extLst>
      <p:ext uri="{BB962C8B-B14F-4D97-AF65-F5344CB8AC3E}">
        <p14:creationId xmlns:p14="http://schemas.microsoft.com/office/powerpoint/2010/main" val="2068832666"/>
      </p:ext>
    </p:extLst>
  </p:cSld>
  <p:clrMapOvr>
    <a:masterClrMapping/>
  </p:clrMapOvr>
  <p:transition spd="med">
    <p:pull/>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0ADE4-B309-4550-A69C-3E49A24E43AA}"/>
              </a:ext>
            </a:extLst>
          </p:cNvPr>
          <p:cNvSpPr>
            <a:spLocks noGrp="1"/>
          </p:cNvSpPr>
          <p:nvPr>
            <p:ph type="title"/>
          </p:nvPr>
        </p:nvSpPr>
        <p:spPr>
          <a:xfrm>
            <a:off x="648929" y="629266"/>
            <a:ext cx="4944152" cy="1622321"/>
          </a:xfrm>
        </p:spPr>
        <p:txBody>
          <a:bodyPr vert="horz" lIns="91440" tIns="45720" rIns="91440" bIns="45720" rtlCol="0" anchor="ctr">
            <a:normAutofit/>
          </a:bodyPr>
          <a:lstStyle/>
          <a:p>
            <a:r>
              <a:rPr lang="en-US" sz="3700" b="1" kern="1200">
                <a:solidFill>
                  <a:schemeClr val="tx1"/>
                </a:solidFill>
                <a:latin typeface="+mj-lt"/>
                <a:ea typeface="+mj-ea"/>
                <a:cs typeface="+mj-cs"/>
              </a:rPr>
              <a:t>B. Dense connective tissue</a:t>
            </a:r>
            <a:br>
              <a:rPr lang="en-US" sz="3700" b="1" kern="1200">
                <a:solidFill>
                  <a:schemeClr val="tx1"/>
                </a:solidFill>
                <a:latin typeface="+mj-lt"/>
                <a:ea typeface="+mj-ea"/>
                <a:cs typeface="+mj-cs"/>
              </a:rPr>
            </a:br>
            <a:endParaRPr lang="en-US" sz="3700" b="1" kern="1200">
              <a:solidFill>
                <a:schemeClr val="tx1"/>
              </a:solidFill>
              <a:latin typeface="+mj-lt"/>
              <a:ea typeface="+mj-ea"/>
              <a:cs typeface="+mj-cs"/>
            </a:endParaRPr>
          </a:p>
        </p:txBody>
      </p:sp>
      <p:sp>
        <p:nvSpPr>
          <p:cNvPr id="3" name="Content Placeholder 2">
            <a:extLst>
              <a:ext uri="{FF2B5EF4-FFF2-40B4-BE49-F238E27FC236}">
                <a16:creationId xmlns:a16="http://schemas.microsoft.com/office/drawing/2014/main" id="{685F1975-F0E3-4DE4-AC38-53BA840D990B}"/>
              </a:ext>
            </a:extLst>
          </p:cNvPr>
          <p:cNvSpPr>
            <a:spLocks noGrp="1"/>
          </p:cNvSpPr>
          <p:nvPr>
            <p:ph sz="half" idx="1"/>
          </p:nvPr>
        </p:nvSpPr>
        <p:spPr>
          <a:xfrm>
            <a:off x="648930" y="2438400"/>
            <a:ext cx="4944151" cy="3785419"/>
          </a:xfrm>
        </p:spPr>
        <p:txBody>
          <a:bodyPr vert="horz" lIns="91440" tIns="45720" rIns="91440" bIns="45720" rtlCol="0">
            <a:normAutofit/>
          </a:bodyPr>
          <a:lstStyle/>
          <a:p>
            <a:r>
              <a:rPr lang="en-US" sz="2400" b="1"/>
              <a:t>Dense connective tissues</a:t>
            </a:r>
            <a:r>
              <a:rPr lang="en-US" sz="2400"/>
              <a:t> contain large amounts of collagen fibers and few cells or matrix material. </a:t>
            </a:r>
          </a:p>
          <a:p>
            <a:r>
              <a:rPr lang="en-US" sz="2400"/>
              <a:t>The fibers can be arranged irregularly or regularly with the strands lined up in parallel.</a:t>
            </a:r>
          </a:p>
          <a:p>
            <a:r>
              <a:rPr lang="en-US" sz="2400"/>
              <a:t>Regular fibrous connective tissue is found in tendons (which connect muscles to bones) and ligaments (which connect bones to bones).</a:t>
            </a:r>
          </a:p>
          <a:p>
            <a:endParaRPr lang="en-US" sz="2400"/>
          </a:p>
        </p:txBody>
      </p:sp>
      <p:sp>
        <p:nvSpPr>
          <p:cNvPr id="19" name="Rectangle 18">
            <a:extLst>
              <a:ext uri="{FF2B5EF4-FFF2-40B4-BE49-F238E27FC236}">
                <a16:creationId xmlns:a16="http://schemas.microsoft.com/office/drawing/2014/main" id="{46F7435D-E3DB-47B1-BA61-B00ACC83A9D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2950" y="0"/>
            <a:ext cx="609905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9">
            <a:extLst>
              <a:ext uri="{FF2B5EF4-FFF2-40B4-BE49-F238E27FC236}">
                <a16:creationId xmlns:a16="http://schemas.microsoft.com/office/drawing/2014/main" id="{F263A0B5-F8C4-4116-809F-78A768EA79A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77582" y="557784"/>
            <a:ext cx="513020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descr="A close up of a clock&#10;&#10;Description automatically generated">
            <a:extLst>
              <a:ext uri="{FF2B5EF4-FFF2-40B4-BE49-F238E27FC236}">
                <a16:creationId xmlns:a16="http://schemas.microsoft.com/office/drawing/2014/main" id="{B8A4AE84-D6D1-4C0E-95CF-630CB2A7230C}"/>
              </a:ext>
            </a:extLst>
          </p:cNvPr>
          <p:cNvPicPr>
            <a:picLocks noGrp="1" noChangeAspect="1"/>
          </p:cNvPicPr>
          <p:nvPr>
            <p:ph sz="half" idx="2"/>
          </p:nvPr>
        </p:nvPicPr>
        <p:blipFill rotWithShape="1">
          <a:blip r:embed="rId2"/>
          <a:srcRect r="377" b="3"/>
          <a:stretch/>
        </p:blipFill>
        <p:spPr>
          <a:xfrm>
            <a:off x="6904709" y="1198056"/>
            <a:ext cx="4475531" cy="4458640"/>
          </a:xfrm>
          <a:prstGeom prst="rect">
            <a:avLst/>
          </a:prstGeom>
          <a:effectLst/>
        </p:spPr>
      </p:pic>
    </p:spTree>
    <p:extLst>
      <p:ext uri="{BB962C8B-B14F-4D97-AF65-F5344CB8AC3E}">
        <p14:creationId xmlns:p14="http://schemas.microsoft.com/office/powerpoint/2010/main" val="2020488963"/>
      </p:ext>
    </p:extLst>
  </p:cSld>
  <p:clrMapOvr>
    <a:masterClrMapping/>
  </p:clrMapOvr>
  <p:transition spd="med">
    <p:pull/>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560AFAAC-EA6C-45A9-9E03-C9C9F0193B4F}"/>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descr="A picture containing honeycomb, indoor, sitting, table&#10;&#10;Description automatically generated">
            <a:extLst>
              <a:ext uri="{FF2B5EF4-FFF2-40B4-BE49-F238E27FC236}">
                <a16:creationId xmlns:a16="http://schemas.microsoft.com/office/drawing/2014/main" id="{EA4E8D39-4129-463C-96EE-AD7EF51013E3}"/>
              </a:ext>
            </a:extLst>
          </p:cNvPr>
          <p:cNvPicPr>
            <a:picLocks noGrp="1" noChangeAspect="1"/>
          </p:cNvPicPr>
          <p:nvPr>
            <p:ph sz="half" idx="2"/>
          </p:nvPr>
        </p:nvPicPr>
        <p:blipFill rotWithShape="1">
          <a:blip r:embed="rId2"/>
          <a:srcRect l="13090" r="6978"/>
          <a:stretch/>
        </p:blipFill>
        <p:spPr>
          <a:xfrm>
            <a:off x="4883022" y="10"/>
            <a:ext cx="7308978" cy="6857990"/>
          </a:xfrm>
          <a:custGeom>
            <a:avLst/>
            <a:gdLst/>
            <a:ahLst/>
            <a:cxnLst/>
            <a:rect l="l" t="t" r="r" b="b"/>
            <a:pathLst>
              <a:path w="7308978" h="6858000">
                <a:moveTo>
                  <a:pt x="0" y="0"/>
                </a:moveTo>
                <a:lnTo>
                  <a:pt x="7308978" y="0"/>
                </a:lnTo>
                <a:lnTo>
                  <a:pt x="7308978" y="6858000"/>
                </a:lnTo>
                <a:lnTo>
                  <a:pt x="0" y="6858000"/>
                </a:lnTo>
                <a:lnTo>
                  <a:pt x="62983" y="6788730"/>
                </a:lnTo>
                <a:cubicBezTo>
                  <a:pt x="773509" y="5928900"/>
                  <a:pt x="1212978" y="4741056"/>
                  <a:pt x="1212978" y="3429000"/>
                </a:cubicBezTo>
                <a:cubicBezTo>
                  <a:pt x="1212978" y="2116944"/>
                  <a:pt x="773509" y="929100"/>
                  <a:pt x="62983" y="69271"/>
                </a:cubicBezTo>
                <a:close/>
              </a:path>
            </a:pathLst>
          </a:custGeom>
        </p:spPr>
      </p:pic>
      <p:sp useBgFill="1">
        <p:nvSpPr>
          <p:cNvPr id="21" name="Freeform: Shape 20">
            <a:extLst>
              <a:ext uri="{FF2B5EF4-FFF2-40B4-BE49-F238E27FC236}">
                <a16:creationId xmlns:a16="http://schemas.microsoft.com/office/drawing/2014/main" id="{83549E37-C86B-4401-90BD-D8BF83859F1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3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3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3" y="0"/>
                </a:lnTo>
                <a:lnTo>
                  <a:pt x="4946006" y="69271"/>
                </a:lnTo>
                <a:cubicBezTo>
                  <a:pt x="5656532" y="929100"/>
                  <a:pt x="6096001" y="2116944"/>
                  <a:pt x="6096001" y="3429000"/>
                </a:cubicBezTo>
                <a:cubicBezTo>
                  <a:pt x="6096001" y="4741056"/>
                  <a:pt x="5656532" y="5928900"/>
                  <a:pt x="4946006" y="6788730"/>
                </a:cubicBezTo>
                <a:lnTo>
                  <a:pt x="4883023"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3" name="Freeform: Shape 22">
            <a:extLst>
              <a:ext uri="{FF2B5EF4-FFF2-40B4-BE49-F238E27FC236}">
                <a16:creationId xmlns:a16="http://schemas.microsoft.com/office/drawing/2014/main" id="{8A17784E-76D8-4521-A77D-0D2EBB92300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86857" cy="6858000"/>
          </a:xfrm>
          <a:custGeom>
            <a:avLst/>
            <a:gdLst>
              <a:gd name="connsiteX0" fmla="*/ 0 w 6086857"/>
              <a:gd name="connsiteY0" fmla="*/ 0 h 6858000"/>
              <a:gd name="connsiteX1" fmla="*/ 4873879 w 6086857"/>
              <a:gd name="connsiteY1" fmla="*/ 0 h 6858000"/>
              <a:gd name="connsiteX2" fmla="*/ 4936862 w 6086857"/>
              <a:gd name="connsiteY2" fmla="*/ 69271 h 6858000"/>
              <a:gd name="connsiteX3" fmla="*/ 6086857 w 6086857"/>
              <a:gd name="connsiteY3" fmla="*/ 3429000 h 6858000"/>
              <a:gd name="connsiteX4" fmla="*/ 4936862 w 6086857"/>
              <a:gd name="connsiteY4" fmla="*/ 6788730 h 6858000"/>
              <a:gd name="connsiteX5" fmla="*/ 4873879 w 6086857"/>
              <a:gd name="connsiteY5" fmla="*/ 6858000 h 6858000"/>
              <a:gd name="connsiteX6" fmla="*/ 0 w 608685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6857" h="6858000">
                <a:moveTo>
                  <a:pt x="0" y="0"/>
                </a:moveTo>
                <a:lnTo>
                  <a:pt x="4873879" y="0"/>
                </a:lnTo>
                <a:lnTo>
                  <a:pt x="4936862" y="69271"/>
                </a:lnTo>
                <a:cubicBezTo>
                  <a:pt x="5647388" y="929100"/>
                  <a:pt x="6086857" y="2116944"/>
                  <a:pt x="6086857" y="3429000"/>
                </a:cubicBezTo>
                <a:cubicBezTo>
                  <a:pt x="6086857" y="4741056"/>
                  <a:pt x="5647388" y="5928900"/>
                  <a:pt x="4936862" y="6788730"/>
                </a:cubicBezTo>
                <a:lnTo>
                  <a:pt x="487387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5C514F4-D2A5-498A-908B-CC4B86AE73F5}"/>
              </a:ext>
            </a:extLst>
          </p:cNvPr>
          <p:cNvSpPr>
            <a:spLocks noGrp="1"/>
          </p:cNvSpPr>
          <p:nvPr>
            <p:ph type="title"/>
          </p:nvPr>
        </p:nvSpPr>
        <p:spPr>
          <a:xfrm>
            <a:off x="374904" y="856488"/>
            <a:ext cx="4992624" cy="1243584"/>
          </a:xfrm>
        </p:spPr>
        <p:txBody>
          <a:bodyPr vert="horz" lIns="91440" tIns="45720" rIns="91440" bIns="45720" rtlCol="0" anchor="ctr">
            <a:normAutofit/>
          </a:bodyPr>
          <a:lstStyle/>
          <a:p>
            <a:r>
              <a:rPr lang="en-US" sz="3400" b="1" dirty="0"/>
              <a:t>C. Adipose</a:t>
            </a:r>
            <a:br>
              <a:rPr lang="en-US" sz="3400" b="1" dirty="0"/>
            </a:br>
            <a:endParaRPr lang="en-US" sz="3400" b="1" dirty="0">
              <a:cs typeface="Calibri Light"/>
            </a:endParaRPr>
          </a:p>
        </p:txBody>
      </p:sp>
      <p:sp>
        <p:nvSpPr>
          <p:cNvPr id="25" name="Rectangle 24">
            <a:extLst>
              <a:ext uri="{FF2B5EF4-FFF2-40B4-BE49-F238E27FC236}">
                <a16:creationId xmlns:a16="http://schemas.microsoft.com/office/drawing/2014/main" id="{C0036C6B-F09C-4EAB-AE02-8D056EE7485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24325"/>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7" name="Rectangle 26">
            <a:extLst>
              <a:ext uri="{FF2B5EF4-FFF2-40B4-BE49-F238E27FC236}">
                <a16:creationId xmlns:a16="http://schemas.microsoft.com/office/drawing/2014/main" id="{FC8D5885-2804-4D3C-BE31-902E4D3279B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769" y="2195336"/>
            <a:ext cx="49834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a:extLst>
              <a:ext uri="{FF2B5EF4-FFF2-40B4-BE49-F238E27FC236}">
                <a16:creationId xmlns:a16="http://schemas.microsoft.com/office/drawing/2014/main" id="{680B0B0C-79F6-40F2-9470-0EDDD633B1CB}"/>
              </a:ext>
            </a:extLst>
          </p:cNvPr>
          <p:cNvSpPr>
            <a:spLocks noGrp="1"/>
          </p:cNvSpPr>
          <p:nvPr>
            <p:ph sz="half" idx="1"/>
          </p:nvPr>
        </p:nvSpPr>
        <p:spPr>
          <a:xfrm>
            <a:off x="374904" y="2522949"/>
            <a:ext cx="5065776" cy="3402363"/>
          </a:xfrm>
        </p:spPr>
        <p:txBody>
          <a:bodyPr vert="horz" lIns="91440" tIns="45720" rIns="91440" bIns="45720" rtlCol="0" anchor="t">
            <a:normAutofit/>
          </a:bodyPr>
          <a:lstStyle/>
          <a:p>
            <a:r>
              <a:rPr lang="en-US" sz="2000" b="1"/>
              <a:t>Adipose tissue</a:t>
            </a:r>
            <a:r>
              <a:rPr lang="en-US" sz="2000"/>
              <a:t>, or fat tissue, is made up of cells called adipocytes that collect and store fat in the form of triglycerides, for energy metabolism.</a:t>
            </a:r>
          </a:p>
          <a:p>
            <a:r>
              <a:rPr lang="en-US" sz="2000"/>
              <a:t>Adipose tissues additionally serve as insulation to help maintain body temperatures, allowing animals to be endothermic, and they function as cushioning against damage to body organs.</a:t>
            </a:r>
          </a:p>
          <a:p>
            <a:endParaRPr lang="en-US" sz="2000"/>
          </a:p>
        </p:txBody>
      </p:sp>
    </p:spTree>
    <p:extLst>
      <p:ext uri="{BB962C8B-B14F-4D97-AF65-F5344CB8AC3E}">
        <p14:creationId xmlns:p14="http://schemas.microsoft.com/office/powerpoint/2010/main" val="1242633698"/>
      </p:ext>
    </p:extLst>
  </p:cSld>
  <p:clrMapOvr>
    <a:masterClrMapping/>
  </p:clrMapOvr>
  <p:transition spd="med">
    <p:pull/>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8AA5BC-4F7A-4226-8F99-6D824B226A9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E5445C6-DD42-4979-86FF-03730E8C6DB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734" y="321733"/>
            <a:ext cx="11573488" cy="6214534"/>
          </a:xfrm>
          <a:prstGeom prst="rect">
            <a:avLst/>
          </a:prstGeom>
          <a:solidFill>
            <a:schemeClr val="bg1">
              <a:lumMod val="75000"/>
              <a:lumOff val="25000"/>
            </a:schemeClr>
          </a:solidFill>
          <a:ln w="127000" cap="sq" cmpd="thinThick">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F058B43-F77B-4B75-A4CC-CFFDC3A5297D}"/>
              </a:ext>
            </a:extLst>
          </p:cNvPr>
          <p:cNvSpPr>
            <a:spLocks noGrp="1"/>
          </p:cNvSpPr>
          <p:nvPr>
            <p:ph type="title"/>
          </p:nvPr>
        </p:nvSpPr>
        <p:spPr>
          <a:xfrm>
            <a:off x="1524000" y="1122362"/>
            <a:ext cx="9144000" cy="2840037"/>
          </a:xfrm>
        </p:spPr>
        <p:txBody>
          <a:bodyPr vert="horz" lIns="91440" tIns="45720" rIns="91440" bIns="45720" rtlCol="0" anchor="b">
            <a:normAutofit/>
          </a:bodyPr>
          <a:lstStyle/>
          <a:p>
            <a:pPr algn="ctr"/>
            <a:r>
              <a:rPr lang="en-US" sz="5800" kern="1200">
                <a:solidFill>
                  <a:schemeClr val="tx1"/>
                </a:solidFill>
                <a:latin typeface="+mj-lt"/>
                <a:ea typeface="+mj-ea"/>
                <a:cs typeface="+mj-cs"/>
              </a:rPr>
              <a:t>Why do we breathe? </a:t>
            </a:r>
            <a:br>
              <a:rPr lang="en-US" sz="5800" kern="1200">
                <a:solidFill>
                  <a:schemeClr val="tx1"/>
                </a:solidFill>
                <a:latin typeface="+mj-lt"/>
                <a:ea typeface="+mj-ea"/>
                <a:cs typeface="+mj-cs"/>
              </a:rPr>
            </a:br>
            <a:r>
              <a:rPr lang="en-US" sz="5800" kern="1200">
                <a:solidFill>
                  <a:schemeClr val="tx1"/>
                </a:solidFill>
                <a:latin typeface="+mj-lt"/>
                <a:ea typeface="+mj-ea"/>
                <a:cs typeface="+mj-cs"/>
              </a:rPr>
              <a:t>Think of all the reasons why we need a respiratory system.</a:t>
            </a:r>
          </a:p>
        </p:txBody>
      </p:sp>
      <p:sp>
        <p:nvSpPr>
          <p:cNvPr id="3" name="Text Placeholder 2">
            <a:extLst>
              <a:ext uri="{FF2B5EF4-FFF2-40B4-BE49-F238E27FC236}">
                <a16:creationId xmlns:a16="http://schemas.microsoft.com/office/drawing/2014/main" id="{315729C5-5B4E-40D8-866C-3D657943B8ED}"/>
              </a:ext>
            </a:extLst>
          </p:cNvPr>
          <p:cNvSpPr>
            <a:spLocks noGrp="1"/>
          </p:cNvSpPr>
          <p:nvPr>
            <p:ph type="body" idx="1"/>
          </p:nvPr>
        </p:nvSpPr>
        <p:spPr>
          <a:xfrm>
            <a:off x="1524000" y="4256436"/>
            <a:ext cx="9144000" cy="1600818"/>
          </a:xfrm>
        </p:spPr>
        <p:txBody>
          <a:bodyPr vert="horz" lIns="91440" tIns="45720" rIns="91440" bIns="45720" rtlCol="0">
            <a:normAutofit/>
          </a:bodyPr>
          <a:lstStyle/>
          <a:p>
            <a:pPr algn="ctr"/>
            <a:endParaRPr lang="en-US" sz="2400" kern="1200">
              <a:solidFill>
                <a:schemeClr val="accent1">
                  <a:lumMod val="60000"/>
                  <a:lumOff val="40000"/>
                </a:schemeClr>
              </a:solidFill>
              <a:latin typeface="+mn-lt"/>
              <a:ea typeface="+mn-ea"/>
              <a:cs typeface="+mn-cs"/>
            </a:endParaRPr>
          </a:p>
        </p:txBody>
      </p:sp>
      <p:cxnSp>
        <p:nvCxnSpPr>
          <p:cNvPr id="12" name="Straight Connector 11">
            <a:extLst>
              <a:ext uri="{FF2B5EF4-FFF2-40B4-BE49-F238E27FC236}">
                <a16:creationId xmlns:a16="http://schemas.microsoft.com/office/drawing/2014/main" id="{45000665-DFC7-417E-8FD7-516A0F15C975}"/>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4400" y="4109417"/>
            <a:ext cx="2743200" cy="0"/>
          </a:xfrm>
          <a:prstGeom prst="line">
            <a:avLst/>
          </a:prstGeom>
          <a:ln w="1270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0236775"/>
      </p:ext>
    </p:extLst>
  </p:cSld>
  <p:clrMapOvr>
    <a:overrideClrMapping bg1="dk1" tx1="lt1" bg2="dk2" tx2="lt2" accent1="accent1" accent2="accent2" accent3="accent3" accent4="accent4" accent5="accent5" accent6="accent6" hlink="hlink" folHlink="folHlink"/>
  </p:clrMapOvr>
  <p:transition spd="med">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FC9BE17-9A7B-462D-AE50-3D877738730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descr="A close up of a logo&#10;&#10;Description automatically generated">
            <a:extLst>
              <a:ext uri="{FF2B5EF4-FFF2-40B4-BE49-F238E27FC236}">
                <a16:creationId xmlns:a16="http://schemas.microsoft.com/office/drawing/2014/main" id="{AA9A83F5-31E3-4FB1-9507-BB451F4DACE5}"/>
              </a:ext>
            </a:extLst>
          </p:cNvPr>
          <p:cNvPicPr>
            <a:picLocks noGrp="1" noChangeAspect="1"/>
          </p:cNvPicPr>
          <p:nvPr>
            <p:ph sz="half" idx="2"/>
          </p:nvPr>
        </p:nvPicPr>
        <p:blipFill rotWithShape="1">
          <a:blip r:embed="rId2"/>
          <a:srcRect l="14998" r="19274"/>
          <a:stretch/>
        </p:blipFill>
        <p:spPr>
          <a:xfrm>
            <a:off x="3523488" y="10"/>
            <a:ext cx="8668512" cy="6857990"/>
          </a:xfrm>
          <a:prstGeom prst="rect">
            <a:avLst/>
          </a:prstGeom>
        </p:spPr>
      </p:pic>
      <p:sp>
        <p:nvSpPr>
          <p:cNvPr id="12" name="Rectangle 11">
            <a:extLst>
              <a:ext uri="{FF2B5EF4-FFF2-40B4-BE49-F238E27FC236}">
                <a16:creationId xmlns:a16="http://schemas.microsoft.com/office/drawing/2014/main" id="{3EBE8569-6AEC-4B8C-8D53-2DE337CDBA6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AEB368F-A9E4-4994-BB52-4D1B64B39C69}"/>
              </a:ext>
            </a:extLst>
          </p:cNvPr>
          <p:cNvSpPr>
            <a:spLocks noGrp="1"/>
          </p:cNvSpPr>
          <p:nvPr>
            <p:ph type="title"/>
          </p:nvPr>
        </p:nvSpPr>
        <p:spPr>
          <a:xfrm>
            <a:off x="371094" y="1161288"/>
            <a:ext cx="3438144" cy="1124712"/>
          </a:xfrm>
        </p:spPr>
        <p:txBody>
          <a:bodyPr vert="horz" lIns="91440" tIns="45720" rIns="91440" bIns="45720" rtlCol="0" anchor="b">
            <a:normAutofit/>
          </a:bodyPr>
          <a:lstStyle/>
          <a:p>
            <a:r>
              <a:rPr lang="en-US" sz="2800" b="1" dirty="0"/>
              <a:t>D. Blood</a:t>
            </a:r>
            <a:br>
              <a:rPr lang="en-US" sz="2800" b="1" dirty="0"/>
            </a:br>
            <a:endParaRPr lang="en-US" sz="2800" b="1" dirty="0">
              <a:cs typeface="Calibri Light"/>
            </a:endParaRPr>
          </a:p>
        </p:txBody>
      </p:sp>
      <p:sp>
        <p:nvSpPr>
          <p:cNvPr id="14" name="Rectangle 13">
            <a:extLst>
              <a:ext uri="{FF2B5EF4-FFF2-40B4-BE49-F238E27FC236}">
                <a16:creationId xmlns:a16="http://schemas.microsoft.com/office/drawing/2014/main" id="{55D4142C-5077-457F-A6AD-3FECFDB3968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7A5F0580-5EE9-419F-96EE-B6529EF6E7D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AE1BCC07-5624-4FF7-BD64-6BA40A627AF8}"/>
              </a:ext>
            </a:extLst>
          </p:cNvPr>
          <p:cNvSpPr>
            <a:spLocks noGrp="1"/>
          </p:cNvSpPr>
          <p:nvPr>
            <p:ph sz="half" idx="1"/>
          </p:nvPr>
        </p:nvSpPr>
        <p:spPr>
          <a:xfrm>
            <a:off x="371094" y="2718054"/>
            <a:ext cx="3438906" cy="3207258"/>
          </a:xfrm>
        </p:spPr>
        <p:txBody>
          <a:bodyPr vert="horz" lIns="91440" tIns="45720" rIns="91440" bIns="45720" rtlCol="0" anchor="t">
            <a:normAutofit/>
          </a:bodyPr>
          <a:lstStyle/>
          <a:p>
            <a:r>
              <a:rPr lang="en-US" sz="1700" b="1"/>
              <a:t>Blood</a:t>
            </a:r>
            <a:r>
              <a:rPr lang="en-US" sz="1700"/>
              <a:t> is considered a connective tissue because it has a matrix. </a:t>
            </a:r>
          </a:p>
          <a:p>
            <a:r>
              <a:rPr lang="en-US" sz="1700"/>
              <a:t>The living cell types are red blood cells (RBC), also called erythrocytes, and white blood cells (WBC), also called leukocytes. The fluid portion of whole blood, its matrix, is commonly called plasma.</a:t>
            </a:r>
          </a:p>
          <a:p>
            <a:endParaRPr lang="en-US" sz="1700"/>
          </a:p>
        </p:txBody>
      </p:sp>
      <p:pic>
        <p:nvPicPr>
          <p:cNvPr id="9" name="Picture 4" descr="Blood transfu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3970" y="4228289"/>
            <a:ext cx="1768664" cy="2629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7818896"/>
      </p:ext>
    </p:extLst>
  </p:cSld>
  <p:clrMapOvr>
    <a:masterClrMapping/>
  </p:clrMapOvr>
  <p:transition spd="med">
    <p:pull/>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56F5174-31D9-4DBB-AAB7-A1FD7BDB135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AE113210-7872-481A-ADE6-3A05CCAF5EB2}"/>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5DFCC04-93FF-4661-8008-103D2034A13F}"/>
              </a:ext>
            </a:extLst>
          </p:cNvPr>
          <p:cNvSpPr>
            <a:spLocks noGrp="1"/>
          </p:cNvSpPr>
          <p:nvPr>
            <p:ph type="title"/>
          </p:nvPr>
        </p:nvSpPr>
        <p:spPr>
          <a:xfrm>
            <a:off x="6094105" y="802955"/>
            <a:ext cx="4977976" cy="1454051"/>
          </a:xfrm>
        </p:spPr>
        <p:txBody>
          <a:bodyPr vert="horz" lIns="91440" tIns="45720" rIns="91440" bIns="45720" rtlCol="0" anchor="ctr">
            <a:normAutofit/>
          </a:bodyPr>
          <a:lstStyle/>
          <a:p>
            <a:r>
              <a:rPr lang="en-US" b="1" dirty="0">
                <a:solidFill>
                  <a:srgbClr val="000000"/>
                </a:solidFill>
              </a:rPr>
              <a:t>E. Cartilage</a:t>
            </a:r>
            <a:r>
              <a:rPr lang="en-US" b="1" dirty="0"/>
              <a:t/>
            </a:r>
            <a:br>
              <a:rPr lang="en-US" b="1" dirty="0"/>
            </a:br>
            <a:endParaRPr lang="en-US" b="1" dirty="0">
              <a:solidFill>
                <a:srgbClr val="000000"/>
              </a:solidFill>
              <a:cs typeface="Calibri Light"/>
            </a:endParaRPr>
          </a:p>
        </p:txBody>
      </p:sp>
      <p:sp>
        <p:nvSpPr>
          <p:cNvPr id="14" name="Freeform 62">
            <a:extLst>
              <a:ext uri="{FF2B5EF4-FFF2-40B4-BE49-F238E27FC236}">
                <a16:creationId xmlns:a16="http://schemas.microsoft.com/office/drawing/2014/main" id="{F9A95BEE-6BB1-4A28-A8E6-A34B2E42EF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5" descr="A picture containing remote, transport, control, wheel&#10;&#10;Description automatically generated">
            <a:extLst>
              <a:ext uri="{FF2B5EF4-FFF2-40B4-BE49-F238E27FC236}">
                <a16:creationId xmlns:a16="http://schemas.microsoft.com/office/drawing/2014/main" id="{8C6E616E-7021-4599-906A-B071D1448F4B}"/>
              </a:ext>
            </a:extLst>
          </p:cNvPr>
          <p:cNvPicPr>
            <a:picLocks noGrp="1" noChangeAspect="1"/>
          </p:cNvPicPr>
          <p:nvPr>
            <p:ph sz="half" idx="2"/>
          </p:nvPr>
        </p:nvPicPr>
        <p:blipFill rotWithShape="1">
          <a:blip r:embed="rId3">
            <a:alphaModFix/>
          </a:blip>
          <a:srcRect l="4218" r="-3" b="-3"/>
          <a:stretch/>
        </p:blipFill>
        <p:spPr>
          <a:xfrm>
            <a:off x="20" y="9072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Content Placeholder 2">
            <a:extLst>
              <a:ext uri="{FF2B5EF4-FFF2-40B4-BE49-F238E27FC236}">
                <a16:creationId xmlns:a16="http://schemas.microsoft.com/office/drawing/2014/main" id="{CDD91484-A68D-4809-ACEA-A886497ADB39}"/>
              </a:ext>
            </a:extLst>
          </p:cNvPr>
          <p:cNvSpPr>
            <a:spLocks noGrp="1"/>
          </p:cNvSpPr>
          <p:nvPr>
            <p:ph sz="half" idx="1"/>
          </p:nvPr>
        </p:nvSpPr>
        <p:spPr>
          <a:xfrm>
            <a:off x="6090574" y="2421682"/>
            <a:ext cx="4977578" cy="3639289"/>
          </a:xfrm>
        </p:spPr>
        <p:txBody>
          <a:bodyPr vert="horz" lIns="91440" tIns="45720" rIns="91440" bIns="45720" rtlCol="0" anchor="ctr">
            <a:normAutofit/>
          </a:bodyPr>
          <a:lstStyle/>
          <a:p>
            <a:r>
              <a:rPr lang="en-US" sz="2000" b="1">
                <a:solidFill>
                  <a:srgbClr val="000000"/>
                </a:solidFill>
              </a:rPr>
              <a:t>Cartilage</a:t>
            </a:r>
            <a:r>
              <a:rPr lang="en-US" sz="2000">
                <a:solidFill>
                  <a:srgbClr val="000000"/>
                </a:solidFill>
              </a:rPr>
              <a:t> is a resilient and smooth elastic tissue. </a:t>
            </a:r>
          </a:p>
          <a:p>
            <a:r>
              <a:rPr lang="en-US" sz="2000">
                <a:solidFill>
                  <a:srgbClr val="000000"/>
                </a:solidFill>
              </a:rPr>
              <a:t>The human skeleton is a cartilaginous skeleton during a specific pre-birth developmental stage.</a:t>
            </a:r>
          </a:p>
          <a:p>
            <a:r>
              <a:rPr lang="en-US" sz="2000">
                <a:solidFill>
                  <a:srgbClr val="000000"/>
                </a:solidFill>
              </a:rPr>
              <a:t>Cartilage is commonly found in the ribs, nose, larynx and trachea.</a:t>
            </a:r>
          </a:p>
          <a:p>
            <a:endParaRPr lang="en-US" sz="2000">
              <a:solidFill>
                <a:srgbClr val="000000"/>
              </a:solidFill>
            </a:endParaRPr>
          </a:p>
        </p:txBody>
      </p:sp>
      <p:pic>
        <p:nvPicPr>
          <p:cNvPr id="8" name="Picture 8" descr="Image result for cartil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50942" y="16880"/>
            <a:ext cx="2034419" cy="3026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528707"/>
      </p:ext>
    </p:extLst>
  </p:cSld>
  <p:clrMapOvr>
    <a:masterClrMapping/>
  </p:clrMapOvr>
  <p:transition spd="med">
    <p:pull/>
  </p:transition>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DF40726-9B19-4165-9C26-757D16E19E2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87442E-1C5D-49CF-893B-A8D7B239DDEC}"/>
              </a:ext>
            </a:extLst>
          </p:cNvPr>
          <p:cNvSpPr>
            <a:spLocks noGrp="1"/>
          </p:cNvSpPr>
          <p:nvPr>
            <p:ph type="title"/>
          </p:nvPr>
        </p:nvSpPr>
        <p:spPr>
          <a:xfrm>
            <a:off x="838199" y="564211"/>
            <a:ext cx="4571999" cy="1165002"/>
          </a:xfrm>
        </p:spPr>
        <p:txBody>
          <a:bodyPr vert="horz" lIns="91440" tIns="45720" rIns="91440" bIns="45720" rtlCol="0" anchor="b">
            <a:normAutofit/>
          </a:bodyPr>
          <a:lstStyle/>
          <a:p>
            <a:r>
              <a:rPr lang="en-US" sz="3600" b="1" dirty="0"/>
              <a:t>F. Bone</a:t>
            </a:r>
            <a:endParaRPr lang="en-US" sz="3600" b="1" dirty="0">
              <a:cs typeface="Calibri Light"/>
            </a:endParaRPr>
          </a:p>
        </p:txBody>
      </p:sp>
      <p:sp>
        <p:nvSpPr>
          <p:cNvPr id="3" name="Content Placeholder 2">
            <a:extLst>
              <a:ext uri="{FF2B5EF4-FFF2-40B4-BE49-F238E27FC236}">
                <a16:creationId xmlns:a16="http://schemas.microsoft.com/office/drawing/2014/main" id="{D392B017-8E85-4B10-9D8F-9120FDFA63D7}"/>
              </a:ext>
            </a:extLst>
          </p:cNvPr>
          <p:cNvSpPr>
            <a:spLocks noGrp="1"/>
          </p:cNvSpPr>
          <p:nvPr>
            <p:ph sz="half" idx="1"/>
          </p:nvPr>
        </p:nvSpPr>
        <p:spPr>
          <a:xfrm>
            <a:off x="838199" y="2055327"/>
            <a:ext cx="4571999" cy="3776975"/>
          </a:xfrm>
        </p:spPr>
        <p:txBody>
          <a:bodyPr vert="horz" lIns="91440" tIns="45720" rIns="91440" bIns="45720" rtlCol="0">
            <a:normAutofit/>
          </a:bodyPr>
          <a:lstStyle/>
          <a:p>
            <a:r>
              <a:rPr lang="en-US" sz="1800" b="1"/>
              <a:t>Bone</a:t>
            </a:r>
            <a:r>
              <a:rPr lang="en-US" sz="1800"/>
              <a:t> is a hard and dense connective tissue.</a:t>
            </a:r>
          </a:p>
          <a:p>
            <a:r>
              <a:rPr lang="en-US" sz="1800"/>
              <a:t>Bone tissue is a mineralized tissue of two types, cortical bone and cancellous bone.</a:t>
            </a:r>
          </a:p>
          <a:p>
            <a:r>
              <a:rPr lang="en-US" sz="1800"/>
              <a:t>Other types of tissue found in bones include bone marrow, endosteum, periosteum, nerves, blood vessels and cartilage.</a:t>
            </a:r>
          </a:p>
          <a:p>
            <a:endParaRPr lang="en-US" sz="1800"/>
          </a:p>
        </p:txBody>
      </p:sp>
      <p:pic>
        <p:nvPicPr>
          <p:cNvPr id="5" name="Picture 5" descr="A close up of a map&#10;&#10;Description automatically generated">
            <a:extLst>
              <a:ext uri="{FF2B5EF4-FFF2-40B4-BE49-F238E27FC236}">
                <a16:creationId xmlns:a16="http://schemas.microsoft.com/office/drawing/2014/main" id="{5B42A724-DB48-4759-869E-E56A670B1A55}"/>
              </a:ext>
            </a:extLst>
          </p:cNvPr>
          <p:cNvPicPr>
            <a:picLocks noGrp="1" noChangeAspect="1"/>
          </p:cNvPicPr>
          <p:nvPr>
            <p:ph sz="half" idx="2"/>
          </p:nvPr>
        </p:nvPicPr>
        <p:blipFill rotWithShape="1">
          <a:blip r:embed="rId2"/>
          <a:srcRect t="7598" r="-1" b="2200"/>
          <a:stretch/>
        </p:blipFill>
        <p:spPr>
          <a:xfrm>
            <a:off x="6190488" y="566928"/>
            <a:ext cx="5157216" cy="5286197"/>
          </a:xfrm>
          <a:prstGeom prst="rect">
            <a:avLst/>
          </a:prstGeom>
        </p:spPr>
      </p:pic>
      <p:sp>
        <p:nvSpPr>
          <p:cNvPr id="12" name="Rectangle 11">
            <a:extLst>
              <a:ext uri="{FF2B5EF4-FFF2-40B4-BE49-F238E27FC236}">
                <a16:creationId xmlns:a16="http://schemas.microsoft.com/office/drawing/2014/main" id="{2089CB41-F399-4AEB-980C-5BFB1049CB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6112341"/>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4" name="Rectangle 13">
            <a:extLst>
              <a:ext uri="{FF2B5EF4-FFF2-40B4-BE49-F238E27FC236}">
                <a16:creationId xmlns:a16="http://schemas.microsoft.com/office/drawing/2014/main" id="{1BFC967B-3DD6-463D-9DB9-6E4419AE0DA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096768" y="3817404"/>
            <a:ext cx="54864" cy="457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Tree>
    <p:extLst>
      <p:ext uri="{BB962C8B-B14F-4D97-AF65-F5344CB8AC3E}">
        <p14:creationId xmlns:p14="http://schemas.microsoft.com/office/powerpoint/2010/main" val="4246707202"/>
      </p:ext>
    </p:extLst>
  </p:cSld>
  <p:clrMapOvr>
    <a:masterClrMapping/>
  </p:clrMapOvr>
  <p:transition spd="med">
    <p:pull/>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ECAB1E8-8195-4748-BE71-FF806D86892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57F6BDD4-E066-4008-8011-6CC31AEB455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575" y="633619"/>
            <a:ext cx="4279383" cy="5495925"/>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8D096CD-E988-42B5-A362-E3BA16E79C2F}"/>
              </a:ext>
            </a:extLst>
          </p:cNvPr>
          <p:cNvSpPr>
            <a:spLocks noGrp="1"/>
          </p:cNvSpPr>
          <p:nvPr>
            <p:ph type="title"/>
          </p:nvPr>
        </p:nvSpPr>
        <p:spPr>
          <a:xfrm>
            <a:off x="841247" y="978619"/>
            <a:ext cx="3410712" cy="1106424"/>
          </a:xfrm>
        </p:spPr>
        <p:txBody>
          <a:bodyPr vert="horz" lIns="91440" tIns="45720" rIns="91440" bIns="45720" rtlCol="0" anchor="ctr">
            <a:normAutofit/>
          </a:bodyPr>
          <a:lstStyle/>
          <a:p>
            <a:r>
              <a:rPr lang="en-US" sz="2800" b="1" dirty="0"/>
              <a:t>4. Nervous Tissue</a:t>
            </a:r>
            <a:endParaRPr lang="en-US" sz="2800" b="1" dirty="0">
              <a:cs typeface="Calibri Light"/>
            </a:endParaRPr>
          </a:p>
        </p:txBody>
      </p:sp>
      <p:sp>
        <p:nvSpPr>
          <p:cNvPr id="14" name="Rectangle 13">
            <a:extLst>
              <a:ext uri="{FF2B5EF4-FFF2-40B4-BE49-F238E27FC236}">
                <a16:creationId xmlns:a16="http://schemas.microsoft.com/office/drawing/2014/main" id="{2711A8FB-68FC-45FC-B01E-38F809E2D43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567" y="117043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2A865FE3-5FC9-4049-87CF-30019C46C0F5}"/>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459" y="2121408"/>
            <a:ext cx="3328416" cy="9144"/>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1ADB519C-0659-4399-AE0A-4CCD012EA507}"/>
              </a:ext>
            </a:extLst>
          </p:cNvPr>
          <p:cNvSpPr>
            <a:spLocks noGrp="1"/>
          </p:cNvSpPr>
          <p:nvPr>
            <p:ph sz="half" idx="1"/>
          </p:nvPr>
        </p:nvSpPr>
        <p:spPr>
          <a:xfrm>
            <a:off x="841247" y="2359152"/>
            <a:ext cx="3410712" cy="3425043"/>
          </a:xfrm>
        </p:spPr>
        <p:txBody>
          <a:bodyPr vert="horz" lIns="91440" tIns="45720" rIns="91440" bIns="45720" rtlCol="0">
            <a:normAutofit/>
          </a:bodyPr>
          <a:lstStyle/>
          <a:p>
            <a:r>
              <a:rPr lang="en-US" sz="1700" b="1"/>
              <a:t>Nervous tissues </a:t>
            </a:r>
            <a:r>
              <a:rPr lang="en-US" sz="1700"/>
              <a:t>are made of cells specialized to receive and transmit electrical impulses from specific areas of the body and to send them to specific locations in the body. </a:t>
            </a:r>
          </a:p>
          <a:p>
            <a:r>
              <a:rPr lang="en-US" sz="1700"/>
              <a:t>The main cell of the nervous system is the </a:t>
            </a:r>
            <a:r>
              <a:rPr lang="en-US" sz="1700" b="1"/>
              <a:t>neuron</a:t>
            </a:r>
            <a:r>
              <a:rPr lang="en-US" sz="1700"/>
              <a:t>.</a:t>
            </a:r>
          </a:p>
          <a:p>
            <a:endParaRPr lang="en-US" sz="1700"/>
          </a:p>
        </p:txBody>
      </p:sp>
      <p:pic>
        <p:nvPicPr>
          <p:cNvPr id="5" name="Picture 5" descr="A screenshot of a cell phone&#10;&#10;Description automatically generated">
            <a:extLst>
              <a:ext uri="{FF2B5EF4-FFF2-40B4-BE49-F238E27FC236}">
                <a16:creationId xmlns:a16="http://schemas.microsoft.com/office/drawing/2014/main" id="{D18B73BE-51B3-4043-8E0F-D6A6A0CB3D72}"/>
              </a:ext>
            </a:extLst>
          </p:cNvPr>
          <p:cNvPicPr>
            <a:picLocks noGrp="1" noChangeAspect="1"/>
          </p:cNvPicPr>
          <p:nvPr>
            <p:ph sz="half" idx="2"/>
          </p:nvPr>
        </p:nvPicPr>
        <p:blipFill rotWithShape="1">
          <a:blip r:embed="rId2"/>
          <a:srcRect r="5200" b="-2"/>
          <a:stretch/>
        </p:blipFill>
        <p:spPr>
          <a:xfrm>
            <a:off x="5124450" y="634382"/>
            <a:ext cx="6657213" cy="5495162"/>
          </a:xfrm>
          <a:prstGeom prst="rect">
            <a:avLst/>
          </a:prstGeom>
        </p:spPr>
      </p:pic>
    </p:spTree>
    <p:extLst>
      <p:ext uri="{BB962C8B-B14F-4D97-AF65-F5344CB8AC3E}">
        <p14:creationId xmlns:p14="http://schemas.microsoft.com/office/powerpoint/2010/main" val="592425348"/>
      </p:ext>
    </p:extLst>
  </p:cSld>
  <p:clrMapOvr>
    <a:masterClrMapping/>
  </p:clrMapOvr>
  <p:transition spd="med">
    <p:pull/>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a:p>
        </p:txBody>
      </p:sp>
      <p:pic>
        <p:nvPicPr>
          <p:cNvPr id="5" name="Picture 3" descr="http://faculty.clintoncc.suny.edu/faculty/Michael.Gregory/files/Bio%20102/Bio%20102%20lectures/animal%20cells%20and%20tissues/Image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7951" y="219205"/>
            <a:ext cx="8328498" cy="6239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5885840"/>
      </p:ext>
    </p:extLst>
  </p:cSld>
  <p:clrMapOvr>
    <a:masterClrMapping/>
  </p:clrMapOvr>
  <p:transition spd="slow">
    <p:push dir="u"/>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E35FE-E612-4074-B5E5-EF250BD36075}"/>
              </a:ext>
            </a:extLst>
          </p:cNvPr>
          <p:cNvSpPr>
            <a:spLocks noGrp="1"/>
          </p:cNvSpPr>
          <p:nvPr>
            <p:ph type="title"/>
          </p:nvPr>
        </p:nvSpPr>
        <p:spPr>
          <a:xfrm>
            <a:off x="5214579" y="629266"/>
            <a:ext cx="6422849" cy="1676603"/>
          </a:xfrm>
        </p:spPr>
        <p:txBody>
          <a:bodyPr vert="horz" lIns="91440" tIns="45720" rIns="91440" bIns="45720" rtlCol="0" anchor="ctr">
            <a:normAutofit/>
          </a:bodyPr>
          <a:lstStyle/>
          <a:p>
            <a:r>
              <a:rPr lang="en-US" kern="1200">
                <a:solidFill>
                  <a:schemeClr val="tx1"/>
                </a:solidFill>
                <a:latin typeface="+mj-lt"/>
                <a:ea typeface="+mj-ea"/>
                <a:cs typeface="+mj-cs"/>
              </a:rPr>
              <a:t>Body Cavities</a:t>
            </a:r>
          </a:p>
        </p:txBody>
      </p:sp>
      <p:sp>
        <p:nvSpPr>
          <p:cNvPr id="21" name="Rectangle 20">
            <a:extLst>
              <a:ext uri="{FF2B5EF4-FFF2-40B4-BE49-F238E27FC236}">
                <a16:creationId xmlns:a16="http://schemas.microsoft.com/office/drawing/2014/main" id="{8E20FA99-AAAC-4AF3-9FAE-707420324F1C}"/>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rgbClr val="5B5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ounded Rectangle 9">
            <a:extLst>
              <a:ext uri="{FF2B5EF4-FFF2-40B4-BE49-F238E27FC236}">
                <a16:creationId xmlns:a16="http://schemas.microsoft.com/office/drawing/2014/main" id="{9573BE85-6043-4C3A-A7DD-483A0A5FB74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2" y="559407"/>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9" descr="A close up of a map&#10;&#10;Description automatically generated">
            <a:extLst>
              <a:ext uri="{FF2B5EF4-FFF2-40B4-BE49-F238E27FC236}">
                <a16:creationId xmlns:a16="http://schemas.microsoft.com/office/drawing/2014/main" id="{7EF21371-E71F-4609-AD66-885054C70DC5}"/>
              </a:ext>
            </a:extLst>
          </p:cNvPr>
          <p:cNvPicPr>
            <a:picLocks noGrp="1" noChangeAspect="1"/>
          </p:cNvPicPr>
          <p:nvPr>
            <p:ph sz="half" idx="2"/>
          </p:nvPr>
        </p:nvPicPr>
        <p:blipFill>
          <a:blip r:embed="rId2"/>
          <a:stretch>
            <a:fillRect/>
          </a:stretch>
        </p:blipFill>
        <p:spPr>
          <a:xfrm>
            <a:off x="761364" y="1430611"/>
            <a:ext cx="3113280" cy="3996778"/>
          </a:xfrm>
          <a:prstGeom prst="rect">
            <a:avLst/>
          </a:prstGeom>
          <a:effectLst/>
        </p:spPr>
      </p:pic>
      <p:sp>
        <p:nvSpPr>
          <p:cNvPr id="3" name="Content Placeholder 2">
            <a:extLst>
              <a:ext uri="{FF2B5EF4-FFF2-40B4-BE49-F238E27FC236}">
                <a16:creationId xmlns:a16="http://schemas.microsoft.com/office/drawing/2014/main" id="{62EB28F8-1D11-42FD-B749-0773B71C79A9}"/>
              </a:ext>
            </a:extLst>
          </p:cNvPr>
          <p:cNvSpPr>
            <a:spLocks noGrp="1"/>
          </p:cNvSpPr>
          <p:nvPr>
            <p:ph sz="half" idx="1"/>
          </p:nvPr>
        </p:nvSpPr>
        <p:spPr>
          <a:xfrm>
            <a:off x="5214581" y="2438400"/>
            <a:ext cx="6422848" cy="3785419"/>
          </a:xfrm>
        </p:spPr>
        <p:txBody>
          <a:bodyPr vert="horz" lIns="91440" tIns="45720" rIns="91440" bIns="45720" rtlCol="0">
            <a:normAutofit/>
          </a:bodyPr>
          <a:lstStyle/>
          <a:p>
            <a:r>
              <a:rPr lang="en-US" sz="2000"/>
              <a:t>5 Cavities and their contents: </a:t>
            </a:r>
          </a:p>
          <a:p>
            <a:r>
              <a:rPr lang="en-US" sz="2000" b="1"/>
              <a:t>Cranial-</a:t>
            </a:r>
            <a:r>
              <a:rPr lang="en-US" sz="2000"/>
              <a:t>  houses the brain</a:t>
            </a:r>
          </a:p>
          <a:p>
            <a:r>
              <a:rPr lang="en-US" sz="2000" b="1"/>
              <a:t>Spinal-</a:t>
            </a:r>
            <a:r>
              <a:rPr lang="en-US" sz="2000"/>
              <a:t>  houses the spinal cord</a:t>
            </a:r>
          </a:p>
          <a:p>
            <a:r>
              <a:rPr lang="en-US" sz="2000" b="1"/>
              <a:t>Thoracic-</a:t>
            </a:r>
            <a:r>
              <a:rPr lang="en-US" sz="2000"/>
              <a:t> houses the heart, esophagus, and the respiratory system</a:t>
            </a:r>
          </a:p>
          <a:p>
            <a:r>
              <a:rPr lang="en-US" sz="2000" b="1"/>
              <a:t>Abdominal-</a:t>
            </a:r>
            <a:r>
              <a:rPr lang="en-US" sz="2000"/>
              <a:t> houses the digestive system</a:t>
            </a:r>
          </a:p>
          <a:p>
            <a:r>
              <a:rPr lang="en-US" sz="2000" b="1"/>
              <a:t>Pelvic-</a:t>
            </a:r>
            <a:r>
              <a:rPr lang="en-US" sz="2000"/>
              <a:t> houses the reproductive system</a:t>
            </a:r>
          </a:p>
          <a:p>
            <a:endParaRPr lang="en-US" sz="2000"/>
          </a:p>
        </p:txBody>
      </p:sp>
    </p:spTree>
    <p:extLst>
      <p:ext uri="{BB962C8B-B14F-4D97-AF65-F5344CB8AC3E}">
        <p14:creationId xmlns:p14="http://schemas.microsoft.com/office/powerpoint/2010/main" val="993298560"/>
      </p:ext>
    </p:extLst>
  </p:cSld>
  <p:clrMapOvr>
    <a:masterClrMapping/>
  </p:clrMapOvr>
  <p:transition spd="med">
    <p:pull/>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202F4-FC3E-4C7A-B3F5-0FC49D1AFCCC}"/>
              </a:ext>
            </a:extLst>
          </p:cNvPr>
          <p:cNvSpPr>
            <a:spLocks noGrp="1"/>
          </p:cNvSpPr>
          <p:nvPr>
            <p:ph type="title"/>
          </p:nvPr>
        </p:nvSpPr>
        <p:spPr/>
        <p:txBody>
          <a:bodyPr/>
          <a:lstStyle/>
          <a:p>
            <a:r>
              <a:rPr lang="en-US" b="1" dirty="0">
                <a:cs typeface="Calibri Light"/>
              </a:rPr>
              <a:t>Review Questions</a:t>
            </a:r>
            <a:endParaRPr lang="en-US">
              <a:cs typeface="Calibri Light" panose="020F0302020204030204"/>
            </a:endParaRPr>
          </a:p>
        </p:txBody>
      </p:sp>
      <p:sp>
        <p:nvSpPr>
          <p:cNvPr id="3" name="Content Placeholder 2">
            <a:extLst>
              <a:ext uri="{FF2B5EF4-FFF2-40B4-BE49-F238E27FC236}">
                <a16:creationId xmlns:a16="http://schemas.microsoft.com/office/drawing/2014/main" id="{7C3443C2-1226-4B95-BAC5-75B4C5E1DEB1}"/>
              </a:ext>
            </a:extLst>
          </p:cNvPr>
          <p:cNvSpPr>
            <a:spLocks noGrp="1"/>
          </p:cNvSpPr>
          <p:nvPr>
            <p:ph idx="1"/>
          </p:nvPr>
        </p:nvSpPr>
        <p:spPr/>
        <p:txBody>
          <a:bodyPr vert="horz" lIns="91440" tIns="45720" rIns="91440" bIns="45720" rtlCol="0" anchor="t">
            <a:normAutofit/>
          </a:bodyPr>
          <a:lstStyle/>
          <a:p>
            <a:pPr marL="514350" indent="-514350">
              <a:buAutoNum type="arabicPeriod"/>
            </a:pPr>
            <a:r>
              <a:rPr lang="en-US">
                <a:cs typeface="Calibri"/>
              </a:rPr>
              <a:t>Name four types of tissues in the human body, and give an example of each.</a:t>
            </a:r>
            <a:endParaRPr lang="en-US"/>
          </a:p>
          <a:p>
            <a:pPr marL="514350" indent="-514350">
              <a:buAutoNum type="arabicPeriod"/>
            </a:pPr>
            <a:r>
              <a:rPr lang="en-US">
                <a:cs typeface="Calibri"/>
              </a:rPr>
              <a:t>Explain the differnce between muscle tissue and nervous tissue.</a:t>
            </a:r>
          </a:p>
          <a:p>
            <a:pPr marL="514350" indent="-514350">
              <a:buAutoNum type="arabicPeriod"/>
            </a:pPr>
            <a:r>
              <a:rPr lang="en-US">
                <a:cs typeface="Calibri"/>
              </a:rPr>
              <a:t>How are tissues, organs, and organ systems organized in the body.</a:t>
            </a:r>
          </a:p>
          <a:p>
            <a:pPr marL="514350" indent="-514350">
              <a:buAutoNum type="arabicPeriod"/>
            </a:pPr>
            <a:r>
              <a:rPr lang="en-US">
                <a:cs typeface="Calibri"/>
              </a:rPr>
              <a:t>How do the organ systems function together in the human body?</a:t>
            </a:r>
          </a:p>
          <a:p>
            <a:pPr marL="514350" indent="-514350">
              <a:buAutoNum type="arabicPeriod"/>
            </a:pPr>
            <a:r>
              <a:rPr lang="en-US">
                <a:cs typeface="Calibri"/>
              </a:rPr>
              <a:t>Identify the organs each body cavity contains.</a:t>
            </a:r>
            <a:endParaRPr lang="en-US" dirty="0">
              <a:cs typeface="Calibri"/>
            </a:endParaRPr>
          </a:p>
        </p:txBody>
      </p:sp>
    </p:spTree>
    <p:extLst>
      <p:ext uri="{BB962C8B-B14F-4D97-AF65-F5344CB8AC3E}">
        <p14:creationId xmlns:p14="http://schemas.microsoft.com/office/powerpoint/2010/main" val="1665331024"/>
      </p:ext>
    </p:extLst>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8ED85F-DCEE-4B50-802E-71A6E3E12B0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215BBC-8898-4ABB-AAEC-B72154A38C86}"/>
              </a:ext>
            </a:extLst>
          </p:cNvPr>
          <p:cNvSpPr>
            <a:spLocks noGrp="1"/>
          </p:cNvSpPr>
          <p:nvPr>
            <p:ph type="title"/>
          </p:nvPr>
        </p:nvSpPr>
        <p:spPr>
          <a:xfrm>
            <a:off x="838200" y="1129284"/>
            <a:ext cx="4114800" cy="4599432"/>
          </a:xfrm>
        </p:spPr>
        <p:txBody>
          <a:bodyPr anchor="ctr">
            <a:normAutofit/>
          </a:bodyPr>
          <a:lstStyle/>
          <a:p>
            <a:r>
              <a:rPr lang="en-US" sz="4800">
                <a:solidFill>
                  <a:schemeClr val="bg1"/>
                </a:solidFill>
                <a:ea typeface="+mj-lt"/>
                <a:cs typeface="+mj-lt"/>
              </a:rPr>
              <a:t>Why do we breathe?</a:t>
            </a:r>
            <a:endParaRPr lang="en-US" sz="4800">
              <a:solidFill>
                <a:schemeClr val="bg1"/>
              </a:solidFill>
            </a:endParaRPr>
          </a:p>
        </p:txBody>
      </p:sp>
      <p:sp>
        <p:nvSpPr>
          <p:cNvPr id="3" name="Content Placeholder 2">
            <a:extLst>
              <a:ext uri="{FF2B5EF4-FFF2-40B4-BE49-F238E27FC236}">
                <a16:creationId xmlns:a16="http://schemas.microsoft.com/office/drawing/2014/main" id="{20AC433D-7059-4ED2-9E93-E2450430BBCC}"/>
              </a:ext>
            </a:extLst>
          </p:cNvPr>
          <p:cNvSpPr>
            <a:spLocks noGrp="1"/>
          </p:cNvSpPr>
          <p:nvPr>
            <p:ph idx="1"/>
          </p:nvPr>
        </p:nvSpPr>
        <p:spPr>
          <a:xfrm>
            <a:off x="5936104" y="1131482"/>
            <a:ext cx="5417695" cy="4595037"/>
          </a:xfrm>
        </p:spPr>
        <p:txBody>
          <a:bodyPr vert="horz" lIns="91440" tIns="45720" rIns="91440" bIns="45720" rtlCol="0" anchor="ctr">
            <a:normAutofit/>
          </a:bodyPr>
          <a:lstStyle/>
          <a:p>
            <a:pPr marL="0" indent="0">
              <a:buNone/>
            </a:pPr>
            <a:r>
              <a:rPr lang="en-US" sz="2400" dirty="0">
                <a:solidFill>
                  <a:schemeClr val="bg1"/>
                </a:solidFill>
                <a:ea typeface="+mn-lt"/>
                <a:cs typeface="+mn-lt"/>
              </a:rPr>
              <a:t>1.Exchange of gases into the blood and tissues. Diffusion of Oxygen into blood from the lungs and then into the tissues. Diffusion of wastes such as Carbon Dioxide from tissues into blood and out of blood into the lungs. </a:t>
            </a:r>
            <a:endParaRPr lang="en-US" sz="2400" dirty="0">
              <a:solidFill>
                <a:schemeClr val="bg1"/>
              </a:solidFill>
            </a:endParaRPr>
          </a:p>
          <a:p>
            <a:pPr marL="0" indent="0">
              <a:buNone/>
            </a:pPr>
            <a:endParaRPr lang="en-US" sz="2400">
              <a:solidFill>
                <a:schemeClr val="bg1"/>
              </a:solidFill>
              <a:ea typeface="+mn-lt"/>
              <a:cs typeface="+mn-lt"/>
            </a:endParaRPr>
          </a:p>
          <a:p>
            <a:pPr marL="0" indent="0">
              <a:buNone/>
            </a:pPr>
            <a:r>
              <a:rPr lang="en-US" sz="2400" dirty="0">
                <a:solidFill>
                  <a:schemeClr val="bg1"/>
                </a:solidFill>
                <a:ea typeface="+mn-lt"/>
                <a:cs typeface="+mn-lt"/>
              </a:rPr>
              <a:t>2.Cellular Respiration requires oxygen in order to produce useable energy in order to carry out cellular processes and to prevent the buildup of lactic acid via anaerobic respiration. </a:t>
            </a:r>
            <a:endParaRPr lang="en-US" sz="2400" dirty="0">
              <a:solidFill>
                <a:schemeClr val="bg1"/>
              </a:solidFill>
              <a:cs typeface="Calibri"/>
            </a:endParaRPr>
          </a:p>
          <a:p>
            <a:endParaRPr lang="en-US" sz="2400">
              <a:solidFill>
                <a:schemeClr val="bg1"/>
              </a:solidFill>
              <a:cs typeface="Calibri"/>
            </a:endParaRPr>
          </a:p>
        </p:txBody>
      </p:sp>
    </p:spTree>
    <p:extLst>
      <p:ext uri="{BB962C8B-B14F-4D97-AF65-F5344CB8AC3E}">
        <p14:creationId xmlns:p14="http://schemas.microsoft.com/office/powerpoint/2010/main" val="863411152"/>
      </p:ext>
    </p:extLst>
  </p:cSld>
  <p:clrMapOvr>
    <a:masterClrMapping/>
  </p:clrMapOvr>
  <p:transition spd="med">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2D902-B53D-4C01-BED0-3A5E410E5AA9}"/>
              </a:ext>
            </a:extLst>
          </p:cNvPr>
          <p:cNvSpPr>
            <a:spLocks noGrp="1"/>
          </p:cNvSpPr>
          <p:nvPr>
            <p:ph type="title"/>
          </p:nvPr>
        </p:nvSpPr>
        <p:spPr>
          <a:xfrm>
            <a:off x="804673" y="1445494"/>
            <a:ext cx="3616856" cy="4376572"/>
          </a:xfrm>
        </p:spPr>
        <p:txBody>
          <a:bodyPr anchor="ctr">
            <a:normAutofit/>
          </a:bodyPr>
          <a:lstStyle/>
          <a:p>
            <a:r>
              <a:rPr lang="en-US" sz="4800">
                <a:cs typeface="Calibri Light"/>
              </a:rPr>
              <a:t>Student Objectives</a:t>
            </a:r>
            <a:endParaRPr lang="en-US" sz="4800"/>
          </a:p>
        </p:txBody>
      </p:sp>
      <p:sp>
        <p:nvSpPr>
          <p:cNvPr id="8" name="Freeform: Shape 7">
            <a:extLst>
              <a:ext uri="{FF2B5EF4-FFF2-40B4-BE49-F238E27FC236}">
                <a16:creationId xmlns:a16="http://schemas.microsoft.com/office/drawing/2014/main" id="{DFF2AC85-FAA0-4844-813F-83C04D7382E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7636" y="0"/>
            <a:ext cx="7281316"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9CC0F1E-BAA2-47B1-8F83-7ECB9FD9E00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89558" y="0"/>
            <a:ext cx="6999394"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760AFF1-935D-4A05-8B92-12BFD0436248}"/>
              </a:ext>
            </a:extLst>
          </p:cNvPr>
          <p:cNvSpPr>
            <a:spLocks noGrp="1"/>
          </p:cNvSpPr>
          <p:nvPr>
            <p:ph idx="1"/>
          </p:nvPr>
        </p:nvSpPr>
        <p:spPr>
          <a:xfrm>
            <a:off x="6096000" y="1399032"/>
            <a:ext cx="5501834" cy="4471416"/>
          </a:xfrm>
        </p:spPr>
        <p:txBody>
          <a:bodyPr vert="horz" lIns="91440" tIns="45720" rIns="91440" bIns="45720" rtlCol="0" anchor="ctr">
            <a:noAutofit/>
          </a:bodyPr>
          <a:lstStyle/>
          <a:p>
            <a:pPr marL="457200" indent="-457200">
              <a:buAutoNum type="arabicPeriod"/>
            </a:pPr>
            <a:endParaRPr lang="en-US" sz="1800" dirty="0">
              <a:solidFill>
                <a:schemeClr val="bg1"/>
              </a:solidFill>
              <a:cs typeface="Calibri" panose="020F0502020204030204"/>
            </a:endParaRPr>
          </a:p>
          <a:p>
            <a:pPr marL="457200" indent="-457200">
              <a:buAutoNum type="arabicPeriod"/>
            </a:pPr>
            <a:r>
              <a:rPr lang="en-US" sz="1800">
                <a:solidFill>
                  <a:schemeClr val="bg1"/>
                </a:solidFill>
                <a:cs typeface="Calibri" panose="020F0502020204030204"/>
              </a:rPr>
              <a:t>Differentiate between anatomy and physiology.</a:t>
            </a:r>
            <a:endParaRPr lang="en-US" sz="1800" dirty="0">
              <a:solidFill>
                <a:schemeClr val="bg1"/>
              </a:solidFill>
              <a:cs typeface="Calibri" panose="020F0502020204030204"/>
            </a:endParaRPr>
          </a:p>
          <a:p>
            <a:pPr marL="457200" indent="-457200">
              <a:buAutoNum type="arabicPeriod"/>
            </a:pPr>
            <a:r>
              <a:rPr lang="en-US" sz="1800">
                <a:solidFill>
                  <a:schemeClr val="bg1"/>
                </a:solidFill>
                <a:cs typeface="Calibri" panose="020F0502020204030204"/>
              </a:rPr>
              <a:t>Relate to all levels or organization in biology. </a:t>
            </a:r>
            <a:endParaRPr lang="en-US" sz="1800" dirty="0">
              <a:solidFill>
                <a:schemeClr val="bg1"/>
              </a:solidFill>
              <a:cs typeface="Calibri" panose="020F0502020204030204"/>
            </a:endParaRPr>
          </a:p>
          <a:p>
            <a:pPr marL="457200" indent="-457200">
              <a:buAutoNum type="arabicPeriod"/>
            </a:pPr>
            <a:r>
              <a:rPr lang="en-US" sz="1800">
                <a:solidFill>
                  <a:schemeClr val="bg1"/>
                </a:solidFill>
                <a:ea typeface="+mn-lt"/>
                <a:cs typeface="+mn-lt"/>
              </a:rPr>
              <a:t>Explain how tissues, organs, and organ systems are organized.</a:t>
            </a:r>
          </a:p>
          <a:p>
            <a:pPr marL="457200" indent="-457200">
              <a:buAutoNum type="arabicPeriod"/>
            </a:pPr>
            <a:r>
              <a:rPr lang="en-US" sz="1800">
                <a:solidFill>
                  <a:schemeClr val="bg1"/>
                </a:solidFill>
                <a:cs typeface="Calibri" panose="020F0502020204030204"/>
              </a:rPr>
              <a:t>Describe the four types of tissues that make up the </a:t>
            </a:r>
            <a:r>
              <a:rPr lang="en-US" sz="1800" dirty="0">
                <a:solidFill>
                  <a:schemeClr val="bg1"/>
                </a:solidFill>
                <a:cs typeface="Calibri" panose="020F0502020204030204"/>
              </a:rPr>
              <a:t>human body.</a:t>
            </a:r>
            <a:endParaRPr lang="en-US" sz="1800">
              <a:solidFill>
                <a:schemeClr val="bg1"/>
              </a:solidFill>
              <a:cs typeface="Calibri"/>
            </a:endParaRPr>
          </a:p>
          <a:p>
            <a:pPr marL="457200" indent="-457200">
              <a:buAutoNum type="arabicPeriod"/>
            </a:pPr>
            <a:r>
              <a:rPr lang="en-US" sz="1800">
                <a:solidFill>
                  <a:schemeClr val="bg1"/>
                </a:solidFill>
                <a:cs typeface="Calibri"/>
              </a:rPr>
              <a:t>Differentiate between the 3 types of muscle tissue.</a:t>
            </a:r>
          </a:p>
          <a:p>
            <a:pPr marL="457200" indent="-457200">
              <a:buAutoNum type="arabicPeriod"/>
            </a:pPr>
            <a:r>
              <a:rPr lang="en-US" sz="1800">
                <a:solidFill>
                  <a:schemeClr val="bg1"/>
                </a:solidFill>
                <a:cs typeface="Calibri"/>
              </a:rPr>
              <a:t>Relate to the different types of epithelial tissue.</a:t>
            </a:r>
          </a:p>
          <a:p>
            <a:pPr marL="457200" indent="-457200">
              <a:buAutoNum type="arabicPeriod"/>
            </a:pPr>
            <a:r>
              <a:rPr lang="en-US" sz="1800">
                <a:solidFill>
                  <a:schemeClr val="bg1"/>
                </a:solidFill>
                <a:cs typeface="Calibri"/>
              </a:rPr>
              <a:t>Differentiate between the 6 different connective tissues.</a:t>
            </a:r>
          </a:p>
          <a:p>
            <a:pPr marL="457200" indent="-457200">
              <a:buAutoNum type="arabicPeriod"/>
            </a:pPr>
            <a:r>
              <a:rPr lang="en-US" sz="1800">
                <a:solidFill>
                  <a:schemeClr val="bg1"/>
                </a:solidFill>
                <a:cs typeface="Calibri"/>
              </a:rPr>
              <a:t>Summarize the functions of primary organ systems in the human body.</a:t>
            </a:r>
          </a:p>
          <a:p>
            <a:pPr marL="457200" indent="-457200">
              <a:buAutoNum type="arabicPeriod"/>
            </a:pPr>
            <a:r>
              <a:rPr lang="en-US" sz="1800">
                <a:solidFill>
                  <a:schemeClr val="bg1"/>
                </a:solidFill>
                <a:cs typeface="Calibri"/>
              </a:rPr>
              <a:t>Identify the five human body cavities and the organs that each contains.</a:t>
            </a:r>
          </a:p>
        </p:txBody>
      </p:sp>
    </p:spTree>
    <p:extLst>
      <p:ext uri="{BB962C8B-B14F-4D97-AF65-F5344CB8AC3E}">
        <p14:creationId xmlns:p14="http://schemas.microsoft.com/office/powerpoint/2010/main" val="1812782541"/>
      </p:ext>
    </p:extLst>
  </p:cSld>
  <p:clrMapOvr>
    <a:overrideClrMapping bg1="dk1" tx1="lt1" bg2="dk2" tx2="lt2" accent1="accent1" accent2="accent2" accent3="accent3" accent4="accent4" accent5="accent5" accent6="accent6" hlink="hlink" folHlink="folHlink"/>
  </p:clrMapOvr>
  <p:transition spd="med">
    <p:pull/>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69A8B-6144-47E2-90E2-20F7CA80447D}"/>
              </a:ext>
            </a:extLst>
          </p:cNvPr>
          <p:cNvSpPr>
            <a:spLocks noGrp="1"/>
          </p:cNvSpPr>
          <p:nvPr>
            <p:ph type="title"/>
          </p:nvPr>
        </p:nvSpPr>
        <p:spPr>
          <a:xfrm>
            <a:off x="762001" y="803325"/>
            <a:ext cx="5314536" cy="1325563"/>
          </a:xfrm>
        </p:spPr>
        <p:txBody>
          <a:bodyPr vert="horz" lIns="91440" tIns="45720" rIns="91440" bIns="45720" rtlCol="0" anchor="ctr">
            <a:normAutofit/>
          </a:bodyPr>
          <a:lstStyle/>
          <a:p>
            <a:r>
              <a:rPr lang="en-US"/>
              <a:t>Anatomy and Physiology</a:t>
            </a:r>
            <a:endParaRPr lang="en-US" dirty="0"/>
          </a:p>
        </p:txBody>
      </p:sp>
      <p:sp>
        <p:nvSpPr>
          <p:cNvPr id="3" name="Content Placeholder 2">
            <a:extLst>
              <a:ext uri="{FF2B5EF4-FFF2-40B4-BE49-F238E27FC236}">
                <a16:creationId xmlns:a16="http://schemas.microsoft.com/office/drawing/2014/main" id="{62A9C67B-81A2-4CA3-92F7-94298669B8E2}"/>
              </a:ext>
            </a:extLst>
          </p:cNvPr>
          <p:cNvSpPr>
            <a:spLocks noGrp="1"/>
          </p:cNvSpPr>
          <p:nvPr>
            <p:ph sz="half" idx="1"/>
          </p:nvPr>
        </p:nvSpPr>
        <p:spPr>
          <a:xfrm>
            <a:off x="762000" y="2279018"/>
            <a:ext cx="5314543" cy="3375920"/>
          </a:xfrm>
        </p:spPr>
        <p:txBody>
          <a:bodyPr vert="horz" lIns="91440" tIns="45720" rIns="91440" bIns="45720" rtlCol="0" anchor="t">
            <a:noAutofit/>
          </a:bodyPr>
          <a:lstStyle/>
          <a:p>
            <a:pPr marL="0" indent="0">
              <a:buNone/>
            </a:pPr>
            <a:r>
              <a:rPr lang="en-US" sz="2400" u="sng" dirty="0"/>
              <a:t>Anatomy</a:t>
            </a:r>
            <a:r>
              <a:rPr lang="en-US" sz="2400" dirty="0"/>
              <a:t>:</a:t>
            </a:r>
            <a:endParaRPr lang="en-US" sz="2400" dirty="0">
              <a:cs typeface="Calibri"/>
            </a:endParaRPr>
          </a:p>
          <a:p>
            <a:r>
              <a:rPr lang="en-US" sz="2400" dirty="0"/>
              <a:t>The </a:t>
            </a:r>
            <a:r>
              <a:rPr lang="en-US" sz="2400" u="sng" dirty="0"/>
              <a:t>structure</a:t>
            </a:r>
            <a:r>
              <a:rPr lang="en-US" sz="2400" dirty="0"/>
              <a:t> and </a:t>
            </a:r>
            <a:r>
              <a:rPr lang="en-US" sz="2400" u="sng" dirty="0"/>
              <a:t>relationships</a:t>
            </a:r>
            <a:r>
              <a:rPr lang="en-US" sz="2400" dirty="0"/>
              <a:t> between body parts.</a:t>
            </a:r>
            <a:endParaRPr lang="en-US" sz="2400" dirty="0">
              <a:cs typeface="Calibri"/>
            </a:endParaRPr>
          </a:p>
          <a:p>
            <a:pPr marL="0"/>
            <a:endParaRPr lang="en-US" sz="2400" dirty="0">
              <a:cs typeface="Calibri"/>
            </a:endParaRPr>
          </a:p>
          <a:p>
            <a:pPr marL="0" indent="0">
              <a:buNone/>
            </a:pPr>
            <a:r>
              <a:rPr lang="en-US" sz="2400" u="sng" dirty="0"/>
              <a:t>Physiology</a:t>
            </a:r>
            <a:r>
              <a:rPr lang="en-US" sz="2400" dirty="0"/>
              <a:t>:</a:t>
            </a:r>
            <a:endParaRPr lang="en-US" sz="2400" dirty="0">
              <a:cs typeface="Calibri" panose="020F0502020204030204"/>
            </a:endParaRPr>
          </a:p>
          <a:p>
            <a:r>
              <a:rPr lang="en-US" sz="2400" dirty="0"/>
              <a:t>The study of </a:t>
            </a:r>
            <a:r>
              <a:rPr lang="en-US" sz="2400" u="sng" dirty="0"/>
              <a:t>how those parts come together to function and</a:t>
            </a:r>
            <a:r>
              <a:rPr lang="en-US" sz="2400" dirty="0"/>
              <a:t> keep that body alive.</a:t>
            </a:r>
            <a:endParaRPr lang="en-US" sz="2400" dirty="0">
              <a:cs typeface="Calibri"/>
            </a:endParaRPr>
          </a:p>
          <a:p>
            <a:endParaRPr lang="en-US" sz="1800"/>
          </a:p>
        </p:txBody>
      </p:sp>
      <p:sp>
        <p:nvSpPr>
          <p:cNvPr id="12" name="Freeform: Shape 11">
            <a:extLst>
              <a:ext uri="{FF2B5EF4-FFF2-40B4-BE49-F238E27FC236}">
                <a16:creationId xmlns:a16="http://schemas.microsoft.com/office/drawing/2014/main" id="{CF62D2A7-8207-488C-9F46-316BA81A16C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7" descr="A picture containing drawing&#10;&#10;Description automatically generated">
            <a:extLst>
              <a:ext uri="{FF2B5EF4-FFF2-40B4-BE49-F238E27FC236}">
                <a16:creationId xmlns:a16="http://schemas.microsoft.com/office/drawing/2014/main" id="{83A613F9-492A-4149-B12C-F6D8F51D0487}"/>
              </a:ext>
            </a:extLst>
          </p:cNvPr>
          <p:cNvPicPr>
            <a:picLocks noGrp="1" noChangeAspect="1"/>
          </p:cNvPicPr>
          <p:nvPr>
            <p:ph sz="half" idx="2"/>
          </p:nvPr>
        </p:nvPicPr>
        <p:blipFill rotWithShape="1">
          <a:blip r:embed="rId2"/>
          <a:srcRect l="2740" r="43129"/>
          <a:stretch/>
        </p:blipFill>
        <p:spPr>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733289526"/>
      </p:ext>
    </p:extLst>
  </p:cSld>
  <p:clrMapOvr>
    <a:overrideClrMapping bg1="dk1" tx1="lt1" bg2="dk2" tx2="lt2" accent1="accent1" accent2="accent2" accent3="accent3" accent4="accent4" accent5="accent5" accent6="accent6" hlink="hlink" folHlink="folHlink"/>
  </p:clrMapOvr>
  <p:transition spd="med">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99899462-FC16-43B0-966B-FCA26345071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654295" y="478232"/>
            <a:ext cx="7034121" cy="5918673"/>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937C90-0AC0-4D6C-A3CA-52E1088550F8}"/>
              </a:ext>
            </a:extLst>
          </p:cNvPr>
          <p:cNvSpPr>
            <a:spLocks noGrp="1"/>
          </p:cNvSpPr>
          <p:nvPr>
            <p:ph type="title"/>
          </p:nvPr>
        </p:nvSpPr>
        <p:spPr>
          <a:xfrm>
            <a:off x="5297762" y="1053711"/>
            <a:ext cx="5638994" cy="1424446"/>
          </a:xfrm>
        </p:spPr>
        <p:txBody>
          <a:bodyPr vert="horz" lIns="91440" tIns="45720" rIns="91440" bIns="45720" rtlCol="0" anchor="ctr">
            <a:normAutofit fontScale="90000"/>
          </a:bodyPr>
          <a:lstStyle/>
          <a:p>
            <a:r>
              <a:rPr lang="en-US" b="1" dirty="0">
                <a:solidFill>
                  <a:srgbClr val="FFFFFF"/>
                </a:solidFill>
              </a:rPr>
              <a:t>Basic Architecture of Human body and Ecology</a:t>
            </a:r>
          </a:p>
        </p:txBody>
      </p:sp>
      <p:cxnSp>
        <p:nvCxnSpPr>
          <p:cNvPr id="21" name="Straight Connector 20">
            <a:extLst>
              <a:ext uri="{FF2B5EF4-FFF2-40B4-BE49-F238E27FC236}">
                <a16:creationId xmlns:a16="http://schemas.microsoft.com/office/drawing/2014/main" id="{AAFEA932-2DF1-410C-A00A-7A1E7DBF7511}"/>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30098" y="2639023"/>
            <a:ext cx="4562441" cy="0"/>
          </a:xfrm>
          <a:prstGeom prst="line">
            <a:avLst/>
          </a:prstGeom>
          <a:ln w="22225">
            <a:solidFill>
              <a:srgbClr val="E7E6E6"/>
            </a:solidFill>
          </a:ln>
        </p:spPr>
        <p:style>
          <a:lnRef idx="1">
            <a:schemeClr val="accent1"/>
          </a:lnRef>
          <a:fillRef idx="0">
            <a:schemeClr val="accent1"/>
          </a:fillRef>
          <a:effectRef idx="0">
            <a:schemeClr val="accent1"/>
          </a:effectRef>
          <a:fontRef idx="minor">
            <a:schemeClr val="tx1"/>
          </a:fontRef>
        </p:style>
      </p:cxnSp>
      <p:pic>
        <p:nvPicPr>
          <p:cNvPr id="6" name="Picture 6" descr="A picture containing grass, sitting, table, umbrella&#10;&#10;Description automatically generated">
            <a:extLst>
              <a:ext uri="{FF2B5EF4-FFF2-40B4-BE49-F238E27FC236}">
                <a16:creationId xmlns:a16="http://schemas.microsoft.com/office/drawing/2014/main" id="{26F95D1C-2CC2-4DF7-96AF-FA4981BDA5FD}"/>
              </a:ext>
            </a:extLst>
          </p:cNvPr>
          <p:cNvPicPr>
            <a:picLocks noChangeAspect="1"/>
          </p:cNvPicPr>
          <p:nvPr/>
        </p:nvPicPr>
        <p:blipFill>
          <a:blip r:embed="rId2"/>
          <a:stretch>
            <a:fillRect/>
          </a:stretch>
        </p:blipFill>
        <p:spPr>
          <a:xfrm>
            <a:off x="481886" y="3661166"/>
            <a:ext cx="3662730" cy="2646322"/>
          </a:xfrm>
          <a:prstGeom prst="rect">
            <a:avLst/>
          </a:prstGeom>
        </p:spPr>
      </p:pic>
      <p:sp>
        <p:nvSpPr>
          <p:cNvPr id="3" name="Content Placeholder 2">
            <a:extLst>
              <a:ext uri="{FF2B5EF4-FFF2-40B4-BE49-F238E27FC236}">
                <a16:creationId xmlns:a16="http://schemas.microsoft.com/office/drawing/2014/main" id="{8E72B1CF-8EC4-4F4E-B296-0BC68ED7E67F}"/>
              </a:ext>
            </a:extLst>
          </p:cNvPr>
          <p:cNvSpPr>
            <a:spLocks noGrp="1"/>
          </p:cNvSpPr>
          <p:nvPr>
            <p:ph sz="half" idx="1"/>
          </p:nvPr>
        </p:nvSpPr>
        <p:spPr>
          <a:xfrm>
            <a:off x="5297762" y="2799889"/>
            <a:ext cx="2413437" cy="3359250"/>
          </a:xfrm>
        </p:spPr>
        <p:txBody>
          <a:bodyPr vert="horz" lIns="91440" tIns="45720" rIns="91440" bIns="45720" rtlCol="0" anchor="t">
            <a:noAutofit/>
          </a:bodyPr>
          <a:lstStyle/>
          <a:p>
            <a:r>
              <a:rPr lang="en-US" sz="1600" dirty="0">
                <a:solidFill>
                  <a:srgbClr val="FFFFFF"/>
                </a:solidFill>
              </a:rPr>
              <a:t>subatomic particles</a:t>
            </a:r>
            <a:endParaRPr lang="en-US" sz="1600" dirty="0">
              <a:solidFill>
                <a:srgbClr val="FFFFFF"/>
              </a:solidFill>
              <a:cs typeface="Calibri"/>
            </a:endParaRPr>
          </a:p>
          <a:p>
            <a:r>
              <a:rPr lang="en-US" sz="1600" dirty="0">
                <a:solidFill>
                  <a:srgbClr val="FFFFFF"/>
                </a:solidFill>
              </a:rPr>
              <a:t>atoms</a:t>
            </a:r>
            <a:endParaRPr lang="en-US" sz="1600" dirty="0">
              <a:solidFill>
                <a:srgbClr val="FFFFFF"/>
              </a:solidFill>
              <a:cs typeface="Calibri"/>
            </a:endParaRPr>
          </a:p>
          <a:p>
            <a:r>
              <a:rPr lang="en-US" sz="1600" dirty="0">
                <a:solidFill>
                  <a:srgbClr val="FFFFFF"/>
                </a:solidFill>
              </a:rPr>
              <a:t>molecules</a:t>
            </a:r>
            <a:endParaRPr lang="en-US" sz="1600" dirty="0">
              <a:solidFill>
                <a:srgbClr val="FFFFFF"/>
              </a:solidFill>
              <a:cs typeface="Calibri"/>
            </a:endParaRPr>
          </a:p>
          <a:p>
            <a:r>
              <a:rPr lang="en-US" sz="1600" dirty="0">
                <a:solidFill>
                  <a:srgbClr val="FFFFFF"/>
                </a:solidFill>
              </a:rPr>
              <a:t>organelles</a:t>
            </a:r>
            <a:endParaRPr lang="en-US" sz="1600" dirty="0">
              <a:solidFill>
                <a:srgbClr val="FFFFFF"/>
              </a:solidFill>
              <a:cs typeface="Calibri"/>
            </a:endParaRPr>
          </a:p>
          <a:p>
            <a:r>
              <a:rPr lang="en-US" sz="1600" dirty="0">
                <a:solidFill>
                  <a:srgbClr val="FFFFFF"/>
                </a:solidFill>
              </a:rPr>
              <a:t>cells</a:t>
            </a:r>
            <a:endParaRPr lang="en-US" sz="1600" dirty="0">
              <a:solidFill>
                <a:srgbClr val="FFFFFF"/>
              </a:solidFill>
              <a:cs typeface="Calibri"/>
            </a:endParaRPr>
          </a:p>
          <a:p>
            <a:r>
              <a:rPr lang="en-US" sz="1600" dirty="0">
                <a:solidFill>
                  <a:srgbClr val="FFFFFF"/>
                </a:solidFill>
              </a:rPr>
              <a:t>tissues</a:t>
            </a:r>
            <a:endParaRPr lang="en-US" sz="1600" dirty="0">
              <a:solidFill>
                <a:srgbClr val="FFFFFF"/>
              </a:solidFill>
              <a:cs typeface="Calibri"/>
            </a:endParaRPr>
          </a:p>
          <a:p>
            <a:r>
              <a:rPr lang="en-US" sz="1600" dirty="0">
                <a:solidFill>
                  <a:srgbClr val="FFFFFF"/>
                </a:solidFill>
              </a:rPr>
              <a:t>organs</a:t>
            </a:r>
            <a:endParaRPr lang="en-US" sz="1600" dirty="0">
              <a:solidFill>
                <a:srgbClr val="FFFFFF"/>
              </a:solidFill>
              <a:cs typeface="Calibri"/>
            </a:endParaRPr>
          </a:p>
          <a:p>
            <a:r>
              <a:rPr lang="en-US" sz="1600" dirty="0">
                <a:solidFill>
                  <a:srgbClr val="FFFFFF"/>
                </a:solidFill>
              </a:rPr>
              <a:t>organ systems</a:t>
            </a:r>
            <a:endParaRPr lang="en-US" sz="1600" dirty="0">
              <a:solidFill>
                <a:srgbClr val="FFFFFF"/>
              </a:solidFill>
              <a:cs typeface="Calibri"/>
            </a:endParaRPr>
          </a:p>
          <a:p>
            <a:r>
              <a:rPr lang="en-US" sz="1600" dirty="0">
                <a:solidFill>
                  <a:srgbClr val="FFFFFF"/>
                </a:solidFill>
              </a:rPr>
              <a:t>Organism</a:t>
            </a:r>
            <a:endParaRPr lang="en-US" sz="1600" dirty="0">
              <a:solidFill>
                <a:srgbClr val="FFFFFF"/>
              </a:solidFill>
              <a:cs typeface="Calibri"/>
            </a:endParaRPr>
          </a:p>
          <a:p>
            <a:endParaRPr lang="en-US" sz="1600" dirty="0">
              <a:solidFill>
                <a:srgbClr val="FFFFFF"/>
              </a:solidFill>
              <a:cs typeface="Calibri"/>
            </a:endParaRPr>
          </a:p>
          <a:p>
            <a:endParaRPr lang="en-US" sz="1600" dirty="0">
              <a:solidFill>
                <a:srgbClr val="FFFFFF"/>
              </a:solidFill>
              <a:cs typeface="Calibri"/>
            </a:endParaRPr>
          </a:p>
        </p:txBody>
      </p:sp>
      <p:pic>
        <p:nvPicPr>
          <p:cNvPr id="5" name="Picture 5" descr="A close up of a map&#10;&#10;Description automatically generated">
            <a:extLst>
              <a:ext uri="{FF2B5EF4-FFF2-40B4-BE49-F238E27FC236}">
                <a16:creationId xmlns:a16="http://schemas.microsoft.com/office/drawing/2014/main" id="{22FDB98C-B976-4E2C-9137-E5CAD9F42F3A}"/>
              </a:ext>
            </a:extLst>
          </p:cNvPr>
          <p:cNvPicPr>
            <a:picLocks noGrp="1" noChangeAspect="1"/>
          </p:cNvPicPr>
          <p:nvPr>
            <p:ph sz="half" idx="2"/>
          </p:nvPr>
        </p:nvPicPr>
        <p:blipFill>
          <a:blip r:embed="rId3"/>
          <a:stretch>
            <a:fillRect/>
          </a:stretch>
        </p:blipFill>
        <p:spPr>
          <a:xfrm>
            <a:off x="211055" y="552573"/>
            <a:ext cx="2949880" cy="3477559"/>
          </a:xfrm>
          <a:prstGeom prst="rect">
            <a:avLst/>
          </a:prstGeom>
        </p:spPr>
      </p:pic>
      <p:sp>
        <p:nvSpPr>
          <p:cNvPr id="4" name="Content Placeholder 2">
            <a:extLst>
              <a:ext uri="{FF2B5EF4-FFF2-40B4-BE49-F238E27FC236}">
                <a16:creationId xmlns:a16="http://schemas.microsoft.com/office/drawing/2014/main" id="{B3553F5A-3E0A-4DC1-819E-2C400D82D2AF}"/>
              </a:ext>
            </a:extLst>
          </p:cNvPr>
          <p:cNvSpPr txBox="1">
            <a:spLocks/>
          </p:cNvSpPr>
          <p:nvPr/>
        </p:nvSpPr>
        <p:spPr>
          <a:xfrm>
            <a:off x="8117162" y="2796425"/>
            <a:ext cx="2413437" cy="335925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solidFill>
                  <a:srgbClr val="FFFFFF"/>
                </a:solidFill>
                <a:cs typeface="Calibri"/>
              </a:rPr>
              <a:t>Individual (organism)</a:t>
            </a:r>
          </a:p>
          <a:p>
            <a:r>
              <a:rPr lang="en-US" sz="1600" dirty="0">
                <a:solidFill>
                  <a:srgbClr val="FFFFFF"/>
                </a:solidFill>
                <a:cs typeface="Calibri"/>
              </a:rPr>
              <a:t>Population</a:t>
            </a:r>
          </a:p>
          <a:p>
            <a:r>
              <a:rPr lang="en-US" sz="1600" dirty="0">
                <a:solidFill>
                  <a:srgbClr val="FFFFFF"/>
                </a:solidFill>
                <a:cs typeface="Calibri"/>
              </a:rPr>
              <a:t>Community</a:t>
            </a:r>
            <a:endParaRPr lang="en-US" sz="1600" dirty="0">
              <a:solidFill>
                <a:srgbClr val="FFFFFF"/>
              </a:solidFill>
            </a:endParaRPr>
          </a:p>
          <a:p>
            <a:r>
              <a:rPr lang="en-US" sz="1600" dirty="0">
                <a:solidFill>
                  <a:srgbClr val="FFFFFF"/>
                </a:solidFill>
              </a:rPr>
              <a:t>Ecosystem</a:t>
            </a:r>
            <a:endParaRPr lang="en-US" sz="1600" dirty="0">
              <a:solidFill>
                <a:srgbClr val="FFFFFF"/>
              </a:solidFill>
              <a:cs typeface="Calibri"/>
            </a:endParaRPr>
          </a:p>
          <a:p>
            <a:r>
              <a:rPr lang="en-US" sz="1600" dirty="0">
                <a:solidFill>
                  <a:srgbClr val="FFFFFF"/>
                </a:solidFill>
                <a:cs typeface="Calibri"/>
              </a:rPr>
              <a:t>Biome</a:t>
            </a:r>
            <a:endParaRPr lang="en-US" sz="1600" dirty="0">
              <a:solidFill>
                <a:srgbClr val="FFFFFF"/>
              </a:solidFill>
            </a:endParaRPr>
          </a:p>
          <a:p>
            <a:r>
              <a:rPr lang="en-US" sz="1600" dirty="0">
                <a:solidFill>
                  <a:srgbClr val="FFFFFF"/>
                </a:solidFill>
              </a:rPr>
              <a:t>Biosphere</a:t>
            </a:r>
            <a:endParaRPr lang="en-US" sz="1600" dirty="0">
              <a:solidFill>
                <a:srgbClr val="FFFFFF"/>
              </a:solidFill>
              <a:cs typeface="Calibri"/>
            </a:endParaRPr>
          </a:p>
          <a:p>
            <a:endParaRPr lang="en-US" sz="1600" dirty="0">
              <a:solidFill>
                <a:srgbClr val="FFFFFF"/>
              </a:solidFill>
              <a:cs typeface="Calibri"/>
            </a:endParaRPr>
          </a:p>
        </p:txBody>
      </p:sp>
    </p:spTree>
    <p:extLst>
      <p:ext uri="{BB962C8B-B14F-4D97-AF65-F5344CB8AC3E}">
        <p14:creationId xmlns:p14="http://schemas.microsoft.com/office/powerpoint/2010/main" val="3748620638"/>
      </p:ext>
    </p:extLst>
  </p:cSld>
  <p:clrMapOvr>
    <a:masterClrMapping/>
  </p:clrMapOvr>
  <p:transition spd="med">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F56F5174-31D9-4DBB-AAB7-A1FD7BDB135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AE113210-7872-481A-ADE6-3A05CCAF5EB2}"/>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3A92747-0992-472F-84C4-22063A77A34B}"/>
              </a:ext>
            </a:extLst>
          </p:cNvPr>
          <p:cNvSpPr>
            <a:spLocks noGrp="1"/>
          </p:cNvSpPr>
          <p:nvPr>
            <p:ph type="title"/>
          </p:nvPr>
        </p:nvSpPr>
        <p:spPr>
          <a:xfrm>
            <a:off x="6094105" y="802955"/>
            <a:ext cx="4977976" cy="1454051"/>
          </a:xfrm>
        </p:spPr>
        <p:txBody>
          <a:bodyPr vert="horz" lIns="91440" tIns="45720" rIns="91440" bIns="45720" rtlCol="0" anchor="ctr">
            <a:normAutofit/>
          </a:bodyPr>
          <a:lstStyle/>
          <a:p>
            <a:r>
              <a:rPr lang="en-US" b="1">
                <a:solidFill>
                  <a:srgbClr val="000000"/>
                </a:solidFill>
              </a:rPr>
              <a:t>The Levels </a:t>
            </a:r>
            <a:r>
              <a:rPr lang="en-US" b="1" dirty="0">
                <a:solidFill>
                  <a:srgbClr val="000000"/>
                </a:solidFill>
              </a:rPr>
              <a:t>of</a:t>
            </a:r>
            <a:r>
              <a:rPr lang="en-US" b="1">
                <a:solidFill>
                  <a:srgbClr val="000000"/>
                </a:solidFill>
              </a:rPr>
              <a:t> </a:t>
            </a:r>
            <a:r>
              <a:rPr lang="en-US" b="1" dirty="0">
                <a:solidFill>
                  <a:srgbClr val="000000"/>
                </a:solidFill>
              </a:rPr>
              <a:t>Organization</a:t>
            </a:r>
            <a:endParaRPr lang="en-US" dirty="0">
              <a:solidFill>
                <a:srgbClr val="000000"/>
              </a:solidFill>
            </a:endParaRPr>
          </a:p>
        </p:txBody>
      </p:sp>
      <p:sp>
        <p:nvSpPr>
          <p:cNvPr id="23" name="Freeform 62">
            <a:extLst>
              <a:ext uri="{FF2B5EF4-FFF2-40B4-BE49-F238E27FC236}">
                <a16:creationId xmlns:a16="http://schemas.microsoft.com/office/drawing/2014/main" id="{F9A95BEE-6BB1-4A28-A8E6-A34B2E42EF8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5" descr="A close up of a map&#10;&#10;Description automatically generated">
            <a:extLst>
              <a:ext uri="{FF2B5EF4-FFF2-40B4-BE49-F238E27FC236}">
                <a16:creationId xmlns:a16="http://schemas.microsoft.com/office/drawing/2014/main" id="{9D86F543-B3C0-45F1-B7B0-D556616BE52E}"/>
              </a:ext>
            </a:extLst>
          </p:cNvPr>
          <p:cNvPicPr>
            <a:picLocks noGrp="1" noChangeAspect="1"/>
          </p:cNvPicPr>
          <p:nvPr>
            <p:ph sz="half" idx="2"/>
          </p:nvPr>
        </p:nvPicPr>
        <p:blipFill rotWithShape="1">
          <a:blip r:embed="rId3">
            <a:alphaModFix/>
          </a:blip>
          <a:srcRect t="11296" r="-3" b="-3"/>
          <a:stretch/>
        </p:blipFill>
        <p:spPr>
          <a:xfrm>
            <a:off x="20" y="9072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3" name="Content Placeholder 2">
            <a:extLst>
              <a:ext uri="{FF2B5EF4-FFF2-40B4-BE49-F238E27FC236}">
                <a16:creationId xmlns:a16="http://schemas.microsoft.com/office/drawing/2014/main" id="{F419E262-C81D-441D-91E0-3341659A3F4E}"/>
              </a:ext>
            </a:extLst>
          </p:cNvPr>
          <p:cNvSpPr>
            <a:spLocks noGrp="1"/>
          </p:cNvSpPr>
          <p:nvPr>
            <p:ph sz="half" idx="1"/>
          </p:nvPr>
        </p:nvSpPr>
        <p:spPr>
          <a:xfrm>
            <a:off x="6090574" y="2421682"/>
            <a:ext cx="4977578" cy="3639289"/>
          </a:xfrm>
        </p:spPr>
        <p:txBody>
          <a:bodyPr vert="horz" lIns="91440" tIns="45720" rIns="91440" bIns="45720" rtlCol="0" anchor="ctr">
            <a:normAutofit/>
          </a:bodyPr>
          <a:lstStyle/>
          <a:p>
            <a:r>
              <a:rPr lang="en-US" sz="1400">
                <a:solidFill>
                  <a:srgbClr val="000000"/>
                </a:solidFill>
              </a:rPr>
              <a:t>A </a:t>
            </a:r>
            <a:r>
              <a:rPr lang="en-US" sz="1400" b="1">
                <a:solidFill>
                  <a:srgbClr val="000000"/>
                </a:solidFill>
              </a:rPr>
              <a:t>cell</a:t>
            </a:r>
            <a:r>
              <a:rPr lang="en-US" sz="1400">
                <a:solidFill>
                  <a:srgbClr val="000000"/>
                </a:solidFill>
              </a:rPr>
              <a:t> is the smallest independently functioning unit of a living organism. </a:t>
            </a:r>
          </a:p>
          <a:p>
            <a:r>
              <a:rPr lang="en-US" sz="1400">
                <a:solidFill>
                  <a:srgbClr val="000000"/>
                </a:solidFill>
              </a:rPr>
              <a:t>All living structures of human anatomy contain cells, and almost all functions of human physiology are performed in cells or are initiated by cells.</a:t>
            </a:r>
          </a:p>
          <a:p>
            <a:r>
              <a:rPr lang="en-US" sz="1400">
                <a:solidFill>
                  <a:srgbClr val="000000"/>
                </a:solidFill>
              </a:rPr>
              <a:t>A </a:t>
            </a:r>
            <a:r>
              <a:rPr lang="en-US" sz="1400" b="1">
                <a:solidFill>
                  <a:srgbClr val="000000"/>
                </a:solidFill>
              </a:rPr>
              <a:t>tissue</a:t>
            </a:r>
            <a:r>
              <a:rPr lang="en-US" sz="1400">
                <a:solidFill>
                  <a:srgbClr val="000000"/>
                </a:solidFill>
              </a:rPr>
              <a:t> is a group of many similar cells that work together to perform a specific function.</a:t>
            </a:r>
          </a:p>
          <a:p>
            <a:r>
              <a:rPr lang="en-US" sz="1400">
                <a:solidFill>
                  <a:srgbClr val="000000"/>
                </a:solidFill>
              </a:rPr>
              <a:t>An </a:t>
            </a:r>
            <a:r>
              <a:rPr lang="en-US" sz="1400" b="1">
                <a:solidFill>
                  <a:srgbClr val="000000"/>
                </a:solidFill>
              </a:rPr>
              <a:t>organ</a:t>
            </a:r>
            <a:r>
              <a:rPr lang="en-US" sz="1400">
                <a:solidFill>
                  <a:srgbClr val="000000"/>
                </a:solidFill>
              </a:rPr>
              <a:t> is an anatomically distinct structure of the body composed of two or more tissue types. Each organ performs one or more specific physiological functions. </a:t>
            </a:r>
          </a:p>
          <a:p>
            <a:r>
              <a:rPr lang="en-US" sz="1400">
                <a:solidFill>
                  <a:srgbClr val="000000"/>
                </a:solidFill>
              </a:rPr>
              <a:t>An </a:t>
            </a:r>
            <a:r>
              <a:rPr lang="en-US" sz="1400" b="1">
                <a:solidFill>
                  <a:srgbClr val="000000"/>
                </a:solidFill>
              </a:rPr>
              <a:t>organ system</a:t>
            </a:r>
            <a:r>
              <a:rPr lang="en-US" sz="1400">
                <a:solidFill>
                  <a:srgbClr val="000000"/>
                </a:solidFill>
              </a:rPr>
              <a:t> is a group of organs that work together to perform major functions or meet physiological needs of the body.</a:t>
            </a:r>
          </a:p>
          <a:p>
            <a:endParaRPr lang="en-US" sz="1400">
              <a:solidFill>
                <a:srgbClr val="000000"/>
              </a:solidFill>
            </a:endParaRPr>
          </a:p>
        </p:txBody>
      </p:sp>
    </p:spTree>
    <p:extLst>
      <p:ext uri="{BB962C8B-B14F-4D97-AF65-F5344CB8AC3E}">
        <p14:creationId xmlns:p14="http://schemas.microsoft.com/office/powerpoint/2010/main" val="1797757178"/>
      </p:ext>
    </p:extLst>
  </p:cSld>
  <p:clrMapOvr>
    <a:masterClrMapping/>
  </p:clrMapOvr>
  <p:transition spd="med">
    <p:pull/>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9CD2D09-B1BB-4DF5-9E1C-3D21B21EDEF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20431"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83355637-BA71-4F63-94C9-E77BF81BDFC0}"/>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itle 1">
            <a:extLst>
              <a:ext uri="{FF2B5EF4-FFF2-40B4-BE49-F238E27FC236}">
                <a16:creationId xmlns:a16="http://schemas.microsoft.com/office/drawing/2014/main" id="{6F1DA5B1-B1B2-4C69-B11B-9662BE943437}"/>
              </a:ext>
            </a:extLst>
          </p:cNvPr>
          <p:cNvSpPr>
            <a:spLocks noGrp="1"/>
          </p:cNvSpPr>
          <p:nvPr>
            <p:ph type="title"/>
          </p:nvPr>
        </p:nvSpPr>
        <p:spPr>
          <a:xfrm>
            <a:off x="804998" y="798445"/>
            <a:ext cx="4803636" cy="1311664"/>
          </a:xfrm>
        </p:spPr>
        <p:txBody>
          <a:bodyPr vert="horz" lIns="91440" tIns="45720" rIns="91440" bIns="45720" rtlCol="0" anchor="ctr">
            <a:normAutofit/>
          </a:bodyPr>
          <a:lstStyle/>
          <a:p>
            <a:r>
              <a:rPr lang="en-US" b="1" dirty="0">
                <a:solidFill>
                  <a:srgbClr val="000000"/>
                </a:solidFill>
              </a:rPr>
              <a:t>Tissues</a:t>
            </a:r>
            <a:endParaRPr lang="en-US" b="1" dirty="0">
              <a:solidFill>
                <a:srgbClr val="000000"/>
              </a:solidFill>
              <a:cs typeface="Calibri Light"/>
            </a:endParaRPr>
          </a:p>
        </p:txBody>
      </p:sp>
      <p:sp>
        <p:nvSpPr>
          <p:cNvPr id="3" name="Content Placeholder 2">
            <a:extLst>
              <a:ext uri="{FF2B5EF4-FFF2-40B4-BE49-F238E27FC236}">
                <a16:creationId xmlns:a16="http://schemas.microsoft.com/office/drawing/2014/main" id="{CF2B5E02-B008-465D-B0EC-75FE0BE6B8CB}"/>
              </a:ext>
            </a:extLst>
          </p:cNvPr>
          <p:cNvSpPr>
            <a:spLocks noGrp="1"/>
          </p:cNvSpPr>
          <p:nvPr>
            <p:ph sz="half" idx="1"/>
          </p:nvPr>
        </p:nvSpPr>
        <p:spPr>
          <a:xfrm>
            <a:off x="804997" y="2272143"/>
            <a:ext cx="4706803" cy="3788830"/>
          </a:xfrm>
        </p:spPr>
        <p:txBody>
          <a:bodyPr vert="horz" lIns="91440" tIns="45720" rIns="91440" bIns="45720" rtlCol="0" anchor="ctr">
            <a:normAutofit/>
          </a:bodyPr>
          <a:lstStyle/>
          <a:p>
            <a:r>
              <a:rPr lang="en-US" sz="1900">
                <a:solidFill>
                  <a:srgbClr val="000000"/>
                </a:solidFill>
              </a:rPr>
              <a:t>The term </a:t>
            </a:r>
            <a:r>
              <a:rPr lang="en-US" sz="1900" b="1">
                <a:solidFill>
                  <a:srgbClr val="000000"/>
                </a:solidFill>
              </a:rPr>
              <a:t>tissue</a:t>
            </a:r>
            <a:r>
              <a:rPr lang="en-US" sz="1900">
                <a:solidFill>
                  <a:srgbClr val="000000"/>
                </a:solidFill>
              </a:rPr>
              <a:t> is used to describe a group of cells found together in the body. </a:t>
            </a:r>
          </a:p>
          <a:p>
            <a:r>
              <a:rPr lang="en-US" sz="1900">
                <a:solidFill>
                  <a:srgbClr val="000000"/>
                </a:solidFill>
              </a:rPr>
              <a:t>Microscopic observation reveals that the cells in a tissue share morphological features and are arranged in an orderly pattern that achieves the tissue’s functions. </a:t>
            </a:r>
          </a:p>
          <a:p>
            <a:r>
              <a:rPr lang="en-US" sz="1900">
                <a:solidFill>
                  <a:srgbClr val="000000"/>
                </a:solidFill>
              </a:rPr>
              <a:t>From the evolutionary perspective, tissues appear in more complex organisms. For example, multicellular protists, ancient eukaryotes, do not have cells organized into tissues.</a:t>
            </a:r>
          </a:p>
          <a:p>
            <a:endParaRPr lang="en-US" sz="1900">
              <a:solidFill>
                <a:srgbClr val="000000"/>
              </a:solidFill>
            </a:endParaRPr>
          </a:p>
        </p:txBody>
      </p:sp>
      <p:sp>
        <p:nvSpPr>
          <p:cNvPr id="14" name="Freeform 49">
            <a:extLst>
              <a:ext uri="{FF2B5EF4-FFF2-40B4-BE49-F238E27FC236}">
                <a16:creationId xmlns:a16="http://schemas.microsoft.com/office/drawing/2014/main" id="{967C29FE-FD32-4AFB-AD20-DBDF5864B2D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13915"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5" descr="A picture containing laying, lying, wave, young&#10;&#10;Description automatically generated">
            <a:extLst>
              <a:ext uri="{FF2B5EF4-FFF2-40B4-BE49-F238E27FC236}">
                <a16:creationId xmlns:a16="http://schemas.microsoft.com/office/drawing/2014/main" id="{59836037-DB67-4C1C-8275-55D16D1B2D10}"/>
              </a:ext>
            </a:extLst>
          </p:cNvPr>
          <p:cNvPicPr>
            <a:picLocks noGrp="1" noChangeAspect="1"/>
          </p:cNvPicPr>
          <p:nvPr>
            <p:ph sz="half" idx="2"/>
          </p:nvPr>
        </p:nvPicPr>
        <p:blipFill rotWithShape="1">
          <a:blip r:embed="rId3"/>
          <a:srcRect l="8945" r="4373" b="1"/>
          <a:stretch/>
        </p:blipFill>
        <p:spPr>
          <a:xfrm>
            <a:off x="6893318" y="770037"/>
            <a:ext cx="5298683" cy="6097438"/>
          </a:xfrm>
          <a:custGeom>
            <a:avLst/>
            <a:gdLst/>
            <a:ahLst/>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p:spPr>
      </p:pic>
    </p:spTree>
    <p:extLst>
      <p:ext uri="{BB962C8B-B14F-4D97-AF65-F5344CB8AC3E}">
        <p14:creationId xmlns:p14="http://schemas.microsoft.com/office/powerpoint/2010/main" val="821716709"/>
      </p:ext>
    </p:extLst>
  </p:cSld>
  <p:clrMapOvr>
    <a:masterClrMapping/>
  </p:clrMapOvr>
  <p:transition spd="med">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83FB8-DC8B-47C7-9DCD-60B86CFB1A36}"/>
              </a:ext>
            </a:extLst>
          </p:cNvPr>
          <p:cNvSpPr>
            <a:spLocks noGrp="1"/>
          </p:cNvSpPr>
          <p:nvPr>
            <p:ph type="title"/>
          </p:nvPr>
        </p:nvSpPr>
        <p:spPr>
          <a:xfrm>
            <a:off x="648929" y="629266"/>
            <a:ext cx="3667039" cy="1676603"/>
          </a:xfrm>
        </p:spPr>
        <p:txBody>
          <a:bodyPr vert="horz" lIns="91440" tIns="45720" rIns="91440" bIns="45720" rtlCol="0" anchor="ctr">
            <a:normAutofit/>
          </a:bodyPr>
          <a:lstStyle/>
          <a:p>
            <a:r>
              <a:rPr lang="en-US" sz="3600" b="1" dirty="0"/>
              <a:t>4 types of Tissues </a:t>
            </a:r>
            <a:endParaRPr lang="en-US" sz="3600" b="1" dirty="0">
              <a:cs typeface="Calibri Light"/>
            </a:endParaRPr>
          </a:p>
        </p:txBody>
      </p:sp>
      <p:sp>
        <p:nvSpPr>
          <p:cNvPr id="3" name="Content Placeholder 2">
            <a:extLst>
              <a:ext uri="{FF2B5EF4-FFF2-40B4-BE49-F238E27FC236}">
                <a16:creationId xmlns:a16="http://schemas.microsoft.com/office/drawing/2014/main" id="{1F076319-E78B-438E-BD13-00BB8AC168D9}"/>
              </a:ext>
            </a:extLst>
          </p:cNvPr>
          <p:cNvSpPr>
            <a:spLocks noGrp="1"/>
          </p:cNvSpPr>
          <p:nvPr>
            <p:ph sz="half" idx="1"/>
          </p:nvPr>
        </p:nvSpPr>
        <p:spPr>
          <a:xfrm>
            <a:off x="648931" y="2438401"/>
            <a:ext cx="3667036" cy="3779520"/>
          </a:xfrm>
        </p:spPr>
        <p:txBody>
          <a:bodyPr vert="horz" lIns="91440" tIns="45720" rIns="91440" bIns="45720" rtlCol="0" anchor="t">
            <a:normAutofit/>
          </a:bodyPr>
          <a:lstStyle/>
          <a:p>
            <a:pPr marL="742950" indent="-742950">
              <a:buAutoNum type="arabicPeriod"/>
            </a:pPr>
            <a:r>
              <a:rPr lang="en-US" sz="3200" b="1" dirty="0"/>
              <a:t>Muscle tissue</a:t>
            </a:r>
            <a:r>
              <a:rPr lang="en-US" sz="3200" dirty="0"/>
              <a:t> </a:t>
            </a:r>
            <a:endParaRPr lang="en-US" sz="3200">
              <a:cs typeface="Calibri"/>
            </a:endParaRPr>
          </a:p>
          <a:p>
            <a:pPr marL="742950" indent="-742950">
              <a:buAutoNum type="arabicPeriod"/>
            </a:pPr>
            <a:r>
              <a:rPr lang="en-US" sz="3200" b="1" dirty="0"/>
              <a:t>Epithelial tissue</a:t>
            </a:r>
            <a:endParaRPr lang="en-US" sz="3200">
              <a:cs typeface="Calibri"/>
            </a:endParaRPr>
          </a:p>
          <a:p>
            <a:pPr marL="742950" indent="-742950">
              <a:buAutoNum type="arabicPeriod"/>
            </a:pPr>
            <a:r>
              <a:rPr lang="en-US" sz="3200" b="1" dirty="0"/>
              <a:t>Connective tissue</a:t>
            </a:r>
            <a:r>
              <a:rPr lang="en-US" sz="3200" dirty="0"/>
              <a:t> </a:t>
            </a:r>
            <a:endParaRPr lang="en-US" sz="3200">
              <a:cs typeface="Calibri"/>
            </a:endParaRPr>
          </a:p>
          <a:p>
            <a:pPr marL="742950" indent="-742950">
              <a:buAutoNum type="arabicPeriod"/>
            </a:pPr>
            <a:r>
              <a:rPr lang="en-US" sz="3200" b="1" dirty="0"/>
              <a:t>Nervous tissue</a:t>
            </a:r>
            <a:endParaRPr lang="en-US" sz="3200">
              <a:cs typeface="Calibri"/>
            </a:endParaRPr>
          </a:p>
          <a:p>
            <a:endParaRPr lang="en-US" sz="1800"/>
          </a:p>
        </p:txBody>
      </p:sp>
      <p:sp>
        <p:nvSpPr>
          <p:cNvPr id="10" name="Rectangle 9">
            <a:extLst>
              <a:ext uri="{FF2B5EF4-FFF2-40B4-BE49-F238E27FC236}">
                <a16:creationId xmlns:a16="http://schemas.microsoft.com/office/drawing/2014/main" id="{F2B38F72-8FC4-4001-8C67-FA6B86DEC76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2"/>
            <a:ext cx="7555992" cy="68579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descr="A picture containing text&#10;&#10;Description automatically generated">
            <a:extLst>
              <a:ext uri="{FF2B5EF4-FFF2-40B4-BE49-F238E27FC236}">
                <a16:creationId xmlns:a16="http://schemas.microsoft.com/office/drawing/2014/main" id="{5B168011-99E4-4952-BA9E-0B721D331DEF}"/>
              </a:ext>
            </a:extLst>
          </p:cNvPr>
          <p:cNvPicPr>
            <a:picLocks noGrp="1" noChangeAspect="1"/>
          </p:cNvPicPr>
          <p:nvPr>
            <p:ph sz="half" idx="2"/>
          </p:nvPr>
        </p:nvPicPr>
        <p:blipFill rotWithShape="1">
          <a:blip r:embed="rId2"/>
          <a:srcRect r="1" b="16239"/>
          <a:stretch/>
        </p:blipFill>
        <p:spPr>
          <a:xfrm>
            <a:off x="5276088" y="640082"/>
            <a:ext cx="6276250" cy="5577838"/>
          </a:xfrm>
          <a:prstGeom prst="rect">
            <a:avLst/>
          </a:prstGeom>
          <a:effectLst/>
        </p:spPr>
      </p:pic>
    </p:spTree>
    <p:extLst>
      <p:ext uri="{BB962C8B-B14F-4D97-AF65-F5344CB8AC3E}">
        <p14:creationId xmlns:p14="http://schemas.microsoft.com/office/powerpoint/2010/main" val="535343946"/>
      </p:ext>
    </p:extLst>
  </p:cSld>
  <p:clrMapOvr>
    <a:overrideClrMapping bg1="dk1" tx1="lt1" bg2="dk2" tx2="lt2" accent1="accent1" accent2="accent2" accent3="accent3" accent4="accent4" accent5="accent5" accent6="accent6" hlink="hlink" folHlink="folHlink"/>
  </p:clrMapOvr>
  <p:transition spd="med">
    <p:pull/>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60</TotalTime>
  <Words>505</Words>
  <Application>Microsoft Office PowerPoint</Application>
  <PresentationFormat>Widescreen</PresentationFormat>
  <Paragraphs>127</Paragraphs>
  <Slides>26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Calibri Light</vt:lpstr>
      <vt:lpstr>office theme</vt:lpstr>
      <vt:lpstr>45.1 The Human Body Plan</vt:lpstr>
      <vt:lpstr>Why do we breathe?  Think of all the reasons why we need a respiratory system.</vt:lpstr>
      <vt:lpstr>Why do we breathe?</vt:lpstr>
      <vt:lpstr>Student Objectives</vt:lpstr>
      <vt:lpstr>Anatomy and Physiology</vt:lpstr>
      <vt:lpstr>Basic Architecture of Human body and Ecology</vt:lpstr>
      <vt:lpstr>The Levels of Organization</vt:lpstr>
      <vt:lpstr>Tissues</vt:lpstr>
      <vt:lpstr>4 types of Tissues </vt:lpstr>
      <vt:lpstr>1. Muscle Tissue</vt:lpstr>
      <vt:lpstr>A. Skeletal Muscle Tissue</vt:lpstr>
      <vt:lpstr>B. Cardiac Muscle Tissue</vt:lpstr>
      <vt:lpstr>C. Smooth Muscle Tissue</vt:lpstr>
      <vt:lpstr>Overview Muscle Tissues</vt:lpstr>
      <vt:lpstr>2. Epithelial Tissue</vt:lpstr>
      <vt:lpstr>3. Connective Tissue</vt:lpstr>
      <vt:lpstr>A. Loose connective tissue</vt:lpstr>
      <vt:lpstr>B. Dense connective tissue </vt:lpstr>
      <vt:lpstr>C. Adipose </vt:lpstr>
      <vt:lpstr>D. Blood </vt:lpstr>
      <vt:lpstr>E. Cartilage </vt:lpstr>
      <vt:lpstr>F. Bone</vt:lpstr>
      <vt:lpstr>4. Nervous Tissue</vt:lpstr>
      <vt:lpstr>PowerPoint Presentation</vt:lpstr>
      <vt:lpstr>Body Cavities</vt:lpstr>
      <vt:lpstr>Review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Rick Reinders</cp:lastModifiedBy>
  <cp:revision>411</cp:revision>
  <dcterms:created xsi:type="dcterms:W3CDTF">2020-07-29T01:36:18Z</dcterms:created>
  <dcterms:modified xsi:type="dcterms:W3CDTF">2020-08-04T04:55:55Z</dcterms:modified>
</cp:coreProperties>
</file>