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991C7-B0D4-BEBB-225D-E4E4B8905195}" v="133" dt="2020-11-16T01:39:17.115"/>
    <p1510:client id="{2B0AD71F-DDC0-6018-1BE8-B9B83DB55297}" v="612" dt="2020-11-09T09:40:21.731"/>
    <p1510:client id="{342D461B-A947-F637-4E28-01BB7E288D54}" v="185" dt="2020-11-10T00:44:51.900"/>
    <p1510:client id="{3EF2EFA3-B47D-45F6-6B7F-04B1B0FB4393}" v="161" dt="2020-11-12T08:41:47.722"/>
    <p1510:client id="{50E7AC29-682D-BB7F-9F7C-EE1F7D13BAF5}" v="163" dt="2020-10-26T07:09:41.430"/>
    <p1510:client id="{5986BB49-0209-DF78-A8BC-913ED9382894}" v="473" dt="2020-10-28T07:26:59.739"/>
    <p1510:client id="{CC62A9A8-CAB6-9BF6-65F0-CF66BB379796}" v="92" dt="2020-11-03T07:25:52.182"/>
    <p1510:client id="{CD36B14E-E111-1547-B397-940048E2FB61}" v="144" dt="2020-11-09T09:47:42.454"/>
    <p1510:client id="{D69DA3EF-091B-540E-3743-4AE31EF372A8}" v="466" dt="2020-10-27T05:58:28.459"/>
    <p1510:client id="{DADA7F25-2D2A-2475-6902-C37999EB2015}" v="10" dt="2020-11-13T00:30:50.241"/>
    <p1510:client id="{E0BEF2D5-0341-A417-5132-C5E803D04DE0}" v="213" dt="2020-11-10T08:10:2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16-Nov-20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A picture containing umbrella, table, sitting, blanket&#10;&#10;Description automatically generated">
            <a:extLst>
              <a:ext uri="{FF2B5EF4-FFF2-40B4-BE49-F238E27FC236}">
                <a16:creationId xmlns:a16="http://schemas.microsoft.com/office/drawing/2014/main" id="{AAEA1F6F-ABDB-41E0-9B9F-8C065EF4A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6848" b="384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W Cen MT"/>
                <a:ea typeface="+mj-lt"/>
                <a:cs typeface="+mj-lt"/>
              </a:rPr>
              <a:t>4.3 Unique Features of Plant Cells</a:t>
            </a:r>
            <a:endParaRPr lang="en-US" sz="4400" b="1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latin typeface="TW Cen MT"/>
                <a:ea typeface="+mn-lt"/>
                <a:cs typeface="+mn-lt"/>
              </a:rPr>
              <a:t>UNIT 4: CELL STRUCTURE AND FUNCTION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4429BE-72F4-423A-B5B6-6FB174BE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Chromoplasts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112C1A4-25F2-4DA2-BBD6-E06481F4F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387" r="5866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66B4-6F06-422B-97FD-CC8E748E2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8425" y="1775561"/>
            <a:ext cx="5435327" cy="457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Chromoplasts </a:t>
            </a:r>
            <a:r>
              <a:rPr lang="en-US" dirty="0"/>
              <a:t>are plastids that contain colorful pigments and may or may not take part in photosynthesis and can synthesize ATP.</a:t>
            </a:r>
          </a:p>
          <a:p>
            <a:pPr marL="457200">
              <a:lnSpc>
                <a:spcPct val="110000"/>
              </a:lnSpc>
            </a:pPr>
            <a:r>
              <a:rPr lang="en-US" dirty="0"/>
              <a:t>chromoplasts with orange pigment carotene in carrot plants.</a:t>
            </a:r>
          </a:p>
          <a:p>
            <a:pPr marL="457200">
              <a:lnSpc>
                <a:spcPct val="110000"/>
              </a:lnSpc>
            </a:pPr>
            <a:r>
              <a:rPr lang="en-US" dirty="0"/>
              <a:t>chromoplasts in petal cells contain red, purple, yellow, or white pigment.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1AEA0-B3E0-4FC2-A77F-8CE31E2A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Leucoplasts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3E151-6D4D-4DDD-A7EA-570025431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620" y="2249487"/>
            <a:ext cx="2862444" cy="39573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Leucoplasts</a:t>
            </a:r>
            <a:r>
              <a:rPr lang="en-US" dirty="0">
                <a:solidFill>
                  <a:srgbClr val="FFFFFF"/>
                </a:solidFill>
              </a:rPr>
              <a:t> are a </a:t>
            </a:r>
            <a:r>
              <a:rPr lang="en-US" dirty="0" smtClean="0">
                <a:solidFill>
                  <a:srgbClr val="FFFFFF"/>
                </a:solidFill>
              </a:rPr>
              <a:t>_______ </a:t>
            </a:r>
            <a:r>
              <a:rPr lang="en-US" dirty="0">
                <a:solidFill>
                  <a:srgbClr val="FFFFFF"/>
                </a:solidFill>
              </a:rPr>
              <a:t>organelle found in plant cells, used for the storage of </a:t>
            </a:r>
            <a:r>
              <a:rPr lang="en-US" dirty="0" smtClean="0">
                <a:solidFill>
                  <a:srgbClr val="FFFFFF"/>
                </a:solidFill>
              </a:rPr>
              <a:t>_____ </a:t>
            </a:r>
            <a:r>
              <a:rPr lang="en-US" dirty="0">
                <a:solidFill>
                  <a:srgbClr val="FFFFFF"/>
                </a:solidFill>
              </a:rPr>
              <a:t>or </a:t>
            </a:r>
            <a:r>
              <a:rPr lang="en-US" dirty="0" smtClean="0">
                <a:solidFill>
                  <a:srgbClr val="FFFFFF"/>
                </a:solidFill>
              </a:rPr>
              <a:t>_____.</a:t>
            </a:r>
            <a:endParaRPr lang="en-US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F27FF42-424E-45CF-BE1E-A4D72DB4B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1291" y="1383414"/>
            <a:ext cx="8098556" cy="41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9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0" name="Rectangle 159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462FC9-7695-49C6-BB1A-A1053C02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97" y="237518"/>
            <a:ext cx="3605281" cy="9134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Comparing Cells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19631B-954E-4FB5-8C18-0AD0DE227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1207" r="12388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2F41-CAB7-4F7D-A6FE-4381EE2BE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7373" y="1030779"/>
            <a:ext cx="4246477" cy="54109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All cells have common features: </a:t>
            </a:r>
            <a:r>
              <a:rPr lang="en-US" dirty="0">
                <a:solidFill>
                  <a:srgbClr val="FFFFFF"/>
                </a:solidFill>
              </a:rPr>
              <a:t>_____________</a:t>
            </a:r>
            <a:r>
              <a:rPr lang="en-US" dirty="0" smtClean="0"/>
              <a:t>, </a:t>
            </a:r>
            <a:r>
              <a:rPr lang="en-US" dirty="0">
                <a:solidFill>
                  <a:srgbClr val="FFFFFF"/>
                </a:solidFill>
              </a:rPr>
              <a:t>_____________</a:t>
            </a:r>
            <a:r>
              <a:rPr lang="en-US" dirty="0" smtClean="0"/>
              <a:t>, </a:t>
            </a:r>
            <a:r>
              <a:rPr lang="en-US" dirty="0">
                <a:solidFill>
                  <a:srgbClr val="FFFFFF"/>
                </a:solidFill>
              </a:rPr>
              <a:t>_____________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FFFFFF"/>
                </a:solidFill>
              </a:rPr>
              <a:t>_____________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Prokaryotes lack </a:t>
            </a:r>
            <a:r>
              <a:rPr lang="en-US" dirty="0" smtClean="0"/>
              <a:t>______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FF"/>
                </a:solidFill>
              </a:rPr>
              <a:t>________</a:t>
            </a:r>
            <a:r>
              <a:rPr lang="en-US" dirty="0" smtClean="0"/>
              <a:t>-</a:t>
            </a:r>
            <a:r>
              <a:rPr lang="en-US" dirty="0"/>
              <a:t>bound organelles.</a:t>
            </a:r>
          </a:p>
          <a:p>
            <a:pPr>
              <a:lnSpc>
                <a:spcPct val="110000"/>
              </a:lnSpc>
            </a:pPr>
            <a:r>
              <a:rPr lang="en-US" dirty="0"/>
              <a:t>Plant cells have three unique features from animal cells:</a:t>
            </a: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_____________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_____________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10000"/>
              </a:lnSpc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_____________ 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737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C9233A-6600-4203-A573-BA55C531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Review questions</a:t>
            </a:r>
            <a:endParaRPr lang="en-US" b="1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98E8-3D36-4789-9852-716808AF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589" y="554813"/>
            <a:ext cx="7067870" cy="5961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unique features of plant cells.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List the difference between the plasma membrane, the primary cell wall, and the secondary cell wall.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Identify three functions of the plastids.</a:t>
            </a:r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Name three things that may be stored in vacuoles. 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Describe the features that distinguish prokaryotes from eukaryotes and plant cells from animal cells. </a:t>
            </a:r>
            <a:endParaRPr lang="en-US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Tobacco plant cells contain a toxic chemical. Why don’t tobacco plants poison themselves? Explain.</a:t>
            </a:r>
          </a:p>
        </p:txBody>
      </p:sp>
    </p:spTree>
    <p:extLst>
      <p:ext uri="{BB962C8B-B14F-4D97-AF65-F5344CB8AC3E}">
        <p14:creationId xmlns:p14="http://schemas.microsoft.com/office/powerpoint/2010/main" val="39191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9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3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5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8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8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9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0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1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2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3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4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5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6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7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8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9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0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1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75" name="Rectangle 274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6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A picture containing green, sitting, group, pile&#10;&#10;Description automatically generated">
            <a:extLst>
              <a:ext uri="{FF2B5EF4-FFF2-40B4-BE49-F238E27FC236}">
                <a16:creationId xmlns:a16="http://schemas.microsoft.com/office/drawing/2014/main" id="{96031721-69CD-4EA1-9C42-C668A643A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9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279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281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2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3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4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5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6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7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8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9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0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1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2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3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4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5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6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7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8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9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0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92D9FB-45B8-4B58-8563-485D4A9E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2232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 b="1" dirty="0"/>
              <a:t>Plant cells have three kind of features that are not found in animal cells and that are extremely important to plant survival: </a:t>
            </a:r>
            <a:r>
              <a:rPr lang="en-US" sz="2700" b="1" u="sng" dirty="0" smtClean="0"/>
              <a:t>________</a:t>
            </a:r>
            <a:r>
              <a:rPr lang="en-US" sz="2700" b="1" dirty="0" smtClean="0"/>
              <a:t>, </a:t>
            </a:r>
            <a:r>
              <a:rPr lang="en-US" sz="2700" b="1" u="sng" dirty="0"/>
              <a:t>________ ________</a:t>
            </a:r>
            <a:r>
              <a:rPr lang="en-US" sz="2700" b="1" dirty="0" smtClean="0"/>
              <a:t>, </a:t>
            </a:r>
            <a:r>
              <a:rPr lang="en-US" sz="2700" b="1" dirty="0"/>
              <a:t>and </a:t>
            </a:r>
            <a:r>
              <a:rPr lang="en-US" sz="2700" b="1" u="sng" dirty="0" smtClean="0"/>
              <a:t>__________</a:t>
            </a:r>
            <a:r>
              <a:rPr lang="en-US" sz="2700" b="1" dirty="0" smtClean="0"/>
              <a:t>.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289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CAA01-401A-432E-9907-A528EE5F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744449"/>
          </a:xfrm>
        </p:spPr>
        <p:txBody>
          <a:bodyPr>
            <a:normAutofit/>
          </a:bodyPr>
          <a:lstStyle/>
          <a:p>
            <a:r>
              <a:rPr lang="en-US" b="1" dirty="0"/>
              <a:t>Student Objectives</a:t>
            </a: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3FFCB4D-438D-47D5-A670-7600E307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4" r="27468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C500-4853-486A-9A51-A662CD24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1" y="1320220"/>
            <a:ext cx="5760570" cy="5223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List three structures that are present in plant cells but not in animal cells.</a:t>
            </a:r>
            <a:endParaRPr lang="en-US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Compare the plasma membrane, the primary cell wall, and the secondary cell wall.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Explain the role of the central vacuole.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Describe the roles of plastids in the life of a plant.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 dirty="0">
                <a:ea typeface="+mn-lt"/>
                <a:cs typeface="+mn-lt"/>
              </a:rPr>
              <a:t>Identify features that distinguish prokaryotes, eukaryote, plant cells, and animal cells.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 sz="17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284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775AF3B-5284-4B97-9BB7-55C6FB369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F1F7ED-DA39-478F-85DA-317DE0894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DAE5903-52E8-4F25-8473-93EF48377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894835C1-32DE-4571-AD10-28D58CB8CF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097A5B92-0B48-4251-9764-D34DF88920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7">
                <a:extLst>
                  <a:ext uri="{FF2B5EF4-FFF2-40B4-BE49-F238E27FC236}">
                    <a16:creationId xmlns:a16="http://schemas.microsoft.com/office/drawing/2014/main" id="{E222BF19-57E7-43F3-A2B9-2398BEF966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60C8836E-B7D9-48A9-8FD9-4CC52AF44D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8504740E-456D-4FB9-9520-4317CCFA71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0">
                <a:extLst>
                  <a:ext uri="{FF2B5EF4-FFF2-40B4-BE49-F238E27FC236}">
                    <a16:creationId xmlns:a16="http://schemas.microsoft.com/office/drawing/2014/main" id="{1563A7B4-B1D5-4F93-AFF9-2EB78655FC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1">
                <a:extLst>
                  <a:ext uri="{FF2B5EF4-FFF2-40B4-BE49-F238E27FC236}">
                    <a16:creationId xmlns:a16="http://schemas.microsoft.com/office/drawing/2014/main" id="{D139ED24-FA37-4470-8B42-D0D00EDE14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48825AA7-BB26-45C2-93A2-1AD8D9A232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3">
                <a:extLst>
                  <a:ext uri="{FF2B5EF4-FFF2-40B4-BE49-F238E27FC236}">
                    <a16:creationId xmlns:a16="http://schemas.microsoft.com/office/drawing/2014/main" id="{A98D0B91-D4E4-402D-8234-E96987219E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4">
                <a:extLst>
                  <a:ext uri="{FF2B5EF4-FFF2-40B4-BE49-F238E27FC236}">
                    <a16:creationId xmlns:a16="http://schemas.microsoft.com/office/drawing/2014/main" id="{94F1DB97-3769-4DA5-9F45-47132C3125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5">
                <a:extLst>
                  <a:ext uri="{FF2B5EF4-FFF2-40B4-BE49-F238E27FC236}">
                    <a16:creationId xmlns:a16="http://schemas.microsoft.com/office/drawing/2014/main" id="{A9BC86E2-B185-4D80-81B5-A8D387E67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Line 16">
                <a:extLst>
                  <a:ext uri="{FF2B5EF4-FFF2-40B4-BE49-F238E27FC236}">
                    <a16:creationId xmlns:a16="http://schemas.microsoft.com/office/drawing/2014/main" id="{FA773F49-8CD0-46DC-B986-F2DB57BD72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80" name="Freeform 17">
                <a:extLst>
                  <a:ext uri="{FF2B5EF4-FFF2-40B4-BE49-F238E27FC236}">
                    <a16:creationId xmlns:a16="http://schemas.microsoft.com/office/drawing/2014/main" id="{8C55A009-3401-4888-93C7-4ED51CBC64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10B44829-5BB5-48C5-8492-699971FE78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30C1F9A0-4FA6-4F6F-B2D0-A1BBA41DFC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01BF274F-C7B8-44B4-A183-307D8619D2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Rectangle 21">
                <a:extLst>
                  <a:ext uri="{FF2B5EF4-FFF2-40B4-BE49-F238E27FC236}">
                    <a16:creationId xmlns:a16="http://schemas.microsoft.com/office/drawing/2014/main" id="{037E8930-0F22-4558-9432-F18953E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9AFC3429-FF29-47FF-A4A8-317A979DB9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3">
                <a:extLst>
                  <a:ext uri="{FF2B5EF4-FFF2-40B4-BE49-F238E27FC236}">
                    <a16:creationId xmlns:a16="http://schemas.microsoft.com/office/drawing/2014/main" id="{91D48543-2C05-4768-80B1-ECA6F88508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4">
                <a:extLst>
                  <a:ext uri="{FF2B5EF4-FFF2-40B4-BE49-F238E27FC236}">
                    <a16:creationId xmlns:a16="http://schemas.microsoft.com/office/drawing/2014/main" id="{3AC527CC-154C-4370-A25B-74AC5B4A6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5">
                <a:extLst>
                  <a:ext uri="{FF2B5EF4-FFF2-40B4-BE49-F238E27FC236}">
                    <a16:creationId xmlns:a16="http://schemas.microsoft.com/office/drawing/2014/main" id="{798B18F5-51C9-4E50-95C5-A850EF5398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6">
                <a:extLst>
                  <a:ext uri="{FF2B5EF4-FFF2-40B4-BE49-F238E27FC236}">
                    <a16:creationId xmlns:a16="http://schemas.microsoft.com/office/drawing/2014/main" id="{15B4CF27-638C-4979-B0FD-6263E13074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7">
                <a:extLst>
                  <a:ext uri="{FF2B5EF4-FFF2-40B4-BE49-F238E27FC236}">
                    <a16:creationId xmlns:a16="http://schemas.microsoft.com/office/drawing/2014/main" id="{236C6A22-48A2-4442-B82D-30DB498272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8">
                <a:extLst>
                  <a:ext uri="{FF2B5EF4-FFF2-40B4-BE49-F238E27FC236}">
                    <a16:creationId xmlns:a16="http://schemas.microsoft.com/office/drawing/2014/main" id="{1BB7BCE1-0D99-412E-ABA6-81412638E9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C20E57E0-0912-44F2-93DA-75E4D13F3B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0">
                <a:extLst>
                  <a:ext uri="{FF2B5EF4-FFF2-40B4-BE49-F238E27FC236}">
                    <a16:creationId xmlns:a16="http://schemas.microsoft.com/office/drawing/2014/main" id="{DF059390-54ED-44F4-983F-92FF36AD94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1">
                <a:extLst>
                  <a:ext uri="{FF2B5EF4-FFF2-40B4-BE49-F238E27FC236}">
                    <a16:creationId xmlns:a16="http://schemas.microsoft.com/office/drawing/2014/main" id="{42D5E9ED-595D-443D-8CDC-D8FCD4021D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14A457-C54A-4F1E-91FB-0FEE49877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791F3E2E-D393-464E-84B4-9B30D071AD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EBEEAD6F-6425-4F85-A8A8-4FF19A909B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8AACA44E-9D6C-4708-8D61-D767B6620B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B6E3525F-9937-463E-872C-8EB7C62D10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BE829B0B-C602-40F1-81D1-A55332343D7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92660531-24B5-4B97-A4A2-64686E235D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8">
                <a:extLst>
                  <a:ext uri="{FF2B5EF4-FFF2-40B4-BE49-F238E27FC236}">
                    <a16:creationId xmlns:a16="http://schemas.microsoft.com/office/drawing/2014/main" id="{6242D0CE-6FFD-4D17-AC26-BD3E481195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9">
                <a:extLst>
                  <a:ext uri="{FF2B5EF4-FFF2-40B4-BE49-F238E27FC236}">
                    <a16:creationId xmlns:a16="http://schemas.microsoft.com/office/drawing/2014/main" id="{61631F37-AF37-4DB9-8D98-A08586C766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40">
                <a:extLst>
                  <a:ext uri="{FF2B5EF4-FFF2-40B4-BE49-F238E27FC236}">
                    <a16:creationId xmlns:a16="http://schemas.microsoft.com/office/drawing/2014/main" id="{2A2597FF-2F22-40BB-A7B3-19C4DFCFFA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Rectangle 41">
                <a:extLst>
                  <a:ext uri="{FF2B5EF4-FFF2-40B4-BE49-F238E27FC236}">
                    <a16:creationId xmlns:a16="http://schemas.microsoft.com/office/drawing/2014/main" id="{DCC8773C-0113-4046-B222-C8F4080AF3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6" name="Picture 2">
            <a:extLst>
              <a:ext uri="{FF2B5EF4-FFF2-40B4-BE49-F238E27FC236}">
                <a16:creationId xmlns:a16="http://schemas.microsoft.com/office/drawing/2014/main" id="{1B17CCE2-CEEF-40CA-8C4D-0DC2DCA78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AE4BD-AFD9-41BB-BF9F-35D16DEC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Plant Cells</a:t>
            </a:r>
          </a:p>
        </p:txBody>
      </p:sp>
      <p:sp useBgFill="1">
        <p:nvSpPr>
          <p:cNvPr id="98" name="Round Diagonal Corner Rectangle 9">
            <a:extLst>
              <a:ext uri="{FF2B5EF4-FFF2-40B4-BE49-F238E27FC236}">
                <a16:creationId xmlns:a16="http://schemas.microsoft.com/office/drawing/2014/main" id="{66D4F5BA-1D71-49B2-8A7F-6B4EB94D7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BF8DF9D-0947-43B1-9FFB-9792CC4802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9500" y="2127275"/>
            <a:ext cx="5165266" cy="2904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6BD5-33BD-4E68-A302-71F3A1425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9665" y="1710512"/>
            <a:ext cx="5620598" cy="4610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Besides the organelles discussed previous lesson, plant cells have three other kinds of structures that are very important to the cell.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A plant’s </a:t>
            </a:r>
            <a:r>
              <a:rPr lang="en-US" dirty="0" smtClean="0">
                <a:solidFill>
                  <a:srgbClr val="FFFFFF"/>
                </a:solidFill>
              </a:rPr>
              <a:t>_________ </a:t>
            </a:r>
            <a:r>
              <a:rPr lang="en-US" dirty="0">
                <a:solidFill>
                  <a:srgbClr val="FFFFFF"/>
                </a:solidFill>
              </a:rPr>
              <a:t>is very different from an animal. 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Plant cells take carbon dioxide gas from the air, and in a process called </a:t>
            </a:r>
            <a:r>
              <a:rPr lang="en-US" dirty="0">
                <a:solidFill>
                  <a:srgbClr val="FFFFFF"/>
                </a:solidFill>
              </a:rPr>
              <a:t>_________, </a:t>
            </a:r>
            <a:r>
              <a:rPr lang="en-US" dirty="0">
                <a:solidFill>
                  <a:srgbClr val="FFFFFF"/>
                </a:solidFill>
              </a:rPr>
              <a:t>they convert carbon dioxide and water into </a:t>
            </a:r>
            <a:r>
              <a:rPr lang="en-US" dirty="0">
                <a:solidFill>
                  <a:srgbClr val="FFFFFF"/>
                </a:solidFill>
              </a:rPr>
              <a:t>_________.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7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7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38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9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0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1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2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3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4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5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6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7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8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3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5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6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7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8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9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0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1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2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3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27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8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9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0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1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2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3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4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5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6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B2034-8F6D-4917-8B62-EB6B58D4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6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Cell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9EA3-7850-4157-87D1-59D4B8ABD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388" y="1162244"/>
            <a:ext cx="4942506" cy="5349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cell wall </a:t>
            </a:r>
            <a:r>
              <a:rPr lang="en-US" dirty="0"/>
              <a:t>is a rigid layer that lies outside the cell’s </a:t>
            </a:r>
            <a:r>
              <a:rPr lang="en-US" dirty="0" smtClean="0">
                <a:solidFill>
                  <a:srgbClr val="FFFFFF"/>
                </a:solidFill>
              </a:rPr>
              <a:t>______ _________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Plant cell walls contain a carbohydrate called </a:t>
            </a:r>
            <a:r>
              <a:rPr lang="en-US" dirty="0">
                <a:solidFill>
                  <a:srgbClr val="FFFFFF"/>
                </a:solidFill>
              </a:rPr>
              <a:t>_________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Cellulose is made directly on the surface of the plasma membrane, guided by microtubules inside plasma membrane.</a:t>
            </a:r>
          </a:p>
          <a:p>
            <a:r>
              <a:rPr lang="en-US" dirty="0"/>
              <a:t>Other material of cell wall is made in </a:t>
            </a:r>
            <a:r>
              <a:rPr lang="en-US" dirty="0" smtClean="0"/>
              <a:t>______ </a:t>
            </a:r>
            <a:r>
              <a:rPr lang="en-US" dirty="0"/>
              <a:t>and moved in vesicles of </a:t>
            </a:r>
            <a:r>
              <a:rPr lang="en-US" dirty="0" smtClean="0">
                <a:solidFill>
                  <a:srgbClr val="FFFFFF"/>
                </a:solidFill>
              </a:rPr>
              <a:t>_____</a:t>
            </a:r>
            <a:r>
              <a:rPr lang="en-US" dirty="0" smtClean="0"/>
              <a:t> </a:t>
            </a:r>
            <a:r>
              <a:rPr lang="en-US" dirty="0"/>
              <a:t>to the cell’s surface.</a:t>
            </a:r>
          </a:p>
          <a:p>
            <a:endParaRPr lang="en-US" sz="1900" dirty="0"/>
          </a:p>
        </p:txBody>
      </p:sp>
      <p:pic>
        <p:nvPicPr>
          <p:cNvPr id="7" name="Picture 7" descr="A picture containing food, rug&#10;&#10;Description automatically generated">
            <a:extLst>
              <a:ext uri="{FF2B5EF4-FFF2-40B4-BE49-F238E27FC236}">
                <a16:creationId xmlns:a16="http://schemas.microsoft.com/office/drawing/2014/main" id="{9517C22C-1351-4416-AED4-346E58BD0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1165810"/>
            <a:ext cx="5456279" cy="450143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7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23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E878D-38A4-4286-B0DA-9338C48A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754" y="-4092"/>
            <a:ext cx="4914627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Secondary Cell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7866-D45F-4911-9A2B-874795010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069317"/>
            <a:ext cx="10731847" cy="31844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Some plants also produce a </a:t>
            </a:r>
            <a:r>
              <a:rPr lang="en-US" dirty="0" smtClean="0">
                <a:solidFill>
                  <a:srgbClr val="FFFFFF"/>
                </a:solidFill>
              </a:rPr>
              <a:t>_________ _____ _____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When a cell stops growing a secondary cell wall between the plasma membrane and primary cell wall might be secreted.</a:t>
            </a:r>
          </a:p>
          <a:p>
            <a:pPr>
              <a:lnSpc>
                <a:spcPct val="110000"/>
              </a:lnSpc>
            </a:pPr>
            <a:r>
              <a:rPr lang="en-US" dirty="0"/>
              <a:t>The secondary cell wall is very </a:t>
            </a:r>
            <a:r>
              <a:rPr lang="en-US" dirty="0" smtClean="0"/>
              <a:t>______ </a:t>
            </a:r>
            <a:r>
              <a:rPr lang="en-US" dirty="0"/>
              <a:t>and can no longer expand.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______ </a:t>
            </a:r>
            <a:r>
              <a:rPr lang="en-US" dirty="0"/>
              <a:t>in tables and chairs is made of billions of secondary cell walls. The cells inside the walls have died and disintegrated.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804D0E-0C7C-4BD1-84F8-292120C9F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67145" y="4056864"/>
            <a:ext cx="7091791" cy="265942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7237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4" name="Rectangle 5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3AE1FB-EED2-4560-B8E8-9A9540D2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58669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Central Vacuole</a:t>
            </a:r>
          </a:p>
        </p:txBody>
      </p:sp>
      <p:pic>
        <p:nvPicPr>
          <p:cNvPr id="5" name="Picture 5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0E1D9B1C-9950-4411-8B97-A9FAC057CD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40" r="5433" b="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ADD6-4E79-462E-BF90-8274FA0D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6666" y="1896366"/>
            <a:ext cx="4218598" cy="46568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b="1" dirty="0"/>
              <a:t>Central Vacuole </a:t>
            </a:r>
            <a:r>
              <a:rPr lang="en-US" sz="2000" dirty="0"/>
              <a:t>is a </a:t>
            </a:r>
            <a:r>
              <a:rPr lang="en-US" sz="2000" dirty="0" smtClean="0">
                <a:solidFill>
                  <a:srgbClr val="FFFFFF"/>
                </a:solidFill>
              </a:rPr>
              <a:t>____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FFFFFF"/>
                </a:solidFill>
              </a:rPr>
              <a:t>_________</a:t>
            </a:r>
            <a:r>
              <a:rPr lang="en-US" sz="2000" dirty="0" smtClean="0"/>
              <a:t> </a:t>
            </a:r>
            <a:r>
              <a:rPr lang="en-US" sz="2000" dirty="0"/>
              <a:t>organelle that stores not only water but also enzymes, metabolic wastes, and other materials.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Smaller vacuoles form together to form the central vacuole.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It can take up to 90% of the cell and stand up straight. When there is not plenty of water the cells shrink and the plant wilts.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225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>
            <a:extLst>
              <a:ext uri="{FF2B5EF4-FFF2-40B4-BE49-F238E27FC236}">
                <a16:creationId xmlns:a16="http://schemas.microsoft.com/office/drawing/2014/main" id="{7856394C-53C0-4D24-8A50-73F9D9E1C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C810F3A-3D78-4D8C-97FE-8CCCA6A0E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6B8ED8-5AB4-49EC-A020-0B738522ED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4315C5C7-65AD-4FC7-9508-6FA6AA3254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4E294A40-EDA7-4077-9FB8-F85D7ADB04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3081163C-DCAA-4BCC-89F4-2774F9E64B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id="{AA3261C4-187A-44F2-A07B-1DC4C7C4B8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id="{A295EF5E-4247-44BB-AD06-CCCEE9110E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10">
                <a:extLst>
                  <a:ext uri="{FF2B5EF4-FFF2-40B4-BE49-F238E27FC236}">
                    <a16:creationId xmlns:a16="http://schemas.microsoft.com/office/drawing/2014/main" id="{D9CD0FEF-8773-4279-9AFB-8962F205A9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11">
                <a:extLst>
                  <a:ext uri="{FF2B5EF4-FFF2-40B4-BE49-F238E27FC236}">
                    <a16:creationId xmlns:a16="http://schemas.microsoft.com/office/drawing/2014/main" id="{7F6E7F3A-65F4-4E2C-9455-C7648EE9A6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12">
                <a:extLst>
                  <a:ext uri="{FF2B5EF4-FFF2-40B4-BE49-F238E27FC236}">
                    <a16:creationId xmlns:a16="http://schemas.microsoft.com/office/drawing/2014/main" id="{C51114FF-C5C4-4933-9782-7C54DEE7DF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13">
                <a:extLst>
                  <a:ext uri="{FF2B5EF4-FFF2-40B4-BE49-F238E27FC236}">
                    <a16:creationId xmlns:a16="http://schemas.microsoft.com/office/drawing/2014/main" id="{0BBE058D-3556-42E8-9E02-20697EB7F1B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14">
                <a:extLst>
                  <a:ext uri="{FF2B5EF4-FFF2-40B4-BE49-F238E27FC236}">
                    <a16:creationId xmlns:a16="http://schemas.microsoft.com/office/drawing/2014/main" id="{F89E406B-E821-4758-88A4-9BC54B60E7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00E47EEB-3296-4F6C-AD83-A730C96B2B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Line 16">
                <a:extLst>
                  <a:ext uri="{FF2B5EF4-FFF2-40B4-BE49-F238E27FC236}">
                    <a16:creationId xmlns:a16="http://schemas.microsoft.com/office/drawing/2014/main" id="{DC92F4BD-F7E0-4669-A247-53DCCACCF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30" name="Freeform 17">
                <a:extLst>
                  <a:ext uri="{FF2B5EF4-FFF2-40B4-BE49-F238E27FC236}">
                    <a16:creationId xmlns:a16="http://schemas.microsoft.com/office/drawing/2014/main" id="{1B140FE9-19D4-453C-B91F-3D30BDE13A8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18">
                <a:extLst>
                  <a:ext uri="{FF2B5EF4-FFF2-40B4-BE49-F238E27FC236}">
                    <a16:creationId xmlns:a16="http://schemas.microsoft.com/office/drawing/2014/main" id="{DE78F8E6-7EEA-45CB-9DB5-BD8387B94C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19">
                <a:extLst>
                  <a:ext uri="{FF2B5EF4-FFF2-40B4-BE49-F238E27FC236}">
                    <a16:creationId xmlns:a16="http://schemas.microsoft.com/office/drawing/2014/main" id="{3CC3E798-9A2D-4CB6-BFF6-EC14E504BF7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20">
                <a:extLst>
                  <a:ext uri="{FF2B5EF4-FFF2-40B4-BE49-F238E27FC236}">
                    <a16:creationId xmlns:a16="http://schemas.microsoft.com/office/drawing/2014/main" id="{D1E3124D-06D8-4A74-B24A-69555027A3F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Rectangle 21">
                <a:extLst>
                  <a:ext uri="{FF2B5EF4-FFF2-40B4-BE49-F238E27FC236}">
                    <a16:creationId xmlns:a16="http://schemas.microsoft.com/office/drawing/2014/main" id="{84F4A75D-6010-4A23-AE60-3D5DCA8B20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22">
                <a:extLst>
                  <a:ext uri="{FF2B5EF4-FFF2-40B4-BE49-F238E27FC236}">
                    <a16:creationId xmlns:a16="http://schemas.microsoft.com/office/drawing/2014/main" id="{814AA457-071B-4E8B-89DB-5E48A16581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3">
                <a:extLst>
                  <a:ext uri="{FF2B5EF4-FFF2-40B4-BE49-F238E27FC236}">
                    <a16:creationId xmlns:a16="http://schemas.microsoft.com/office/drawing/2014/main" id="{3CE571C2-C2AF-42EC-8035-4838248062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24">
                <a:extLst>
                  <a:ext uri="{FF2B5EF4-FFF2-40B4-BE49-F238E27FC236}">
                    <a16:creationId xmlns:a16="http://schemas.microsoft.com/office/drawing/2014/main" id="{4D72BED5-7239-4FF2-9974-1BBE86C4D7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5">
                <a:extLst>
                  <a:ext uri="{FF2B5EF4-FFF2-40B4-BE49-F238E27FC236}">
                    <a16:creationId xmlns:a16="http://schemas.microsoft.com/office/drawing/2014/main" id="{3FABD385-112F-4DA4-A2D4-C934B0141A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64AE5EDB-B410-4C6E-963F-6B0B6AAF1B6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4B374591-4775-4266-8791-482F87EE16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00F8A02E-573F-4453-96EB-1E53ED2E8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29">
                <a:extLst>
                  <a:ext uri="{FF2B5EF4-FFF2-40B4-BE49-F238E27FC236}">
                    <a16:creationId xmlns:a16="http://schemas.microsoft.com/office/drawing/2014/main" id="{BD63A715-4044-49B7-BAC1-4DCAD2C949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0">
                <a:extLst>
                  <a:ext uri="{FF2B5EF4-FFF2-40B4-BE49-F238E27FC236}">
                    <a16:creationId xmlns:a16="http://schemas.microsoft.com/office/drawing/2014/main" id="{5DA9F5DF-E969-401D-A25F-95D4A9BB83E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31">
                <a:extLst>
                  <a:ext uri="{FF2B5EF4-FFF2-40B4-BE49-F238E27FC236}">
                    <a16:creationId xmlns:a16="http://schemas.microsoft.com/office/drawing/2014/main" id="{FBBB8FE7-C5BE-4B6D-9C9E-23301A50BDE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556458F-27F1-41A1-A887-7D6354BE2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012124B4-3C8F-48BA-818C-0926EBAAF8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978A4312-6EF0-456A-A027-A749152DA5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E56460CD-535C-4E47-AC32-6578591609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E451CC5F-6BD4-48F5-9EB4-57970C3504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9329AE54-1A26-443D-AC63-232131D8F3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CECBC766-59F6-4760-AA84-3F55B024E4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AC43C975-2B87-41CE-9955-E61F129947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14E5E50F-FE4A-4774-8CD4-936CF2B871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BDE1E59F-80CA-420E-8981-3A7692EEC4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Rectangle 41">
                <a:extLst>
                  <a:ext uri="{FF2B5EF4-FFF2-40B4-BE49-F238E27FC236}">
                    <a16:creationId xmlns:a16="http://schemas.microsoft.com/office/drawing/2014/main" id="{D354352C-244F-427F-9372-B101B4F74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10577EC-7EE2-46B1-8DD2-8A9106DDF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7" name="Rectangle 146">
              <a:extLst>
                <a:ext uri="{FF2B5EF4-FFF2-40B4-BE49-F238E27FC236}">
                  <a16:creationId xmlns:a16="http://schemas.microsoft.com/office/drawing/2014/main" id="{EF3C28CA-031B-422A-96C3-2D84932F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8" name="Picture 2">
              <a:extLst>
                <a:ext uri="{FF2B5EF4-FFF2-40B4-BE49-F238E27FC236}">
                  <a16:creationId xmlns:a16="http://schemas.microsoft.com/office/drawing/2014/main" id="{95D51FDD-E884-401F-B1CB-86803C0D52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1296F37-D1F8-424C-A677-B849EA444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1" name="Rectangle 5">
              <a:extLst>
                <a:ext uri="{FF2B5EF4-FFF2-40B4-BE49-F238E27FC236}">
                  <a16:creationId xmlns:a16="http://schemas.microsoft.com/office/drawing/2014/main" id="{0BB95EFA-7209-42D0-8DF6-2EBCED42D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E1D17814-4B1A-47DD-AEF8-F784A6C4C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08A3080E-4C7E-4B3A-8FED-9670DFD8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82844FF0-1965-48DD-8529-5509143D36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82A75C92-7C8F-41AA-8F1B-7A002C6E0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CF23AC46-6A7A-493B-B946-0E1F20C02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1CAD8585-6B37-44DE-BE6F-E347192B4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97FD1FC4-69FE-4B2E-9B28-EEBB5542C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B52C8822-AD7B-401E-ADB8-5E265D307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356164D5-203A-4F34-86A1-BCAC35CE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E422AE15-FA78-4EDE-9639-213D7AE5D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9A5B8C4A-6BC7-4D66-8ABD-335536453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259948CA-71EC-4DEB-A1F8-4F0710635B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92DCFE0E-AC42-4AF3-BDDB-C0297F0F6D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AD4A8BCC-92A2-42B2-91B7-90E2E6BBC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0">
              <a:extLst>
                <a:ext uri="{FF2B5EF4-FFF2-40B4-BE49-F238E27FC236}">
                  <a16:creationId xmlns:a16="http://schemas.microsoft.com/office/drawing/2014/main" id="{AA7CE116-6CDF-493A-8321-2B042316C9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82CD25D8-4135-4255-A78E-AA5AB3E1A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2C062211-AB98-4B20-85A0-4E9C793DC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A0C053DA-EE85-481C-9345-7AA1ADEB5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DF422E8B-03A5-4EE8-B5A5-ACA2D71FB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DC9D9DDE-4FB7-45D2-A2A2-83BF6190E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BB4919C4-F979-4DDE-A77E-2ECEF08323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8E8CB9E0-6622-465E-BA34-A2769F29D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5E4339E5-CFA1-49F9-B645-D7CA9C73ED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4EF38D75-CAF3-49F9-AB35-FAA4483B7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6F7B9E6D-CD35-47A8-86B4-E09442434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1">
              <a:extLst>
                <a:ext uri="{FF2B5EF4-FFF2-40B4-BE49-F238E27FC236}">
                  <a16:creationId xmlns:a16="http://schemas.microsoft.com/office/drawing/2014/main" id="{C118442F-D105-47D4-9998-29C75A2E5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2">
              <a:extLst>
                <a:ext uri="{FF2B5EF4-FFF2-40B4-BE49-F238E27FC236}">
                  <a16:creationId xmlns:a16="http://schemas.microsoft.com/office/drawing/2014/main" id="{F117FF6E-0EC3-4705-B1ED-6603A03D6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Rectangle 33">
              <a:extLst>
                <a:ext uri="{FF2B5EF4-FFF2-40B4-BE49-F238E27FC236}">
                  <a16:creationId xmlns:a16="http://schemas.microsoft.com/office/drawing/2014/main" id="{4695840E-6CD7-4504-950F-842DA5AA44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0" name="Freeform 34">
              <a:extLst>
                <a:ext uri="{FF2B5EF4-FFF2-40B4-BE49-F238E27FC236}">
                  <a16:creationId xmlns:a16="http://schemas.microsoft.com/office/drawing/2014/main" id="{D356A20F-3755-473B-83EC-4525DAA5C4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35">
              <a:extLst>
                <a:ext uri="{FF2B5EF4-FFF2-40B4-BE49-F238E27FC236}">
                  <a16:creationId xmlns:a16="http://schemas.microsoft.com/office/drawing/2014/main" id="{A88E066C-4078-401F-9729-FFF3BC7E6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6">
              <a:extLst>
                <a:ext uri="{FF2B5EF4-FFF2-40B4-BE49-F238E27FC236}">
                  <a16:creationId xmlns:a16="http://schemas.microsoft.com/office/drawing/2014/main" id="{E303A03C-A10D-4441-8EB5-A0460AD61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D7358AB9-65DC-41F0-9B11-F7D2DB2D3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8">
              <a:extLst>
                <a:ext uri="{FF2B5EF4-FFF2-40B4-BE49-F238E27FC236}">
                  <a16:creationId xmlns:a16="http://schemas.microsoft.com/office/drawing/2014/main" id="{567A3200-1F08-4532-8225-C8C9ECEC0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9">
              <a:extLst>
                <a:ext uri="{FF2B5EF4-FFF2-40B4-BE49-F238E27FC236}">
                  <a16:creationId xmlns:a16="http://schemas.microsoft.com/office/drawing/2014/main" id="{3880F181-7A3D-40AE-A121-3508641EB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0">
              <a:extLst>
                <a:ext uri="{FF2B5EF4-FFF2-40B4-BE49-F238E27FC236}">
                  <a16:creationId xmlns:a16="http://schemas.microsoft.com/office/drawing/2014/main" id="{FC1DA809-B98F-473F-9BBD-FB4112A0D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87742B53-3B3E-498C-8080-55D9B5E560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82F87059-B454-4F9A-B25F-304846686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3">
              <a:extLst>
                <a:ext uri="{FF2B5EF4-FFF2-40B4-BE49-F238E27FC236}">
                  <a16:creationId xmlns:a16="http://schemas.microsoft.com/office/drawing/2014/main" id="{02535E62-9388-469B-B2AB-778356FDAC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C1F19842-CD2D-4BA6-8AA4-E0E1AC31B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Rectangle 45">
              <a:extLst>
                <a:ext uri="{FF2B5EF4-FFF2-40B4-BE49-F238E27FC236}">
                  <a16:creationId xmlns:a16="http://schemas.microsoft.com/office/drawing/2014/main" id="{69892C92-6F48-4DAB-90E4-A5BB552CC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8D79CE14-6B80-44D9-A391-886071693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47">
              <a:extLst>
                <a:ext uri="{FF2B5EF4-FFF2-40B4-BE49-F238E27FC236}">
                  <a16:creationId xmlns:a16="http://schemas.microsoft.com/office/drawing/2014/main" id="{DB867986-D503-42D0-8861-AECD27D5E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8">
              <a:extLst>
                <a:ext uri="{FF2B5EF4-FFF2-40B4-BE49-F238E27FC236}">
                  <a16:creationId xmlns:a16="http://schemas.microsoft.com/office/drawing/2014/main" id="{CA34B4BE-4DE1-4CE8-B3BB-53030B770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9">
              <a:extLst>
                <a:ext uri="{FF2B5EF4-FFF2-40B4-BE49-F238E27FC236}">
                  <a16:creationId xmlns:a16="http://schemas.microsoft.com/office/drawing/2014/main" id="{E391E874-7F0A-476F-94D8-621EC0D5F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0">
              <a:extLst>
                <a:ext uri="{FF2B5EF4-FFF2-40B4-BE49-F238E27FC236}">
                  <a16:creationId xmlns:a16="http://schemas.microsoft.com/office/drawing/2014/main" id="{4858006C-F0E0-419B-B028-88CF97B214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51">
              <a:extLst>
                <a:ext uri="{FF2B5EF4-FFF2-40B4-BE49-F238E27FC236}">
                  <a16:creationId xmlns:a16="http://schemas.microsoft.com/office/drawing/2014/main" id="{041C04E3-9BA9-4168-BAC8-4CE7DBF69B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2">
              <a:extLst>
                <a:ext uri="{FF2B5EF4-FFF2-40B4-BE49-F238E27FC236}">
                  <a16:creationId xmlns:a16="http://schemas.microsoft.com/office/drawing/2014/main" id="{AC0BCA37-4634-4A88-AF87-F3D726CDD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3">
              <a:extLst>
                <a:ext uri="{FF2B5EF4-FFF2-40B4-BE49-F238E27FC236}">
                  <a16:creationId xmlns:a16="http://schemas.microsoft.com/office/drawing/2014/main" id="{D22672B4-CD8F-4367-89CD-C06DDB60C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4">
              <a:extLst>
                <a:ext uri="{FF2B5EF4-FFF2-40B4-BE49-F238E27FC236}">
                  <a16:creationId xmlns:a16="http://schemas.microsoft.com/office/drawing/2014/main" id="{32AA720A-D72F-4385-82AD-AD206873C6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5">
              <a:extLst>
                <a:ext uri="{FF2B5EF4-FFF2-40B4-BE49-F238E27FC236}">
                  <a16:creationId xmlns:a16="http://schemas.microsoft.com/office/drawing/2014/main" id="{4FCE5D4B-D0D8-484C-A95E-B6470BD92A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6">
              <a:extLst>
                <a:ext uri="{FF2B5EF4-FFF2-40B4-BE49-F238E27FC236}">
                  <a16:creationId xmlns:a16="http://schemas.microsoft.com/office/drawing/2014/main" id="{085F7938-80B4-4C8B-887A-B833796AFB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7">
              <a:extLst>
                <a:ext uri="{FF2B5EF4-FFF2-40B4-BE49-F238E27FC236}">
                  <a16:creationId xmlns:a16="http://schemas.microsoft.com/office/drawing/2014/main" id="{125734D1-B58F-490E-A6BD-520CE980D2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8">
              <a:extLst>
                <a:ext uri="{FF2B5EF4-FFF2-40B4-BE49-F238E27FC236}">
                  <a16:creationId xmlns:a16="http://schemas.microsoft.com/office/drawing/2014/main" id="{50FB41A2-3F97-48F3-AE2F-72CCA897B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213B99-B540-4B47-A4FF-FFE62B5E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/>
              <a:t>Other Vacuoles</a:t>
            </a:r>
          </a:p>
        </p:txBody>
      </p:sp>
      <p:pic>
        <p:nvPicPr>
          <p:cNvPr id="6" name="Picture 6" descr="A close up of a green plant&#10;&#10;Description automatically generated">
            <a:extLst>
              <a:ext uri="{FF2B5EF4-FFF2-40B4-BE49-F238E27FC236}">
                <a16:creationId xmlns:a16="http://schemas.microsoft.com/office/drawing/2014/main" id="{8A970B10-A064-4414-92E1-81B46DB2A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0" r="29373"/>
          <a:stretch/>
        </p:blipFill>
        <p:spPr>
          <a:xfrm>
            <a:off x="-5597" y="1"/>
            <a:ext cx="2540042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2E02913D-018D-4542-BCD3-9088A2B6A0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69" b="5"/>
          <a:stretch/>
        </p:blipFill>
        <p:spPr>
          <a:xfrm>
            <a:off x="2537396" y="1"/>
            <a:ext cx="2491804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A0A2810-CD26-434F-8A96-997EB9A97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31928" r="22424"/>
          <a:stretch/>
        </p:blipFill>
        <p:spPr>
          <a:xfrm>
            <a:off x="5029201" y="10"/>
            <a:ext cx="2523744" cy="3427868"/>
          </a:xfrm>
          <a:prstGeom prst="rect">
            <a:avLst/>
          </a:prstGeom>
        </p:spPr>
      </p:pic>
      <p:pic>
        <p:nvPicPr>
          <p:cNvPr id="4" name="Picture 5" descr="A large tree in a field&#10;&#10;Description automatically generated">
            <a:extLst>
              <a:ext uri="{FF2B5EF4-FFF2-40B4-BE49-F238E27FC236}">
                <a16:creationId xmlns:a16="http://schemas.microsoft.com/office/drawing/2014/main" id="{276597DF-EE2D-4E0D-A19A-BB6C922F2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19" r="-2" b="11885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EA4E113-0C46-4C0E-8C56-E422CD6B6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9200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CB99885-A074-4CE1-B132-1863A58BE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385F952-01EE-477B-9807-F2C73CCB4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2076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46A1-D7BA-418E-A9A9-3959C29F9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0075" y="1942829"/>
            <a:ext cx="3849628" cy="4294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Some vacuoles store </a:t>
            </a:r>
            <a:r>
              <a:rPr lang="en-US" dirty="0" smtClean="0"/>
              <a:t>_____ </a:t>
            </a:r>
            <a:r>
              <a:rPr lang="en-US" dirty="0"/>
              <a:t>materials.</a:t>
            </a:r>
          </a:p>
          <a:p>
            <a:r>
              <a:rPr lang="en-US" dirty="0"/>
              <a:t>Acacia trees store poison.</a:t>
            </a:r>
          </a:p>
          <a:p>
            <a:r>
              <a:rPr lang="en-US" dirty="0"/>
              <a:t>Tobacco plants store nicotine.</a:t>
            </a:r>
          </a:p>
          <a:p>
            <a:r>
              <a:rPr lang="en-US" dirty="0"/>
              <a:t>Some vacuoles store pigments for color like rose petals.</a:t>
            </a:r>
          </a:p>
          <a:p>
            <a:endParaRPr lang="en-US" dirty="0"/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E1F3B98F-2816-43A1-9B63-04EDBA523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6579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E103A-4A8D-4D57-A188-BC815BDD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Plastids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EF4F-C781-4A9E-B178-CFB0DBCC4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794146"/>
            <a:ext cx="4459287" cy="4420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Plastids are organelles that, like mitochondria, are surrounded by a double membrane and contain their own DNA.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_____________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_____________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_____________</a:t>
            </a:r>
            <a:endParaRPr lang="en-US" dirty="0"/>
          </a:p>
          <a:p>
            <a:endParaRPr lang="en-US" sz="20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64C3670-7DA7-4D57-B3D8-332E46ADE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892997"/>
            <a:ext cx="5456279" cy="504705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761952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</TotalTime>
  <Words>536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TW Cen MT</vt:lpstr>
      <vt:lpstr>TW Cen MT</vt:lpstr>
      <vt:lpstr>Circuit</vt:lpstr>
      <vt:lpstr>4.3 Unique Features of Plant Cells</vt:lpstr>
      <vt:lpstr>Plant cells have three kind of features that are not found in animal cells and that are extremely important to plant survival: ________, ________ ________, and __________. </vt:lpstr>
      <vt:lpstr>Student Objectives</vt:lpstr>
      <vt:lpstr>Plant Cells</vt:lpstr>
      <vt:lpstr>Cell Wall</vt:lpstr>
      <vt:lpstr>Secondary Cell Walls</vt:lpstr>
      <vt:lpstr>Central Vacuole</vt:lpstr>
      <vt:lpstr>Other Vacuoles</vt:lpstr>
      <vt:lpstr>Plastids</vt:lpstr>
      <vt:lpstr>Chromoplasts </vt:lpstr>
      <vt:lpstr>Leucoplasts</vt:lpstr>
      <vt:lpstr>Comparing Cells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822</cp:revision>
  <dcterms:created xsi:type="dcterms:W3CDTF">2020-10-26T07:01:21Z</dcterms:created>
  <dcterms:modified xsi:type="dcterms:W3CDTF">2020-11-16T01:54:36Z</dcterms:modified>
</cp:coreProperties>
</file>