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98" r:id="rId6"/>
    <p:sldId id="308" r:id="rId7"/>
    <p:sldId id="285" r:id="rId8"/>
    <p:sldId id="286" r:id="rId9"/>
    <p:sldId id="287" r:id="rId10"/>
    <p:sldId id="288" r:id="rId11"/>
    <p:sldId id="299" r:id="rId12"/>
    <p:sldId id="289" r:id="rId13"/>
    <p:sldId id="290" r:id="rId14"/>
    <p:sldId id="300" r:id="rId15"/>
    <p:sldId id="291" r:id="rId16"/>
    <p:sldId id="301" r:id="rId17"/>
    <p:sldId id="292" r:id="rId18"/>
    <p:sldId id="302" r:id="rId19"/>
    <p:sldId id="293" r:id="rId20"/>
    <p:sldId id="303" r:id="rId21"/>
    <p:sldId id="294" r:id="rId22"/>
    <p:sldId id="295" r:id="rId23"/>
    <p:sldId id="305" r:id="rId24"/>
    <p:sldId id="296" r:id="rId25"/>
    <p:sldId id="306" r:id="rId26"/>
    <p:sldId id="297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AD71F-DDC0-6018-1BE8-B9B83DB55297}" v="612" dt="2020-11-09T09:40:21.731"/>
    <p1510:client id="{342D461B-A947-F637-4E28-01BB7E288D54}" v="185" dt="2020-11-10T00:44:51.900"/>
    <p1510:client id="{50E7AC29-682D-BB7F-9F7C-EE1F7D13BAF5}" v="163" dt="2020-10-26T07:09:41.430"/>
    <p1510:client id="{5986BB49-0209-DF78-A8BC-913ED9382894}" v="473" dt="2020-10-28T07:26:59.739"/>
    <p1510:client id="{CC62A9A8-CAB6-9BF6-65F0-CF66BB379796}" v="92" dt="2020-11-03T07:25:52.182"/>
    <p1510:client id="{CD36B14E-E111-1547-B397-940048E2FB61}" v="144" dt="2020-11-09T09:47:42.454"/>
    <p1510:client id="{D69DA3EF-091B-540E-3743-4AE31EF372A8}" v="466" dt="2020-10-27T05:58:2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W Cen MT"/>
                <a:ea typeface="+mj-lt"/>
                <a:cs typeface="+mj-lt"/>
              </a:rPr>
              <a:t>4.3 Cell Organelles and Features</a:t>
            </a:r>
            <a:endParaRPr lang="en-US" sz="4400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B33B64-9A75-46A8-849F-8C7ABFD9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472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Fluid mosaic model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C0F7BD9-1831-487D-BE35-F7CA8AC6A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74071" y="3348901"/>
            <a:ext cx="6845347" cy="33424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C408-4D87-490C-A72B-2F5ABF3D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273" y="1210396"/>
            <a:ext cx="9906137" cy="22774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 cell’s membrane is very dynamic.</a:t>
            </a:r>
            <a:endParaRPr lang="en-US" dirty="0"/>
          </a:p>
          <a:p>
            <a:r>
              <a:rPr lang="en-US"/>
              <a:t>The </a:t>
            </a:r>
            <a:r>
              <a:rPr lang="en-US" b="1"/>
              <a:t>fluid mosaic model </a:t>
            </a:r>
            <a:r>
              <a:rPr lang="en-US"/>
              <a:t>states that the phospholipid bilayer behaves more life a fluid than a solid.</a:t>
            </a:r>
            <a:endParaRPr lang="en-US" dirty="0"/>
          </a:p>
          <a:p>
            <a:r>
              <a:rPr lang="en-US"/>
              <a:t>Membrane lipids and proteins can move laterally within the bilayer.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52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Nucleus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23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1D0BE-FA80-4805-AE03-9B203819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67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Nucleus</a:t>
            </a:r>
          </a:p>
        </p:txBody>
      </p:sp>
      <p:sp useBgFill="1">
        <p:nvSpPr>
          <p:cNvPr id="98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06B5878-5CEF-4335-9E82-27C7CEA50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6534" y="1516707"/>
            <a:ext cx="5129150" cy="38026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5E35-FB78-4BB7-A035-36F7C71C2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7003" y="1634692"/>
            <a:ext cx="5180041" cy="4416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The nucleus is filled with a jellylike liquid called the </a:t>
            </a:r>
            <a:r>
              <a:rPr lang="en-US" sz="2000" i="1" dirty="0">
                <a:solidFill>
                  <a:srgbClr val="FFFFFF"/>
                </a:solidFill>
              </a:rPr>
              <a:t>nucleoplasm</a:t>
            </a:r>
            <a:r>
              <a:rPr lang="en-US" sz="2000" dirty="0">
                <a:solidFill>
                  <a:srgbClr val="FFFFFF"/>
                </a:solidFill>
              </a:rPr>
              <a:t>, which holds contents of the nucleus and is similar to the cytoplasm.</a:t>
            </a:r>
            <a:endParaRPr lang="en-US" sz="200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nucleus</a:t>
            </a:r>
            <a:r>
              <a:rPr lang="en-US" sz="2000" dirty="0">
                <a:solidFill>
                  <a:srgbClr val="FFFFFF"/>
                </a:solidFill>
              </a:rPr>
              <a:t> houses and protects the cell’s genetic information (</a:t>
            </a:r>
            <a:r>
              <a:rPr lang="en-US" sz="2000" b="1" dirty="0">
                <a:solidFill>
                  <a:srgbClr val="FFFFFF"/>
                </a:solidFill>
              </a:rPr>
              <a:t>DNA</a:t>
            </a:r>
            <a:r>
              <a:rPr lang="en-US" sz="2000" dirty="0">
                <a:solidFill>
                  <a:srgbClr val="FFFFFF"/>
                </a:solidFill>
              </a:rPr>
              <a:t>).</a:t>
            </a:r>
            <a:endParaRPr lang="en-US" sz="200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When a cell is not dividing it is in a threadlike form called </a:t>
            </a:r>
            <a:r>
              <a:rPr lang="en-US" sz="2000" i="1" dirty="0">
                <a:solidFill>
                  <a:srgbClr val="FFFFFF"/>
                </a:solidFill>
              </a:rPr>
              <a:t>chromatin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When a cell is about to divide, the chromatins condenses to form </a:t>
            </a:r>
            <a:r>
              <a:rPr lang="en-US" sz="2000" b="1" dirty="0">
                <a:solidFill>
                  <a:srgbClr val="FFFFFF"/>
                </a:solidFill>
              </a:rPr>
              <a:t>chromosomes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The nucleus is where DNA is transcribed into ribonucleic acid (RNA).</a:t>
            </a:r>
          </a:p>
          <a:p>
            <a:pPr>
              <a:lnSpc>
                <a:spcPct val="11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7F99C-379F-4FF7-816C-5CA61993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Nucleolus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7FAE-1377-4BED-9D6C-14FB7A36C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75" y="1894465"/>
            <a:ext cx="3425284" cy="43123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Most nuclei contain at least one denser area, called the </a:t>
            </a:r>
            <a:r>
              <a:rPr lang="en-US" sz="2000" b="1" dirty="0">
                <a:solidFill>
                  <a:srgbClr val="FFFFFF"/>
                </a:solidFill>
              </a:rPr>
              <a:t>nucleolus</a:t>
            </a:r>
            <a:r>
              <a:rPr lang="en-US" sz="2000" dirty="0">
                <a:solidFill>
                  <a:srgbClr val="FFFFFF"/>
                </a:solidFill>
              </a:rPr>
              <a:t>. 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nucleolus is the site where DNA is concentrated when it is making ribosomal RNA.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Ribosomes</a:t>
            </a:r>
            <a:r>
              <a:rPr lang="en-US" sz="2000" dirty="0">
                <a:solidFill>
                  <a:srgbClr val="FFFFFF"/>
                </a:solidFill>
              </a:rPr>
              <a:t> are organelles made of protein and RNA that direct protein synthesis in the cytoplasm.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79A3CFA-F3FA-4840-B370-57240C362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1778" y="894451"/>
            <a:ext cx="6844045" cy="50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36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9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AFC224-D61B-4B61-A841-9293FA87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Mitochondria</a:t>
            </a:r>
          </a:p>
        </p:txBody>
      </p:sp>
      <p:pic>
        <p:nvPicPr>
          <p:cNvPr id="6" name="Picture 6" descr="A picture containing clothing, fabric, table, green&#10;&#10;Description automatically generated">
            <a:extLst>
              <a:ext uri="{FF2B5EF4-FFF2-40B4-BE49-F238E27FC236}">
                <a16:creationId xmlns:a16="http://schemas.microsoft.com/office/drawing/2014/main" id="{D04ACC5B-98D5-46E4-A039-887A8A46D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" r="18525" b="2"/>
          <a:stretch/>
        </p:blipFill>
        <p:spPr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8DB0E25-79C7-4EC1-B659-EEC5F48E34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14716" r="-1" b="15163"/>
          <a:stretch/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0340-F167-4BC1-8DDE-B457863C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3619" y="1989714"/>
            <a:ext cx="6682971" cy="44595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Mitochondria</a:t>
            </a:r>
            <a:r>
              <a:rPr lang="en-US" sz="2000" dirty="0"/>
              <a:t> are tiny organelles that transfer energy from organic molecules to adenosine triphosphate (ATP).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ATP powers the cell’s chemical reactions.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 mitochondrion has an inner and outer phospholipid membrane.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Mitochondria have their </a:t>
            </a:r>
            <a:r>
              <a:rPr lang="en-US" sz="2000" u="sng" dirty="0"/>
              <a:t>own DNA </a:t>
            </a:r>
            <a:r>
              <a:rPr lang="en-US" sz="2000" dirty="0"/>
              <a:t>and reproduce only by </a:t>
            </a:r>
            <a:r>
              <a:rPr lang="en-US" sz="2000" u="sng" dirty="0"/>
              <a:t>division of preexisting mitochondria</a:t>
            </a:r>
            <a:r>
              <a:rPr lang="en-US" sz="20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Scientists think that mitochondria originated from prokaryotic cells that were incorporated into ancient eukaryotic cells.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747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228600">
              <a:lnSpc>
                <a:spcPct val="110000"/>
              </a:lnSpc>
            </a:pPr>
            <a:r>
              <a:rPr lang="en-US" b="1" dirty="0" smtClean="0"/>
              <a:t>Ribosomes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37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078F3-5D85-4486-B63F-79116578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Ribosomes</a:t>
            </a:r>
          </a:p>
        </p:txBody>
      </p:sp>
      <p:sp useBgFill="1">
        <p:nvSpPr>
          <p:cNvPr id="98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5009-99B3-491D-AE55-669CF907C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957" y="2249487"/>
            <a:ext cx="4747087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Ribosomes</a:t>
            </a:r>
            <a:r>
              <a:rPr lang="en-US">
                <a:solidFill>
                  <a:srgbClr val="FFFFFF"/>
                </a:solidFill>
              </a:rPr>
              <a:t> are small, toughly spherical organelles that are responsible for building protein.</a:t>
            </a:r>
          </a:p>
          <a:p>
            <a:r>
              <a:rPr lang="en-US">
                <a:solidFill>
                  <a:srgbClr val="FFFFFF"/>
                </a:solidFill>
              </a:rPr>
              <a:t>Ribosomes do not have a membrane.</a:t>
            </a:r>
          </a:p>
          <a:p>
            <a:r>
              <a:rPr lang="en-US">
                <a:solidFill>
                  <a:srgbClr val="FFFFFF"/>
                </a:solidFill>
              </a:rPr>
              <a:t>They are made of protein and RNA molecules.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10" y="1778794"/>
            <a:ext cx="4247174" cy="3541712"/>
          </a:xfrm>
        </p:spPr>
      </p:pic>
    </p:spTree>
    <p:extLst>
      <p:ext uri="{BB962C8B-B14F-4D97-AF65-F5344CB8AC3E}">
        <p14:creationId xmlns:p14="http://schemas.microsoft.com/office/powerpoint/2010/main" val="9723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Endoplasmic </a:t>
            </a:r>
            <a:r>
              <a:rPr lang="en-US" b="1" dirty="0" smtClean="0"/>
              <a:t>Reticulum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24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D1B16-1E5C-4C7E-AED0-A8167687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Endoplasmic reticulum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154BD-F0CB-4AAB-AC48-9C9161D6C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b="1" dirty="0"/>
              <a:t>endoplasmic reticulum </a:t>
            </a:r>
            <a:r>
              <a:rPr lang="en-US" sz="2000" dirty="0"/>
              <a:t>(ER) is a system of membranous tubes and sacs. 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ER functions primarily as an intracellular highway.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There are two types of ER:</a:t>
            </a:r>
          </a:p>
          <a:p>
            <a:pPr marL="457200">
              <a:lnSpc>
                <a:spcPct val="110000"/>
              </a:lnSpc>
            </a:pPr>
            <a:r>
              <a:rPr lang="en-US" sz="2000" b="1" dirty="0"/>
              <a:t>Rough ER</a:t>
            </a:r>
            <a:r>
              <a:rPr lang="en-US" sz="2000" dirty="0"/>
              <a:t>: covered with ribosomes and produces phospholipids and proteins.</a:t>
            </a:r>
          </a:p>
          <a:p>
            <a:pPr marL="457200">
              <a:lnSpc>
                <a:spcPct val="110000"/>
              </a:lnSpc>
            </a:pPr>
            <a:r>
              <a:rPr lang="en-US" sz="2000" b="1" dirty="0"/>
              <a:t>Smooth ER</a:t>
            </a:r>
            <a:r>
              <a:rPr lang="en-US" sz="2000" dirty="0"/>
              <a:t>: lacks ribosomes and produces lipids.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2C46EFD-FE5F-4AF2-B248-320DC787E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377241"/>
            <a:ext cx="5456279" cy="407856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434424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86" name="Rectangle 185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92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3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4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8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9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0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1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2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3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4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8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9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0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1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7210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a typeface="+mj-lt"/>
                <a:cs typeface="+mj-lt"/>
              </a:rPr>
              <a:t>What structures do we have in a cell?</a:t>
            </a:r>
            <a:r>
              <a:rPr lang="en-US" sz="2600" b="1" dirty="0">
                <a:ea typeface="+mj-lt"/>
                <a:cs typeface="+mj-lt"/>
              </a:rPr>
              <a:t/>
            </a:r>
            <a:br>
              <a:rPr lang="en-US" sz="2600" b="1" dirty="0">
                <a:ea typeface="+mj-lt"/>
                <a:cs typeface="+mj-lt"/>
              </a:rPr>
            </a:br>
            <a:endParaRPr lang="en-US" sz="2600" b="1" dirty="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96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Golgi </a:t>
            </a:r>
            <a:r>
              <a:rPr lang="en-US" b="1" dirty="0" smtClean="0"/>
              <a:t>Apparatus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49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A70854-EA72-4E1F-A43D-BD81941F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Golgi Apparatus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56E4039-93F4-4F37-ACF5-CBFA796ECD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29" r="-2" b="979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C224-01BF-4BEA-9179-2F652D103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519" y="2249487"/>
            <a:ext cx="3084892" cy="35417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</a:t>
            </a:r>
            <a:r>
              <a:rPr lang="en-US" b="1" dirty="0"/>
              <a:t>Golgi apparatus </a:t>
            </a:r>
            <a:r>
              <a:rPr lang="en-US" dirty="0"/>
              <a:t>is a system of flattened, membranous sacs. The sacs receive newly made proteins and lipids and transport the substances.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0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783589-6C2D-457A-8B22-ED864EDF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Vesicles</a:t>
            </a:r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61B69C00-2C9D-424F-BAEF-D95A1F84C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9881" r="2225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EC65-F874-4AA7-83E1-FA49FE2AA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519" y="1955078"/>
            <a:ext cx="3768960" cy="4286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Vesicles</a:t>
            </a:r>
            <a:r>
              <a:rPr lang="en-US" dirty="0"/>
              <a:t> have a single membrane and transport and/or digest wastes within the cell.</a:t>
            </a:r>
          </a:p>
          <a:p>
            <a:r>
              <a:rPr lang="en-US" b="1" dirty="0"/>
              <a:t>Lysosomes</a:t>
            </a:r>
            <a:r>
              <a:rPr lang="en-US" dirty="0"/>
              <a:t> are vesicles that contain digestive enzymes (for large molecules, bacteria, and cells).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5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Cytoskeleton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94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96E08B-9296-4A9E-8B81-8DB20139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993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Cytoskeleton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C19C-5D13-4382-B7F1-625B55E73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712624"/>
            <a:ext cx="5894388" cy="40872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b="1" dirty="0"/>
              <a:t>cytoskeleton</a:t>
            </a:r>
            <a:r>
              <a:rPr lang="en-US" sz="2000" dirty="0"/>
              <a:t> is a network of thin tubules and filaments that crisscrosses the cytosol.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They give shape and act as internal tracks.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Microtubules</a:t>
            </a:r>
            <a:r>
              <a:rPr lang="en-US" sz="2000" dirty="0"/>
              <a:t>: hollow tubes made of a protein called tubulin.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Microfilaments</a:t>
            </a:r>
            <a:r>
              <a:rPr lang="en-US" sz="2000" dirty="0"/>
              <a:t>: long threads of protein actin for cell movement of white blood cells and for muscle contraction.</a:t>
            </a:r>
          </a:p>
          <a:p>
            <a:pPr>
              <a:lnSpc>
                <a:spcPct val="110000"/>
              </a:lnSpc>
            </a:pPr>
            <a:r>
              <a:rPr lang="en-US" sz="2000" b="1" dirty="0"/>
              <a:t>Intermediate filaments</a:t>
            </a:r>
            <a:r>
              <a:rPr lang="en-US" sz="2000" dirty="0"/>
              <a:t>: rods that anchor the nucleus and some other organelles to their place.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54" name="Round Diagonal Corner Rectangle 8">
            <a:extLst>
              <a:ext uri="{FF2B5EF4-FFF2-40B4-BE49-F238E27FC236}">
                <a16:creationId xmlns:a16="http://schemas.microsoft.com/office/drawing/2014/main" id="{A0F3E2DF-E827-4D2A-A6D3-15B8451C87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7" y="618518"/>
            <a:ext cx="3425200" cy="5172683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room, device&#10;&#10;Description automatically generated">
            <a:extLst>
              <a:ext uri="{FF2B5EF4-FFF2-40B4-BE49-F238E27FC236}">
                <a16:creationId xmlns:a16="http://schemas.microsoft.com/office/drawing/2014/main" id="{35345029-0E5C-45BB-BC67-B2907DF3C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729" r="5962"/>
          <a:stretch/>
        </p:blipFill>
        <p:spPr>
          <a:xfrm>
            <a:off x="7689134" y="726519"/>
            <a:ext cx="3356140" cy="2596025"/>
          </a:xfrm>
          <a:prstGeom prst="rect">
            <a:avLst/>
          </a:prstGeom>
        </p:spPr>
      </p:pic>
      <p:pic>
        <p:nvPicPr>
          <p:cNvPr id="6" name="Picture 6" descr="A picture containing colorful, light, kite, star&#10;&#10;Description automatically generated">
            <a:extLst>
              <a:ext uri="{FF2B5EF4-FFF2-40B4-BE49-F238E27FC236}">
                <a16:creationId xmlns:a16="http://schemas.microsoft.com/office/drawing/2014/main" id="{D3D9524A-7DCC-4C8A-B6CF-D5161BB66C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42" r="-2" b="5659"/>
          <a:stretch/>
        </p:blipFill>
        <p:spPr>
          <a:xfrm>
            <a:off x="7828524" y="3324708"/>
            <a:ext cx="3040189" cy="24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7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Cilia and Flagella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9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8378E-C765-4529-B77E-28656481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Cilia and Flagella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B6EC-7615-4FB3-AB69-646A378AD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Cilia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b="1" dirty="0">
                <a:solidFill>
                  <a:srgbClr val="FFFFFF"/>
                </a:solidFill>
              </a:rPr>
              <a:t>Flagella</a:t>
            </a:r>
            <a:r>
              <a:rPr lang="en-US" dirty="0">
                <a:solidFill>
                  <a:srgbClr val="FFFFFF"/>
                </a:solidFill>
              </a:rPr>
              <a:t> are hair like structures that extend from the surface of the cell, where they assist in movement.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B5CB15F-1F3E-4377-8EE1-84341A8F5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1778" y="1031333"/>
            <a:ext cx="6844045" cy="47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4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589" y="554813"/>
            <a:ext cx="7067870" cy="5961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What’s DNA?</a:t>
            </a: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What is the function of the nucleus?</a:t>
            </a:r>
            <a:endParaRPr lang="en-US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two characteristics that make mitochondria different from other organelles.</a:t>
            </a: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List three types of cytoskeletons.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1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1" name="Rectangle 72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CAA01-401A-432E-9907-A528EE5F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b="1" dirty="0"/>
              <a:t>Student Objectives</a:t>
            </a:r>
          </a:p>
        </p:txBody>
      </p:sp>
      <p:pic>
        <p:nvPicPr>
          <p:cNvPr id="4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9E10FEC-404E-4A54-AB2C-F904B55D1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8" r="13998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3" name="Group 75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C500-4853-486A-9A51-A662CD24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Describe the structure and function of a cell’s plasma membrane.</a:t>
            </a:r>
            <a:endParaRPr lang="en-US" sz="200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Summarize the role of the nucleus.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List major organelles found in cytosol, and describe their roles.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Identify the characteristics of mitochondria.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Describe the structure and function of the cytoskeleton.</a:t>
            </a:r>
          </a:p>
          <a:p>
            <a:pPr>
              <a:lnSpc>
                <a:spcPct val="11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841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7D58B8-88A5-4B99-AB89-3D340084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Organelles and Features</a:t>
            </a:r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9DB4C41-1DE7-45C1-B9BF-2C8022D89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-2" b="2699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3F42-1116-4347-9B9C-9C387C0D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4701" y="1894465"/>
            <a:ext cx="3717005" cy="43470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Plasma Membrane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Nucleus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Mitochondria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Ribosomes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Endoplasmic Reticulum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Golgi Apparatus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Vesicles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Cytoskeleton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 smtClean="0"/>
              <a:t>Cilia and Flagella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99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Plasma membrane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4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Example: Plasma membrane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6" y="2703022"/>
            <a:ext cx="4786720" cy="3502950"/>
          </a:xfrm>
          <a:solidFill>
            <a:schemeClr val="tx1">
              <a:alpha val="7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6" y="1551592"/>
            <a:ext cx="7466667" cy="8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81" y="1551592"/>
            <a:ext cx="2785872" cy="1877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325" y="3951611"/>
            <a:ext cx="5426112" cy="2254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5" y="2703022"/>
            <a:ext cx="1732369" cy="1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EF50AE1-C473-41BA-8F4B-5FD545F85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</a:blip>
          <a:srcRect l="6682" r="9344" b="1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58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2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8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5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6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502016-202A-442E-A5E3-AFF6D3E8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Plasma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265DA-0338-4924-BA81-3C95C4B23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2252134"/>
            <a:ext cx="9905999" cy="3454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plasma membrane </a:t>
            </a:r>
            <a:r>
              <a:rPr lang="en-US" sz="2800" dirty="0"/>
              <a:t>(cell membrane) allows only certain molecules to enter or leave the cell.</a:t>
            </a:r>
          </a:p>
          <a:p>
            <a:r>
              <a:rPr lang="en-US" sz="2800" dirty="0"/>
              <a:t>It separates internal metabolic reactions from the external environment.</a:t>
            </a:r>
          </a:p>
          <a:p>
            <a:r>
              <a:rPr lang="en-US" sz="2800" dirty="0"/>
              <a:t>It allows the cell to excrete wastes and to interact with its environment.</a:t>
            </a:r>
          </a:p>
        </p:txBody>
      </p:sp>
    </p:spTree>
    <p:extLst>
      <p:ext uri="{BB962C8B-B14F-4D97-AF65-F5344CB8AC3E}">
        <p14:creationId xmlns:p14="http://schemas.microsoft.com/office/powerpoint/2010/main" val="3081896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2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2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00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F30452-42BF-450A-9810-AC6C8D74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8204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Membrane Lipids</a:t>
            </a:r>
          </a:p>
        </p:txBody>
      </p:sp>
      <p:sp useBgFill="1">
        <p:nvSpPr>
          <p:cNvPr id="102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D41C6DD-1CE7-4C7C-BBD1-A83F5DC47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18988" y="1402575"/>
            <a:ext cx="6112382" cy="4047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71F3-016B-4597-B8D7-2BA694A85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4428" y="1712624"/>
            <a:ext cx="4181548" cy="40785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The plasma membrane is primarily made of phospholipids.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Phospholipids have </a:t>
            </a:r>
            <a:r>
              <a:rPr lang="en-US" sz="2000" i="1" dirty="0">
                <a:solidFill>
                  <a:srgbClr val="FFFFFF"/>
                </a:solidFill>
              </a:rPr>
              <a:t>polar hydrophilic</a:t>
            </a:r>
            <a:r>
              <a:rPr lang="en-US" sz="2000" dirty="0">
                <a:solidFill>
                  <a:srgbClr val="FFFFFF"/>
                </a:solidFill>
              </a:rPr>
              <a:t> phosphate head and two </a:t>
            </a:r>
            <a:r>
              <a:rPr lang="en-US" sz="2000" i="1" dirty="0">
                <a:solidFill>
                  <a:srgbClr val="FFFFFF"/>
                </a:solidFill>
              </a:rPr>
              <a:t>nonpolar hydrophobic </a:t>
            </a:r>
            <a:r>
              <a:rPr lang="en-US" sz="2000" dirty="0">
                <a:solidFill>
                  <a:srgbClr val="FFFFFF"/>
                </a:solidFill>
              </a:rPr>
              <a:t>fatty acid tails. 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They line up in a </a:t>
            </a:r>
            <a:r>
              <a:rPr lang="en-US" sz="2000" b="1" dirty="0">
                <a:solidFill>
                  <a:srgbClr val="FFFFFF"/>
                </a:solidFill>
              </a:rPr>
              <a:t>phospholipid bilayer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Cell membranes also contain </a:t>
            </a:r>
            <a:r>
              <a:rPr lang="en-US" sz="2000" i="1" dirty="0">
                <a:solidFill>
                  <a:srgbClr val="FFFFFF"/>
                </a:solidFill>
              </a:rPr>
              <a:t>sterols</a:t>
            </a:r>
            <a:r>
              <a:rPr lang="en-US" sz="2000" dirty="0">
                <a:solidFill>
                  <a:srgbClr val="FFFFFF"/>
                </a:solidFill>
              </a:rPr>
              <a:t> (other lipids such as cholesterol). </a:t>
            </a:r>
          </a:p>
        </p:txBody>
      </p:sp>
    </p:spTree>
    <p:extLst>
      <p:ext uri="{BB962C8B-B14F-4D97-AF65-F5344CB8AC3E}">
        <p14:creationId xmlns:p14="http://schemas.microsoft.com/office/powerpoint/2010/main" val="3360036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C0F3A3-40AD-4D8D-A4FE-89C54F56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Membrane Proteins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31B0E83-B781-48B2-B3C9-6CEBED87A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7650" r="30312" b="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1BAA-EA26-483F-B195-61CEB797F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425" y="2249487"/>
            <a:ext cx="4598986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Plasma membranes also contains </a:t>
            </a:r>
            <a:r>
              <a:rPr lang="en-US" sz="2800" i="1" dirty="0"/>
              <a:t>integral proteins </a:t>
            </a:r>
            <a:r>
              <a:rPr lang="en-US" sz="2800" dirty="0"/>
              <a:t>in the lipid bilayer.</a:t>
            </a:r>
          </a:p>
          <a:p>
            <a:r>
              <a:rPr lang="en-US" sz="2800" dirty="0"/>
              <a:t>Receptor proteins</a:t>
            </a:r>
          </a:p>
          <a:p>
            <a:r>
              <a:rPr lang="en-US" sz="2800" dirty="0"/>
              <a:t>Transport proteins</a:t>
            </a:r>
          </a:p>
          <a:p>
            <a:pPr marL="0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94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57</TotalTime>
  <Words>616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Tw Cen MT</vt:lpstr>
      <vt:lpstr>Tw Cen MT</vt:lpstr>
      <vt:lpstr>Circuit</vt:lpstr>
      <vt:lpstr>4.3 Cell Organelles and Features</vt:lpstr>
      <vt:lpstr>What structures do we have in a cell? </vt:lpstr>
      <vt:lpstr>Student Objectives</vt:lpstr>
      <vt:lpstr>Organelles and Features</vt:lpstr>
      <vt:lpstr>Plasma membrane</vt:lpstr>
      <vt:lpstr>Example: Plasma membrane</vt:lpstr>
      <vt:lpstr>Plasma Membrane</vt:lpstr>
      <vt:lpstr>Membrane Lipids</vt:lpstr>
      <vt:lpstr>Membrane Proteins</vt:lpstr>
      <vt:lpstr>Fluid mosaic model</vt:lpstr>
      <vt:lpstr>Nucleus</vt:lpstr>
      <vt:lpstr>Nucleus</vt:lpstr>
      <vt:lpstr>Nucleolus</vt:lpstr>
      <vt:lpstr>Mitochondria</vt:lpstr>
      <vt:lpstr>Mitochondria</vt:lpstr>
      <vt:lpstr>Ribosomes</vt:lpstr>
      <vt:lpstr>Ribosomes</vt:lpstr>
      <vt:lpstr>Endoplasmic Reticulum</vt:lpstr>
      <vt:lpstr>Endoplasmic reticulum</vt:lpstr>
      <vt:lpstr>Golgi Apparatus</vt:lpstr>
      <vt:lpstr>Golgi Apparatus</vt:lpstr>
      <vt:lpstr>Vesicles</vt:lpstr>
      <vt:lpstr>Cytoskeleton</vt:lpstr>
      <vt:lpstr>Cytoskeleton</vt:lpstr>
      <vt:lpstr>Cilia and Flagella</vt:lpstr>
      <vt:lpstr>Cilia and Flagella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622</cp:revision>
  <dcterms:created xsi:type="dcterms:W3CDTF">2020-10-26T07:01:21Z</dcterms:created>
  <dcterms:modified xsi:type="dcterms:W3CDTF">2020-11-13T05:14:23Z</dcterms:modified>
</cp:coreProperties>
</file>