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12192000" cy="6858000"/>
  <p:notesSz cx="6858000" cy="9144000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84677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99376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49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36592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7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3597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4350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7401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196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7106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6720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94162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15935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1019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1528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0082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9C5C-62E9-4C04-8A7F-6B062C9C971B}" type="datetimeFigureOut">
              <a:rPr lang="en-150" smtClean="0"/>
              <a:t>09/06/2019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8994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" y="-1352006"/>
            <a:ext cx="12083935" cy="9477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B99C64-3B68-4FC5-A90D-DB7FD82C6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61000"/>
                    </a:prstClr>
                  </a:innerShdw>
                </a:effectLst>
              </a:rPr>
              <a:t>Chapter 4: Cell structure and Function</a:t>
            </a:r>
            <a:endParaRPr lang="en-15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61000"/>
                  </a:prstClr>
                </a:inn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9FEFC-6BD1-4B9D-B8FB-37BA58B8A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Cell Organelles and Features</a:t>
            </a:r>
            <a:endParaRPr lang="en-150" sz="4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70011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nuclei contain at least one denser area, called the </a:t>
            </a:r>
            <a:r>
              <a:rPr lang="en-US" b="1" dirty="0" smtClean="0"/>
              <a:t>nucleolus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nucleolus is the site where DNA is concentrated when it is making ribosomal RNA.</a:t>
            </a:r>
          </a:p>
          <a:p>
            <a:r>
              <a:rPr lang="en-US" b="1" dirty="0" smtClean="0"/>
              <a:t>Ribosomes</a:t>
            </a:r>
            <a:r>
              <a:rPr lang="en-US" dirty="0" smtClean="0"/>
              <a:t> are organelles made of protein and RNA that direct protein synthesis in the cytoplasm.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011229"/>
            <a:ext cx="5444681" cy="40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84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Mitochondria</a:t>
            </a:r>
            <a:r>
              <a:rPr lang="en-US" dirty="0" smtClean="0"/>
              <a:t> are tiny organelles that transfer energy from organic molecules to adenosine triphosphate (ATP).</a:t>
            </a:r>
          </a:p>
          <a:p>
            <a:r>
              <a:rPr lang="en-US" dirty="0" smtClean="0"/>
              <a:t>ATP powers the cell’s chemical reactions.</a:t>
            </a:r>
          </a:p>
          <a:p>
            <a:r>
              <a:rPr lang="en-US" dirty="0" smtClean="0"/>
              <a:t>A mitochondrion has an inner and outer phospholipid membrane.</a:t>
            </a:r>
          </a:p>
          <a:p>
            <a:r>
              <a:rPr lang="en-US" dirty="0" smtClean="0"/>
              <a:t>Mitochondria have their </a:t>
            </a:r>
            <a:r>
              <a:rPr lang="en-US" u="sng" dirty="0" smtClean="0"/>
              <a:t>own DNA </a:t>
            </a:r>
            <a:r>
              <a:rPr lang="en-US" dirty="0" smtClean="0"/>
              <a:t>and reproduce only by </a:t>
            </a:r>
            <a:r>
              <a:rPr lang="en-US" u="sng" dirty="0" smtClean="0"/>
              <a:t>division of preexisting mitochondria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Scientists think that mitochondria originated from prokaryotic cells that were incorporated into ancient eukaryotic cells.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1842005"/>
            <a:ext cx="4286250" cy="451793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463649"/>
            <a:ext cx="2743200" cy="16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316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Ribosomes</a:t>
            </a:r>
            <a:r>
              <a:rPr lang="en-US" dirty="0" smtClean="0"/>
              <a:t> are small, toughly spherical organelles that are responsible for building protein.</a:t>
            </a:r>
          </a:p>
          <a:p>
            <a:r>
              <a:rPr lang="en-US" dirty="0" smtClean="0"/>
              <a:t>Ribosomes do not have a membrane.</a:t>
            </a:r>
          </a:p>
          <a:p>
            <a:r>
              <a:rPr lang="en-US" dirty="0" smtClean="0"/>
              <a:t>They are made of protein and RNA molecules.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999859"/>
            <a:ext cx="4184650" cy="2202894"/>
          </a:xfrm>
        </p:spPr>
      </p:pic>
    </p:spTree>
    <p:extLst>
      <p:ext uri="{BB962C8B-B14F-4D97-AF65-F5344CB8AC3E}">
        <p14:creationId xmlns:p14="http://schemas.microsoft.com/office/powerpoint/2010/main" val="1983400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endoplasmic reticulum </a:t>
            </a:r>
            <a:r>
              <a:rPr lang="en-US" dirty="0" smtClean="0"/>
              <a:t>(ER) is a system of membranous tubes and sacs. </a:t>
            </a:r>
          </a:p>
          <a:p>
            <a:r>
              <a:rPr lang="en-US" dirty="0" smtClean="0"/>
              <a:t>The ER functions primarily as a intracellular highway.</a:t>
            </a:r>
          </a:p>
          <a:p>
            <a:r>
              <a:rPr lang="en-US" dirty="0" smtClean="0"/>
              <a:t>There are two types of ER:</a:t>
            </a:r>
          </a:p>
          <a:p>
            <a:pPr lvl="1"/>
            <a:r>
              <a:rPr lang="en-US" b="1" dirty="0" smtClean="0"/>
              <a:t>Rough ER</a:t>
            </a:r>
            <a:r>
              <a:rPr lang="en-US" dirty="0" smtClean="0"/>
              <a:t>: covered with ribosomes and produces phospholipids and proteins.</a:t>
            </a:r>
          </a:p>
          <a:p>
            <a:pPr lvl="1"/>
            <a:r>
              <a:rPr lang="en-US" b="1" dirty="0" smtClean="0"/>
              <a:t>Smooth ER</a:t>
            </a:r>
            <a:r>
              <a:rPr lang="en-US" dirty="0" smtClean="0"/>
              <a:t>: lacks ribosomes and produces lipids.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458655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Golgi apparatus </a:t>
            </a:r>
            <a:r>
              <a:rPr lang="en-US" dirty="0" smtClean="0"/>
              <a:t>is a system of flattened, membranous sacs. The sacs receive newly made proteins and lipids and transport the substances.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579439"/>
            <a:ext cx="6359525" cy="5838838"/>
          </a:xfrm>
        </p:spPr>
      </p:pic>
    </p:spTree>
    <p:extLst>
      <p:ext uri="{BB962C8B-B14F-4D97-AF65-F5344CB8AC3E}">
        <p14:creationId xmlns:p14="http://schemas.microsoft.com/office/powerpoint/2010/main" val="1987541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Vesicles</a:t>
            </a:r>
            <a:r>
              <a:rPr lang="en-US" dirty="0" smtClean="0"/>
              <a:t> have a single membrane and transport and/or digest wastes within the cell.</a:t>
            </a:r>
          </a:p>
          <a:p>
            <a:r>
              <a:rPr lang="en-US" b="1" dirty="0"/>
              <a:t>Lysosomes</a:t>
            </a:r>
            <a:r>
              <a:rPr lang="en-US" dirty="0"/>
              <a:t> </a:t>
            </a:r>
            <a:r>
              <a:rPr lang="en-US" dirty="0" smtClean="0"/>
              <a:t>are vesicles that contain digestive enzymes (for large molecules, bacteria, and cells).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4" y="2528698"/>
            <a:ext cx="5262774" cy="2767201"/>
          </a:xfrm>
        </p:spPr>
      </p:pic>
    </p:spTree>
    <p:extLst>
      <p:ext uri="{BB962C8B-B14F-4D97-AF65-F5344CB8AC3E}">
        <p14:creationId xmlns:p14="http://schemas.microsoft.com/office/powerpoint/2010/main" val="2131242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9" y="2160589"/>
            <a:ext cx="5176529" cy="3592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cytoskeleton</a:t>
            </a:r>
            <a:r>
              <a:rPr lang="en-US" dirty="0" smtClean="0"/>
              <a:t> is a network of thin tubules and filaments that crisscrosses the cytosol.</a:t>
            </a:r>
          </a:p>
          <a:p>
            <a:r>
              <a:rPr lang="en-US" dirty="0" smtClean="0"/>
              <a:t>They give shape and act as internal tracks.</a:t>
            </a:r>
          </a:p>
          <a:p>
            <a:pPr>
              <a:buFont typeface="+mj-lt"/>
              <a:buAutoNum type="arabicPeriod"/>
            </a:pPr>
            <a:r>
              <a:rPr lang="en-US" b="1" dirty="0" smtClean="0"/>
              <a:t>Microtubules</a:t>
            </a:r>
            <a:r>
              <a:rPr lang="en-US" dirty="0" smtClean="0"/>
              <a:t>: hollow tubes made of a protein called tubulin.</a:t>
            </a:r>
          </a:p>
          <a:p>
            <a:pPr>
              <a:buFont typeface="+mj-lt"/>
              <a:buAutoNum type="arabicPeriod"/>
            </a:pPr>
            <a:r>
              <a:rPr lang="en-US" b="1" dirty="0" smtClean="0"/>
              <a:t>Microfilaments</a:t>
            </a:r>
            <a:r>
              <a:rPr lang="en-US" dirty="0" smtClean="0"/>
              <a:t>: long threads of protein actin for cell movement of white blood cells and for muscle contraction.</a:t>
            </a:r>
          </a:p>
          <a:p>
            <a:pPr>
              <a:buFont typeface="+mj-lt"/>
              <a:buAutoNum type="arabicPeriod"/>
            </a:pPr>
            <a:r>
              <a:rPr lang="en-US" b="1" dirty="0" smtClean="0"/>
              <a:t>Intermediate filaments</a:t>
            </a:r>
            <a:r>
              <a:rPr lang="en-US" dirty="0" smtClean="0"/>
              <a:t>: rods that anchor the nucleus and some other organelles to their place.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85" y="171538"/>
            <a:ext cx="2781212" cy="2781212"/>
          </a:xfrm>
        </p:spPr>
      </p:pic>
    </p:spTree>
    <p:extLst>
      <p:ext uri="{BB962C8B-B14F-4D97-AF65-F5344CB8AC3E}">
        <p14:creationId xmlns:p14="http://schemas.microsoft.com/office/powerpoint/2010/main" val="2184469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Cilia and Flagella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Cilia</a:t>
            </a:r>
            <a:r>
              <a:rPr lang="en-US" dirty="0" smtClean="0"/>
              <a:t> and </a:t>
            </a:r>
            <a:r>
              <a:rPr lang="en-US" b="1" dirty="0" smtClean="0"/>
              <a:t>Flagella</a:t>
            </a:r>
            <a:r>
              <a:rPr lang="en-US" dirty="0" smtClean="0"/>
              <a:t> are hair like structures that extend from the surface of the cell, where they assist in movement.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74" y="1930400"/>
            <a:ext cx="5330825" cy="3740462"/>
          </a:xfrm>
        </p:spPr>
      </p:pic>
    </p:spTree>
    <p:extLst>
      <p:ext uri="{BB962C8B-B14F-4D97-AF65-F5344CB8AC3E}">
        <p14:creationId xmlns:p14="http://schemas.microsoft.com/office/powerpoint/2010/main" val="2517550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What’s DNA?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What is the function of the nucleus?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Identify two characteristics that make mitochondria different from other organelles.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List three types of cytoskeletons.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942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3BD483-0F4C-4FCD-AB4C-1C07C85F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structures do we have in a cell?</a:t>
            </a:r>
            <a:br>
              <a:rPr lang="en-US" dirty="0" smtClean="0"/>
            </a:br>
            <a:endParaRPr lang="en-1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70562-87CF-4E0D-81D9-6558D3EDA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921837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2B0099-804C-4D9C-8F55-5EA7ED4F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objectives:</a:t>
            </a:r>
            <a:endParaRPr lang="en-1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D59C41-A3BB-409B-880D-4636BAFDE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structure and function of a cell’s plasma membrane.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Summarize the role of the nucleus.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major organelles found in the cytosol, and describe their roles.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characteristics of mitochondria.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structure and function of the cytoskeleton.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5123618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plasma membrane </a:t>
            </a:r>
            <a:r>
              <a:rPr lang="en-US" dirty="0" smtClean="0"/>
              <a:t>(cell membrane) allows only certain molecules to enter or leave the cell.</a:t>
            </a:r>
          </a:p>
          <a:p>
            <a:r>
              <a:rPr lang="en-US" dirty="0" smtClean="0"/>
              <a:t>It separates internal metabolic reactions from the external environment.</a:t>
            </a:r>
          </a:p>
          <a:p>
            <a:r>
              <a:rPr lang="en-US" dirty="0" smtClean="0"/>
              <a:t>It allows the cell to excrete wastes and to interact with its environment.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24" y="2408239"/>
            <a:ext cx="6199589" cy="2929359"/>
          </a:xfrm>
        </p:spPr>
      </p:pic>
    </p:spTree>
    <p:extLst>
      <p:ext uri="{BB962C8B-B14F-4D97-AF65-F5344CB8AC3E}">
        <p14:creationId xmlns:p14="http://schemas.microsoft.com/office/powerpoint/2010/main" val="3091451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plasma membrane is primarily made of phospholipids.</a:t>
            </a:r>
          </a:p>
          <a:p>
            <a:r>
              <a:rPr lang="en-US" dirty="0" smtClean="0"/>
              <a:t>Phospholipids have </a:t>
            </a:r>
            <a:r>
              <a:rPr lang="en-US" i="1" dirty="0" smtClean="0"/>
              <a:t>polar hydrophilic</a:t>
            </a:r>
            <a:r>
              <a:rPr lang="en-US" dirty="0" smtClean="0"/>
              <a:t> phosphate head and two </a:t>
            </a:r>
            <a:r>
              <a:rPr lang="en-US" i="1" dirty="0" smtClean="0"/>
              <a:t>nonpolar hydrophobic </a:t>
            </a:r>
            <a:r>
              <a:rPr lang="en-US" dirty="0" smtClean="0"/>
              <a:t>fatty acid tails. </a:t>
            </a:r>
          </a:p>
          <a:p>
            <a:r>
              <a:rPr lang="en-US" dirty="0" smtClean="0"/>
              <a:t>They line up in a </a:t>
            </a:r>
            <a:r>
              <a:rPr lang="en-US" b="1" dirty="0" smtClean="0"/>
              <a:t>phospholipid bilayer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Cell membranes also contain </a:t>
            </a:r>
            <a:r>
              <a:rPr lang="en-US" i="1" dirty="0" smtClean="0"/>
              <a:t>sterols</a:t>
            </a:r>
            <a:r>
              <a:rPr lang="en-US" dirty="0" smtClean="0"/>
              <a:t> (other lipids such as cholesterol).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24" y="2408239"/>
            <a:ext cx="6199589" cy="292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02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Plasma membranes also contains </a:t>
            </a:r>
            <a:r>
              <a:rPr lang="en-US" i="1" dirty="0" smtClean="0"/>
              <a:t>integral proteins </a:t>
            </a:r>
            <a:r>
              <a:rPr lang="en-US" dirty="0" smtClean="0"/>
              <a:t>in the lipid bilayer.</a:t>
            </a:r>
          </a:p>
          <a:p>
            <a:pPr lvl="1"/>
            <a:r>
              <a:rPr lang="en-US" dirty="0" smtClean="0"/>
              <a:t>Receptor proteins</a:t>
            </a:r>
          </a:p>
          <a:p>
            <a:pPr lvl="1"/>
            <a:r>
              <a:rPr lang="en-US" dirty="0" smtClean="0"/>
              <a:t>Transport proteins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24" y="2408239"/>
            <a:ext cx="6199589" cy="292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726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mosaic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cell’s membrane is very dynamic.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fluid mosaic model </a:t>
            </a:r>
            <a:r>
              <a:rPr lang="en-US" dirty="0" smtClean="0"/>
              <a:t>states that the phospholipid bilayer behaves more life a fluid than a solid.</a:t>
            </a:r>
          </a:p>
          <a:p>
            <a:r>
              <a:rPr lang="en-US" dirty="0" smtClean="0"/>
              <a:t>Membrane lipids and proteins can move laterally within the bilayer.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78" y="2484438"/>
            <a:ext cx="6323714" cy="3078161"/>
          </a:xfrm>
        </p:spPr>
      </p:pic>
    </p:spTree>
    <p:extLst>
      <p:ext uri="{BB962C8B-B14F-4D97-AF65-F5344CB8AC3E}">
        <p14:creationId xmlns:p14="http://schemas.microsoft.com/office/powerpoint/2010/main" val="3156556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nucleus is filled with a jellylike liquid called the </a:t>
            </a:r>
            <a:r>
              <a:rPr lang="en-US" i="1" dirty="0" smtClean="0"/>
              <a:t>nucleoplasm</a:t>
            </a:r>
            <a:r>
              <a:rPr lang="en-US" dirty="0" smtClean="0"/>
              <a:t>, which holds contents of the nucleus and is similar to the cytoplasm.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nucleus</a:t>
            </a:r>
            <a:r>
              <a:rPr lang="en-US" dirty="0" smtClean="0"/>
              <a:t> houses and protects the cell’s genetic information (</a:t>
            </a:r>
            <a:r>
              <a:rPr lang="en-US" b="1" dirty="0" smtClean="0"/>
              <a:t>DNA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When a cell is not dividing it is in a threadlike form called </a:t>
            </a:r>
            <a:r>
              <a:rPr lang="en-US" i="1" dirty="0" smtClean="0"/>
              <a:t>chromatin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a cell is about to divide, the chromatins condenses to form </a:t>
            </a:r>
            <a:r>
              <a:rPr lang="en-US" b="1" dirty="0" smtClean="0"/>
              <a:t>chromosomes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nucleus is where DNA is transcribed into ribonucleic acid (RNA).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2" y="2160589"/>
            <a:ext cx="5005388" cy="3708728"/>
          </a:xfrm>
        </p:spPr>
      </p:pic>
    </p:spTree>
    <p:extLst>
      <p:ext uri="{BB962C8B-B14F-4D97-AF65-F5344CB8AC3E}">
        <p14:creationId xmlns:p14="http://schemas.microsoft.com/office/powerpoint/2010/main" val="2224011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Envelope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nucleus is surrounded by a double membrane called the </a:t>
            </a:r>
            <a:r>
              <a:rPr lang="en-US" b="1" dirty="0" smtClean="0"/>
              <a:t>nuclear envelope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made of two phospholipid bilayers.</a:t>
            </a:r>
          </a:p>
          <a:p>
            <a:r>
              <a:rPr lang="en-US" dirty="0" smtClean="0"/>
              <a:t>RNA can enter and leave the nuclear envelope via </a:t>
            </a:r>
            <a:r>
              <a:rPr lang="en-US" i="1" dirty="0" smtClean="0"/>
              <a:t>nuclear pores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011229"/>
            <a:ext cx="5444681" cy="4030132"/>
          </a:xfrm>
        </p:spPr>
      </p:pic>
    </p:spTree>
    <p:extLst>
      <p:ext uri="{BB962C8B-B14F-4D97-AF65-F5344CB8AC3E}">
        <p14:creationId xmlns:p14="http://schemas.microsoft.com/office/powerpoint/2010/main" val="16721057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510</TotalTime>
  <Words>710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Chapter 4: Cell structure and Function</vt:lpstr>
      <vt:lpstr>What structures do we have in a cell? </vt:lpstr>
      <vt:lpstr>Student objectives:</vt:lpstr>
      <vt:lpstr>Plasma Membrane</vt:lpstr>
      <vt:lpstr>Membrane Lipids</vt:lpstr>
      <vt:lpstr>Membrane Proteins</vt:lpstr>
      <vt:lpstr>Fluid mosaic model</vt:lpstr>
      <vt:lpstr>Nucleus</vt:lpstr>
      <vt:lpstr>Nuclear Envelope</vt:lpstr>
      <vt:lpstr>Nucleolus</vt:lpstr>
      <vt:lpstr>Mitochondria</vt:lpstr>
      <vt:lpstr>Ribosomes</vt:lpstr>
      <vt:lpstr>Endoplasmic reticulum</vt:lpstr>
      <vt:lpstr>Golgi Apparatus</vt:lpstr>
      <vt:lpstr>Vesicles</vt:lpstr>
      <vt:lpstr>Cytoskeleton</vt:lpstr>
      <vt:lpstr>Cilia and Flagella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Cell structure and Function</dc:title>
  <dc:creator>Rick Reinders</dc:creator>
  <cp:lastModifiedBy>Admin</cp:lastModifiedBy>
  <cp:revision>27</cp:revision>
  <dcterms:created xsi:type="dcterms:W3CDTF">2019-09-01T12:57:01Z</dcterms:created>
  <dcterms:modified xsi:type="dcterms:W3CDTF">2019-09-06T04:31:44Z</dcterms:modified>
</cp:coreProperties>
</file>