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467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9376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49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6592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59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4350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740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196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106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72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416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593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1019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528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008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9C5C-62E9-4C04-8A7F-6B062C9C971B}" type="datetimeFigureOut">
              <a:rPr lang="en-150" smtClean="0"/>
              <a:t>09/09/2019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D5903-D230-4A0C-93D0-9456F4DBB790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99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9C64-3B68-4FC5-A90D-DB7FD82C6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Cell structure and Function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9FEFC-6BD1-4B9D-B8FB-37BA58B8A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cells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247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5EE1-EB21-49CD-9856-228309DF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Center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DBF0-BBEB-4236-A690-1EB18AD96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nucleus</a:t>
            </a:r>
            <a:r>
              <a:rPr lang="en-US" dirty="0"/>
              <a:t> is a membrane bound organelle that carries the coded information in the form of DNA.</a:t>
            </a:r>
          </a:p>
          <a:p>
            <a:r>
              <a:rPr lang="en-US" dirty="0"/>
              <a:t>Some cells have the DNA float freely within the cell.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16449"/>
            <a:ext cx="4184650" cy="2769715"/>
          </a:xfrm>
        </p:spPr>
      </p:pic>
    </p:spTree>
    <p:extLst>
      <p:ext uri="{BB962C8B-B14F-4D97-AF65-F5344CB8AC3E}">
        <p14:creationId xmlns:p14="http://schemas.microsoft.com/office/powerpoint/2010/main" val="8434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CD41-F5F1-4195-88D3-814A40C5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basic types of Cells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CDB7-3C95-477F-A91E-7CA1A17716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earliest cells on Earth were simple cells similar to some present-day bacteria.</a:t>
            </a:r>
          </a:p>
          <a:p>
            <a:r>
              <a:rPr lang="en-US" dirty="0"/>
              <a:t>As cell evolved, they differentiated into two major types: </a:t>
            </a:r>
          </a:p>
          <a:p>
            <a:pPr lvl="1"/>
            <a:r>
              <a:rPr lang="en-US" dirty="0"/>
              <a:t>Prokaryotes</a:t>
            </a:r>
          </a:p>
          <a:p>
            <a:pPr lvl="1"/>
            <a:r>
              <a:rPr lang="en-US" dirty="0"/>
              <a:t>Eukaryotes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07" y="2286000"/>
            <a:ext cx="5189358" cy="3459571"/>
          </a:xfrm>
        </p:spPr>
      </p:pic>
    </p:spTree>
    <p:extLst>
      <p:ext uri="{BB962C8B-B14F-4D97-AF65-F5344CB8AC3E}">
        <p14:creationId xmlns:p14="http://schemas.microsoft.com/office/powerpoint/2010/main" val="28230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CBD3-D8FE-4A61-8C0C-7A89DEAD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FCC7-3CD9-420A-9953-08043AA796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Prokaryotes</a:t>
            </a:r>
            <a:r>
              <a:rPr lang="en-US" dirty="0"/>
              <a:t> are organisms that lack a membrane-bound nucleus and membrane-bound organelles.</a:t>
            </a:r>
          </a:p>
          <a:p>
            <a:r>
              <a:rPr lang="en-US" dirty="0"/>
              <a:t>Their DNA is often concentrated in a part of the cell called </a:t>
            </a:r>
            <a:r>
              <a:rPr lang="en-US" i="1" dirty="0"/>
              <a:t>nucleoid</a:t>
            </a:r>
            <a:r>
              <a:rPr lang="en-US" dirty="0"/>
              <a:t>.</a:t>
            </a:r>
          </a:p>
          <a:p>
            <a:r>
              <a:rPr lang="en-US" dirty="0"/>
              <a:t>Prokaryotes have two domains: Bacteria and Archaea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39" y="2160589"/>
            <a:ext cx="5683770" cy="4017485"/>
          </a:xfrm>
        </p:spPr>
      </p:pic>
    </p:spTree>
    <p:extLst>
      <p:ext uri="{BB962C8B-B14F-4D97-AF65-F5344CB8AC3E}">
        <p14:creationId xmlns:p14="http://schemas.microsoft.com/office/powerpoint/2010/main" val="3247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AFFD-95D6-423F-BB7B-729D5517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4552-DA61-43A2-A69E-7D501D50F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 made up of one or more cells that have a nucleus and membrane-bound organelles called </a:t>
            </a:r>
            <a:r>
              <a:rPr lang="en-US" b="1" dirty="0"/>
              <a:t>Eukaryotes</a:t>
            </a:r>
            <a:r>
              <a:rPr lang="en-US" dirty="0"/>
              <a:t>.</a:t>
            </a:r>
          </a:p>
          <a:p>
            <a:r>
              <a:rPr lang="en-US" dirty="0"/>
              <a:t>Eukaryotic cells have a variety of subcellular structures called </a:t>
            </a:r>
            <a:r>
              <a:rPr lang="en-US" b="1" dirty="0"/>
              <a:t>organelles</a:t>
            </a:r>
            <a:r>
              <a:rPr lang="en-US" dirty="0"/>
              <a:t>, well-defined, intracellular bodies that perform specific functions for the cell. Many organelles are surrounded by a membrane.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92" y="2319970"/>
            <a:ext cx="5168380" cy="3537714"/>
          </a:xfrm>
        </p:spPr>
      </p:pic>
    </p:spTree>
    <p:extLst>
      <p:ext uri="{BB962C8B-B14F-4D97-AF65-F5344CB8AC3E}">
        <p14:creationId xmlns:p14="http://schemas.microsoft.com/office/powerpoint/2010/main" val="11137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0036-6AFF-4EC5-83E9-C76D29F8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organization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F1FB-E694-4552-8E81-1D6C9CF818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time cells began to work together:</a:t>
            </a:r>
          </a:p>
          <a:p>
            <a:pPr lvl="1"/>
            <a:r>
              <a:rPr lang="en-US" b="1" dirty="0" smtClean="0"/>
              <a:t>Colonies</a:t>
            </a:r>
            <a:r>
              <a:rPr lang="en-US" dirty="0" smtClean="0"/>
              <a:t>: A colonial organism is a collection of genetically identical cells that live together in a connected group.</a:t>
            </a:r>
          </a:p>
          <a:p>
            <a:pPr lvl="1"/>
            <a:r>
              <a:rPr lang="en-US" b="1" dirty="0" smtClean="0"/>
              <a:t>Organism</a:t>
            </a:r>
            <a:r>
              <a:rPr lang="en-US" dirty="0" smtClean="0"/>
              <a:t>: </a:t>
            </a:r>
            <a:r>
              <a:rPr lang="en-US" b="1" dirty="0" smtClean="0"/>
              <a:t>Cells</a:t>
            </a:r>
            <a:r>
              <a:rPr lang="en-US" dirty="0" smtClean="0"/>
              <a:t> take specific roles within an organism. </a:t>
            </a:r>
            <a:r>
              <a:rPr lang="en-US" b="1" dirty="0" smtClean="0"/>
              <a:t>Tissues</a:t>
            </a:r>
            <a:r>
              <a:rPr lang="en-US" dirty="0" smtClean="0"/>
              <a:t> are the groups of similar cells that carry out a specific task. </a:t>
            </a:r>
            <a:r>
              <a:rPr lang="en-US" b="1" dirty="0" smtClean="0"/>
              <a:t>Organs</a:t>
            </a:r>
            <a:r>
              <a:rPr lang="en-US" dirty="0" smtClean="0"/>
              <a:t> are groups of tissue working together. An </a:t>
            </a:r>
            <a:r>
              <a:rPr lang="en-US" b="1" dirty="0" smtClean="0"/>
              <a:t>organ system </a:t>
            </a:r>
            <a:r>
              <a:rPr lang="en-US" dirty="0" smtClean="0"/>
              <a:t>is a group of organs that accomplish related tasks.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15" y="2160588"/>
            <a:ext cx="4049869" cy="3881437"/>
          </a:xfrm>
        </p:spPr>
      </p:pic>
    </p:spTree>
    <p:extLst>
      <p:ext uri="{BB962C8B-B14F-4D97-AF65-F5344CB8AC3E}">
        <p14:creationId xmlns:p14="http://schemas.microsoft.com/office/powerpoint/2010/main" val="3936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Describe the relationship between a cell’s shape and its function.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Explain the factor that limits cell size.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Identify three parts </a:t>
            </a:r>
            <a:r>
              <a:rPr lang="en-US" smtClean="0"/>
              <a:t>of a cell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Summarize the difference between prokaryotic and eukaryotic cells.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List four levels of organization that combine to form an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BD483-0F4C-4FCD-AB4C-1C07C85F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Cells come in a variety of shapes and sizes that suit their diverse function. There are at least 200 types of cells.</a:t>
            </a:r>
            <a:endParaRPr lang="en-1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70562-87CF-4E0D-81D9-6558D3EDA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21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B0099-804C-4D9C-8F55-5EA7ED4F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objectives: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D59C41-A3BB-409B-880D-4636BAFDE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Explain the relationship between cell shape and cell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factor that limits cell size.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three basic parts of a cell.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prokaryotic cells and eukaryotic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relationship among cells, tissues, organs</a:t>
            </a:r>
            <a:r>
              <a:rPr lang="en-US"/>
              <a:t>, </a:t>
            </a:r>
            <a:r>
              <a:rPr lang="en-US" smtClean="0"/>
              <a:t>organ systems</a:t>
            </a:r>
            <a:r>
              <a:rPr lang="en-US" dirty="0"/>
              <a:t>, and organisms.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5123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29D9-3AB5-4390-B934-5F092537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Diversity</a:t>
            </a:r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39FB2-23B6-40C6-9FE7-24D042D6F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Cells of different organisms and even cells within the same organism are very diverse in terms of shape, size, and internal organization. </a:t>
            </a:r>
            <a:endParaRPr lang="en-15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27447"/>
            <a:ext cx="4184650" cy="3347719"/>
          </a:xfrm>
        </p:spPr>
      </p:pic>
    </p:spTree>
    <p:extLst>
      <p:ext uri="{BB962C8B-B14F-4D97-AF65-F5344CB8AC3E}">
        <p14:creationId xmlns:p14="http://schemas.microsoft.com/office/powerpoint/2010/main" val="31939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074F-3C64-4017-A177-9BC6BF2B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Shape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328D-D5DA-4C51-B88B-CFAF4E6776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diversity of cell shapes reflects the different functions of cells.</a:t>
            </a:r>
          </a:p>
          <a:p>
            <a:r>
              <a:rPr lang="en-US" dirty="0"/>
              <a:t>A cell’s shape can be simple or complex depending on the function of the cell.</a:t>
            </a:r>
          </a:p>
          <a:p>
            <a:r>
              <a:rPr lang="en-US" dirty="0"/>
              <a:t>Each cell has a shape that has evolved to allow the cell to perform its function effectively.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7" y="1843371"/>
            <a:ext cx="3317385" cy="4058160"/>
          </a:xfrm>
        </p:spPr>
      </p:pic>
    </p:spTree>
    <p:extLst>
      <p:ext uri="{BB962C8B-B14F-4D97-AF65-F5344CB8AC3E}">
        <p14:creationId xmlns:p14="http://schemas.microsoft.com/office/powerpoint/2010/main" val="40335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D10F-A318-4320-BAE2-9B3A9F8D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size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3BBF-3F60-4FBF-937E-0523C185C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Cells can have very different sizes.</a:t>
            </a:r>
          </a:p>
          <a:p>
            <a:r>
              <a:rPr lang="en-US" dirty="0"/>
              <a:t>The size of a cell is limited by the relationship of the cells outer surface area to its volume, or its </a:t>
            </a:r>
            <a:r>
              <a:rPr lang="en-US" b="1" dirty="0"/>
              <a:t>surface area-to-volume ratio</a:t>
            </a:r>
            <a:r>
              <a:rPr lang="en-US" dirty="0"/>
              <a:t>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65554"/>
            <a:ext cx="4184650" cy="3271504"/>
          </a:xfrm>
        </p:spPr>
      </p:pic>
    </p:spTree>
    <p:extLst>
      <p:ext uri="{BB962C8B-B14F-4D97-AF65-F5344CB8AC3E}">
        <p14:creationId xmlns:p14="http://schemas.microsoft.com/office/powerpoint/2010/main" val="41455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AA9F-40AA-4D67-95A2-D7B38A57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parts of a Cell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7DB0-AB46-4113-85C1-C11B79A31C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 basic features are common to all cell types:</a:t>
            </a:r>
          </a:p>
          <a:p>
            <a:pPr lvl="1"/>
            <a:r>
              <a:rPr lang="en-US" dirty="0"/>
              <a:t>Plasma membrane</a:t>
            </a:r>
          </a:p>
          <a:p>
            <a:pPr lvl="1"/>
            <a:r>
              <a:rPr lang="en-US" dirty="0"/>
              <a:t>Cytoplasm</a:t>
            </a:r>
          </a:p>
          <a:p>
            <a:pPr lvl="1"/>
            <a:r>
              <a:rPr lang="en-US" dirty="0"/>
              <a:t>Control center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78" y="2131660"/>
            <a:ext cx="5251508" cy="3938630"/>
          </a:xfrm>
        </p:spPr>
      </p:pic>
    </p:spTree>
    <p:extLst>
      <p:ext uri="{BB962C8B-B14F-4D97-AF65-F5344CB8AC3E}">
        <p14:creationId xmlns:p14="http://schemas.microsoft.com/office/powerpoint/2010/main" val="318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0E86-CDA8-4591-93E4-7D4BEC42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membrane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BCF5-568E-4A5D-8F26-2816418E7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plasma membrane</a:t>
            </a:r>
            <a:r>
              <a:rPr lang="en-US" dirty="0"/>
              <a:t> is the cell’s outer boundary.</a:t>
            </a:r>
          </a:p>
          <a:p>
            <a:r>
              <a:rPr lang="en-US" dirty="0"/>
              <a:t>It covers the cell and acts as a barrier between the cell and the outside.</a:t>
            </a: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02" y="2352503"/>
            <a:ext cx="5961730" cy="3129908"/>
          </a:xfrm>
        </p:spPr>
      </p:pic>
    </p:spTree>
    <p:extLst>
      <p:ext uri="{BB962C8B-B14F-4D97-AF65-F5344CB8AC3E}">
        <p14:creationId xmlns:p14="http://schemas.microsoft.com/office/powerpoint/2010/main" val="543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50C4-A011-49D2-9725-BF78E611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2717-B02C-463E-8692-167C302E0F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the fluid, the cytoskeleton, and all of the organelles (except nucleus) are called the </a:t>
            </a:r>
            <a:r>
              <a:rPr lang="en-US" b="1" dirty="0"/>
              <a:t>cytoplasm</a:t>
            </a:r>
            <a:r>
              <a:rPr lang="en-US" dirty="0"/>
              <a:t>.</a:t>
            </a:r>
          </a:p>
          <a:p>
            <a:r>
              <a:rPr lang="en-US" b="1" dirty="0"/>
              <a:t>Cytosol</a:t>
            </a:r>
            <a:r>
              <a:rPr lang="en-US" dirty="0"/>
              <a:t> is the part of the cytoplasm that includes molecules and small particles, but without the membrane-bound organelles.</a:t>
            </a:r>
            <a:endParaRPr lang="en-15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30" y="2492460"/>
            <a:ext cx="5176693" cy="2951364"/>
          </a:xfrm>
        </p:spPr>
      </p:pic>
    </p:spTree>
    <p:extLst>
      <p:ext uri="{BB962C8B-B14F-4D97-AF65-F5344CB8AC3E}">
        <p14:creationId xmlns:p14="http://schemas.microsoft.com/office/powerpoint/2010/main" val="3160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</TotalTime>
  <Words>558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Chapter 4: Cell structure and Function</vt:lpstr>
      <vt:lpstr>Cells come in a variety of shapes and sizes that suit their diverse function. There are at least 200 types of cells.</vt:lpstr>
      <vt:lpstr>Student objectives:</vt:lpstr>
      <vt:lpstr>Cell Diversity</vt:lpstr>
      <vt:lpstr>Cell Shape</vt:lpstr>
      <vt:lpstr>Cell size</vt:lpstr>
      <vt:lpstr>Basic parts of a Cell</vt:lpstr>
      <vt:lpstr>Plasma membrane</vt:lpstr>
      <vt:lpstr>Cytoplasm</vt:lpstr>
      <vt:lpstr>Control Center</vt:lpstr>
      <vt:lpstr>Two basic types of Cells</vt:lpstr>
      <vt:lpstr>Prokaryotes</vt:lpstr>
      <vt:lpstr>Eukaryotes</vt:lpstr>
      <vt:lpstr>Cellular organization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Cell structure and Function</dc:title>
  <dc:creator>Rick Reinders</dc:creator>
  <cp:lastModifiedBy>Admin</cp:lastModifiedBy>
  <cp:revision>16</cp:revision>
  <dcterms:created xsi:type="dcterms:W3CDTF">2019-09-01T12:57:01Z</dcterms:created>
  <dcterms:modified xsi:type="dcterms:W3CDTF">2019-09-09T07:48:15Z</dcterms:modified>
</cp:coreProperties>
</file>