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83" r:id="rId6"/>
    <p:sldId id="273" r:id="rId7"/>
    <p:sldId id="274" r:id="rId8"/>
    <p:sldId id="285" r:id="rId9"/>
    <p:sldId id="275" r:id="rId10"/>
    <p:sldId id="276" r:id="rId11"/>
    <p:sldId id="277" r:id="rId12"/>
    <p:sldId id="278" r:id="rId13"/>
    <p:sldId id="286" r:id="rId14"/>
    <p:sldId id="279" r:id="rId15"/>
    <p:sldId id="280" r:id="rId16"/>
    <p:sldId id="281" r:id="rId17"/>
    <p:sldId id="282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7AC29-682D-BB7F-9F7C-EE1F7D13BAF5}" v="163" dt="2020-10-26T07:09:41.430"/>
    <p1510:client id="{51277510-0E58-2BCC-73E8-A75E0B227DE1}" v="3" dt="2020-11-04T02:17:45.546"/>
    <p1510:client id="{5986BB49-0209-DF78-A8BC-913ED9382894}" v="473" dt="2020-10-28T07:26:59.739"/>
    <p1510:client id="{D69DA3EF-091B-540E-3743-4AE31EF372A8}" v="466" dt="2020-10-27T05:58:28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62281-1D3B-4E75-B914-D2E7563D89A1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5075BE-748E-456E-9B69-D263FE93BC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Explain</a:t>
          </a:r>
        </a:p>
      </dgm:t>
    </dgm:pt>
    <dgm:pt modelId="{EEB20AD6-93B4-4F7F-8663-C2A6DB9E08F2}" type="parTrans" cxnId="{AECCA32D-8A0C-498E-AD85-9F1C5222D5F9}">
      <dgm:prSet/>
      <dgm:spPr/>
      <dgm:t>
        <a:bodyPr/>
        <a:lstStyle/>
        <a:p>
          <a:endParaRPr lang="en-US"/>
        </a:p>
      </dgm:t>
    </dgm:pt>
    <dgm:pt modelId="{A3BF2BFE-99F8-4B0B-A30B-92D61C30F7EC}" type="sibTrans" cxnId="{AECCA32D-8A0C-498E-AD85-9F1C5222D5F9}">
      <dgm:prSet/>
      <dgm:spPr/>
      <dgm:t>
        <a:bodyPr/>
        <a:lstStyle/>
        <a:p>
          <a:endParaRPr lang="en-US"/>
        </a:p>
      </dgm:t>
    </dgm:pt>
    <dgm:pt modelId="{E8621A42-620F-4D96-B5EC-F0A7883A8F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Explain the relationship between cell shape and cell function.</a:t>
          </a:r>
        </a:p>
      </dgm:t>
    </dgm:pt>
    <dgm:pt modelId="{1EDDB1BC-C9C3-4280-86D7-B076C3BA03FA}" type="parTrans" cxnId="{048E81BA-52A7-4A5F-B5C7-4F19695FB0D2}">
      <dgm:prSet/>
      <dgm:spPr/>
      <dgm:t>
        <a:bodyPr/>
        <a:lstStyle/>
        <a:p>
          <a:endParaRPr lang="en-US"/>
        </a:p>
      </dgm:t>
    </dgm:pt>
    <dgm:pt modelId="{1E86D0A3-F0CD-4ADE-9C50-611B907DC2CE}" type="sibTrans" cxnId="{048E81BA-52A7-4A5F-B5C7-4F19695FB0D2}">
      <dgm:prSet/>
      <dgm:spPr/>
      <dgm:t>
        <a:bodyPr/>
        <a:lstStyle/>
        <a:p>
          <a:endParaRPr lang="en-US"/>
        </a:p>
      </dgm:t>
    </dgm:pt>
    <dgm:pt modelId="{F5095E7B-DE86-4EE4-8AF7-0BEB017907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</a:t>
          </a:r>
        </a:p>
      </dgm:t>
    </dgm:pt>
    <dgm:pt modelId="{960EFBC3-3102-4F77-844E-91F5CF0BF409}" type="parTrans" cxnId="{C7833A48-EBAB-4E27-B415-7F1F124A2D36}">
      <dgm:prSet/>
      <dgm:spPr/>
      <dgm:t>
        <a:bodyPr/>
        <a:lstStyle/>
        <a:p>
          <a:endParaRPr lang="en-US"/>
        </a:p>
      </dgm:t>
    </dgm:pt>
    <dgm:pt modelId="{F02090BD-10A6-41B8-A578-2E62535FE398}" type="sibTrans" cxnId="{C7833A48-EBAB-4E27-B415-7F1F124A2D36}">
      <dgm:prSet/>
      <dgm:spPr/>
      <dgm:t>
        <a:bodyPr/>
        <a:lstStyle/>
        <a:p>
          <a:endParaRPr lang="en-US"/>
        </a:p>
      </dgm:t>
    </dgm:pt>
    <dgm:pt modelId="{D96B3783-FF53-42D6-8E02-BBD0195431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the factor that limits cell size.</a:t>
          </a:r>
        </a:p>
      </dgm:t>
    </dgm:pt>
    <dgm:pt modelId="{47AC358C-33BC-41D1-90E4-0313541F6D01}" type="parTrans" cxnId="{B57607EB-D990-4512-BF37-2D92C993189E}">
      <dgm:prSet/>
      <dgm:spPr/>
      <dgm:t>
        <a:bodyPr/>
        <a:lstStyle/>
        <a:p>
          <a:endParaRPr lang="en-US"/>
        </a:p>
      </dgm:t>
    </dgm:pt>
    <dgm:pt modelId="{A278A2EC-CC69-4CAE-BD77-44614C87CC74}" type="sibTrans" cxnId="{B57607EB-D990-4512-BF37-2D92C993189E}">
      <dgm:prSet/>
      <dgm:spPr/>
      <dgm:t>
        <a:bodyPr/>
        <a:lstStyle/>
        <a:p>
          <a:endParaRPr lang="en-US"/>
        </a:p>
      </dgm:t>
    </dgm:pt>
    <dgm:pt modelId="{C3E5B4A0-87AF-4A73-8EB8-72ED769B0D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Describe</a:t>
          </a:r>
        </a:p>
      </dgm:t>
    </dgm:pt>
    <dgm:pt modelId="{F46850AA-D9C6-4F58-B2B3-A5A55C3051B8}" type="parTrans" cxnId="{2DEDF6BD-0C34-40F8-8D0C-78FA8FF5D28B}">
      <dgm:prSet/>
      <dgm:spPr/>
      <dgm:t>
        <a:bodyPr/>
        <a:lstStyle/>
        <a:p>
          <a:endParaRPr lang="en-US"/>
        </a:p>
      </dgm:t>
    </dgm:pt>
    <dgm:pt modelId="{FD914C6C-7687-4C31-8768-7A05FE8546B5}" type="sibTrans" cxnId="{2DEDF6BD-0C34-40F8-8D0C-78FA8FF5D28B}">
      <dgm:prSet/>
      <dgm:spPr/>
      <dgm:t>
        <a:bodyPr/>
        <a:lstStyle/>
        <a:p>
          <a:endParaRPr lang="en-US"/>
        </a:p>
      </dgm:t>
    </dgm:pt>
    <dgm:pt modelId="{8FF87AB2-22AE-46E9-87DF-FEC837246E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Describe the three basic parts of a cell.</a:t>
          </a:r>
        </a:p>
      </dgm:t>
    </dgm:pt>
    <dgm:pt modelId="{E9FADED5-DBD6-4987-B91A-ED52E03E9239}" type="parTrans" cxnId="{427A9E0F-C2D1-4EA1-B9B6-076ED8092442}">
      <dgm:prSet/>
      <dgm:spPr/>
      <dgm:t>
        <a:bodyPr/>
        <a:lstStyle/>
        <a:p>
          <a:endParaRPr lang="en-US"/>
        </a:p>
      </dgm:t>
    </dgm:pt>
    <dgm:pt modelId="{B1AF8931-1686-4EBC-A174-8FAA16A140CC}" type="sibTrans" cxnId="{427A9E0F-C2D1-4EA1-B9B6-076ED8092442}">
      <dgm:prSet/>
      <dgm:spPr/>
      <dgm:t>
        <a:bodyPr/>
        <a:lstStyle/>
        <a:p>
          <a:endParaRPr lang="en-US"/>
        </a:p>
      </dgm:t>
    </dgm:pt>
    <dgm:pt modelId="{B7F1DC50-6C1C-4884-9CD0-4146E3EDE6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Compare</a:t>
          </a:r>
        </a:p>
      </dgm:t>
    </dgm:pt>
    <dgm:pt modelId="{A1B664D1-55CB-4FE1-9200-33B8F5B2A445}" type="parTrans" cxnId="{F38E07AD-F29E-4121-871F-95B534428A59}">
      <dgm:prSet/>
      <dgm:spPr/>
      <dgm:t>
        <a:bodyPr/>
        <a:lstStyle/>
        <a:p>
          <a:endParaRPr lang="en-US"/>
        </a:p>
      </dgm:t>
    </dgm:pt>
    <dgm:pt modelId="{58D56F42-73F8-449A-BB3D-B13845B55720}" type="sibTrans" cxnId="{F38E07AD-F29E-4121-871F-95B534428A59}">
      <dgm:prSet/>
      <dgm:spPr/>
      <dgm:t>
        <a:bodyPr/>
        <a:lstStyle/>
        <a:p>
          <a:endParaRPr lang="en-US"/>
        </a:p>
      </dgm:t>
    </dgm:pt>
    <dgm:pt modelId="{EBBF2494-63F5-401E-9BD0-665BC42EFC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Compare prokaryotic cells and eukaryotic cells.</a:t>
          </a:r>
        </a:p>
      </dgm:t>
    </dgm:pt>
    <dgm:pt modelId="{242369D6-1574-484D-B5C5-B1B9BEC81BBA}" type="parTrans" cxnId="{B81D7478-7A79-4CA9-AAD2-A8E544F3F094}">
      <dgm:prSet/>
      <dgm:spPr/>
      <dgm:t>
        <a:bodyPr/>
        <a:lstStyle/>
        <a:p>
          <a:endParaRPr lang="en-US"/>
        </a:p>
      </dgm:t>
    </dgm:pt>
    <dgm:pt modelId="{6B48B1D9-FE69-42A2-92DC-04273F9F73AC}" type="sibTrans" cxnId="{B81D7478-7A79-4CA9-AAD2-A8E544F3F094}">
      <dgm:prSet/>
      <dgm:spPr/>
      <dgm:t>
        <a:bodyPr/>
        <a:lstStyle/>
        <a:p>
          <a:endParaRPr lang="en-US"/>
        </a:p>
      </dgm:t>
    </dgm:pt>
    <dgm:pt modelId="{8F81DF98-9E2C-4C8C-8F1C-9682C4D2A7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Analyze</a:t>
          </a:r>
        </a:p>
      </dgm:t>
    </dgm:pt>
    <dgm:pt modelId="{4485A632-DD1C-4739-84BB-4BF022BD3B5F}" type="parTrans" cxnId="{D7956D0B-314A-400E-8C45-C7BE0CB8D6D1}">
      <dgm:prSet/>
      <dgm:spPr/>
      <dgm:t>
        <a:bodyPr/>
        <a:lstStyle/>
        <a:p>
          <a:endParaRPr lang="en-US"/>
        </a:p>
      </dgm:t>
    </dgm:pt>
    <dgm:pt modelId="{2CA10E64-B9D0-442C-821B-BCDC221FE68A}" type="sibTrans" cxnId="{D7956D0B-314A-400E-8C45-C7BE0CB8D6D1}">
      <dgm:prSet/>
      <dgm:spPr/>
      <dgm:t>
        <a:bodyPr/>
        <a:lstStyle/>
        <a:p>
          <a:endParaRPr lang="en-US"/>
        </a:p>
      </dgm:t>
    </dgm:pt>
    <dgm:pt modelId="{4F79E18D-B1DD-49CC-860A-21FD0629B1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Analyze the relationship among cells, tissues, organs, organ systems, and organisms.</a:t>
          </a:r>
        </a:p>
      </dgm:t>
    </dgm:pt>
    <dgm:pt modelId="{A6A6C69F-7C95-4A7B-9AE7-DADFEAD741C5}" type="parTrans" cxnId="{0FA41244-B279-4F2A-930E-C2A17426F92F}">
      <dgm:prSet/>
      <dgm:spPr/>
      <dgm:t>
        <a:bodyPr/>
        <a:lstStyle/>
        <a:p>
          <a:endParaRPr lang="en-US"/>
        </a:p>
      </dgm:t>
    </dgm:pt>
    <dgm:pt modelId="{7C04934A-72C0-4AFB-BB1A-5DBEAB5D0EF5}" type="sibTrans" cxnId="{0FA41244-B279-4F2A-930E-C2A17426F92F}">
      <dgm:prSet/>
      <dgm:spPr/>
      <dgm:t>
        <a:bodyPr/>
        <a:lstStyle/>
        <a:p>
          <a:endParaRPr lang="en-US"/>
        </a:p>
      </dgm:t>
    </dgm:pt>
    <dgm:pt modelId="{1F17E829-9EF9-408A-A818-479CA4C54D03}" type="pres">
      <dgm:prSet presAssocID="{5B462281-1D3B-4E75-B914-D2E7563D89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14D85-82AB-4828-8185-71B0AAEE6639}" type="pres">
      <dgm:prSet presAssocID="{8F81DF98-9E2C-4C8C-8F1C-9682C4D2A7F3}" presName="boxAndChildren" presStyleCnt="0"/>
      <dgm:spPr/>
    </dgm:pt>
    <dgm:pt modelId="{A0DEE842-329C-49BE-BB33-A112609D4880}" type="pres">
      <dgm:prSet presAssocID="{8F81DF98-9E2C-4C8C-8F1C-9682C4D2A7F3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FEBCCE69-06BE-45A0-AECB-56B52785E2C5}" type="pres">
      <dgm:prSet presAssocID="{8F81DF98-9E2C-4C8C-8F1C-9682C4D2A7F3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F4B9C4FB-8725-43B4-A11C-0C2425CDC023}" type="pres">
      <dgm:prSet presAssocID="{58D56F42-73F8-449A-BB3D-B13845B55720}" presName="sp" presStyleCnt="0"/>
      <dgm:spPr/>
    </dgm:pt>
    <dgm:pt modelId="{B6C23D53-028B-4474-A5D7-49378B57C9B0}" type="pres">
      <dgm:prSet presAssocID="{B7F1DC50-6C1C-4884-9CD0-4146E3EDE6F6}" presName="arrowAndChildren" presStyleCnt="0"/>
      <dgm:spPr/>
    </dgm:pt>
    <dgm:pt modelId="{207F216D-BCD9-415E-B347-34197040EA95}" type="pres">
      <dgm:prSet presAssocID="{B7F1DC50-6C1C-4884-9CD0-4146E3EDE6F6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61369C1C-1665-4424-910B-809B68B6D80E}" type="pres">
      <dgm:prSet presAssocID="{B7F1DC50-6C1C-4884-9CD0-4146E3EDE6F6}" presName="arrow" presStyleLbl="alignNode1" presStyleIdx="1" presStyleCnt="5"/>
      <dgm:spPr/>
      <dgm:t>
        <a:bodyPr/>
        <a:lstStyle/>
        <a:p>
          <a:endParaRPr lang="en-US"/>
        </a:p>
      </dgm:t>
    </dgm:pt>
    <dgm:pt modelId="{1D012549-01F6-4311-BB92-90BC2716F393}" type="pres">
      <dgm:prSet presAssocID="{B7F1DC50-6C1C-4884-9CD0-4146E3EDE6F6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84084CFC-4A18-4749-A795-96756E9561F5}" type="pres">
      <dgm:prSet presAssocID="{FD914C6C-7687-4C31-8768-7A05FE8546B5}" presName="sp" presStyleCnt="0"/>
      <dgm:spPr/>
    </dgm:pt>
    <dgm:pt modelId="{26B93FED-157D-4E04-89F2-A6CBA8B3F070}" type="pres">
      <dgm:prSet presAssocID="{C3E5B4A0-87AF-4A73-8EB8-72ED769B0DFB}" presName="arrowAndChildren" presStyleCnt="0"/>
      <dgm:spPr/>
    </dgm:pt>
    <dgm:pt modelId="{990C96B9-519B-437E-BA94-65F75E18FB10}" type="pres">
      <dgm:prSet presAssocID="{C3E5B4A0-87AF-4A73-8EB8-72ED769B0DFB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6556D860-3C6D-49A6-B43E-5862B2072F30}" type="pres">
      <dgm:prSet presAssocID="{C3E5B4A0-87AF-4A73-8EB8-72ED769B0DFB}" presName="arrow" presStyleLbl="alignNode1" presStyleIdx="2" presStyleCnt="5"/>
      <dgm:spPr/>
      <dgm:t>
        <a:bodyPr/>
        <a:lstStyle/>
        <a:p>
          <a:endParaRPr lang="en-US"/>
        </a:p>
      </dgm:t>
    </dgm:pt>
    <dgm:pt modelId="{BB363757-1F90-4B71-B3A7-CCCA7097AEAD}" type="pres">
      <dgm:prSet presAssocID="{C3E5B4A0-87AF-4A73-8EB8-72ED769B0DFB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B8A4CDF0-BC18-473D-8E0D-B3F505FC153E}" type="pres">
      <dgm:prSet presAssocID="{F02090BD-10A6-41B8-A578-2E62535FE398}" presName="sp" presStyleCnt="0"/>
      <dgm:spPr/>
    </dgm:pt>
    <dgm:pt modelId="{8FEA2145-FF40-4A24-9A05-DC054272896D}" type="pres">
      <dgm:prSet presAssocID="{F5095E7B-DE86-4EE4-8AF7-0BEB017907D5}" presName="arrowAndChildren" presStyleCnt="0"/>
      <dgm:spPr/>
    </dgm:pt>
    <dgm:pt modelId="{AA18E60D-4CC7-4E06-9F8B-9556DB306485}" type="pres">
      <dgm:prSet presAssocID="{F5095E7B-DE86-4EE4-8AF7-0BEB017907D5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11A74527-5FD9-4541-9A91-83965307BC51}" type="pres">
      <dgm:prSet presAssocID="{F5095E7B-DE86-4EE4-8AF7-0BEB017907D5}" presName="arrow" presStyleLbl="alignNode1" presStyleIdx="3" presStyleCnt="5"/>
      <dgm:spPr/>
      <dgm:t>
        <a:bodyPr/>
        <a:lstStyle/>
        <a:p>
          <a:endParaRPr lang="en-US"/>
        </a:p>
      </dgm:t>
    </dgm:pt>
    <dgm:pt modelId="{7D7B73E5-83E1-42B3-83D1-1B296A98123C}" type="pres">
      <dgm:prSet presAssocID="{F5095E7B-DE86-4EE4-8AF7-0BEB017907D5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B02DCC6C-AF66-4789-8445-F9B53546D8C8}" type="pres">
      <dgm:prSet presAssocID="{A3BF2BFE-99F8-4B0B-A30B-92D61C30F7EC}" presName="sp" presStyleCnt="0"/>
      <dgm:spPr/>
    </dgm:pt>
    <dgm:pt modelId="{9C852077-A436-4870-B42B-835376633A7F}" type="pres">
      <dgm:prSet presAssocID="{915075BE-748E-456E-9B69-D263FE93BCBB}" presName="arrowAndChildren" presStyleCnt="0"/>
      <dgm:spPr/>
    </dgm:pt>
    <dgm:pt modelId="{64B94358-41F7-4B08-AEE4-6B13196797E7}" type="pres">
      <dgm:prSet presAssocID="{915075BE-748E-456E-9B69-D263FE93BCBB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75F5E45B-99D8-4F39-9B36-0ABBDB1A9450}" type="pres">
      <dgm:prSet presAssocID="{915075BE-748E-456E-9B69-D263FE93BCBB}" presName="arrow" presStyleLbl="alignNode1" presStyleIdx="4" presStyleCnt="5"/>
      <dgm:spPr/>
      <dgm:t>
        <a:bodyPr/>
        <a:lstStyle/>
        <a:p>
          <a:endParaRPr lang="en-US"/>
        </a:p>
      </dgm:t>
    </dgm:pt>
    <dgm:pt modelId="{406ABB0C-F9CC-4E14-9C76-18E68C339741}" type="pres">
      <dgm:prSet presAssocID="{915075BE-748E-456E-9B69-D263FE93BCBB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048E81BA-52A7-4A5F-B5C7-4F19695FB0D2}" srcId="{915075BE-748E-456E-9B69-D263FE93BCBB}" destId="{E8621A42-620F-4D96-B5EC-F0A7883A8F0C}" srcOrd="0" destOrd="0" parTransId="{1EDDB1BC-C9C3-4280-86D7-B076C3BA03FA}" sibTransId="{1E86D0A3-F0CD-4ADE-9C50-611B907DC2CE}"/>
    <dgm:cxn modelId="{0FA41244-B279-4F2A-930E-C2A17426F92F}" srcId="{8F81DF98-9E2C-4C8C-8F1C-9682C4D2A7F3}" destId="{4F79E18D-B1DD-49CC-860A-21FD0629B11F}" srcOrd="0" destOrd="0" parTransId="{A6A6C69F-7C95-4A7B-9AE7-DADFEAD741C5}" sibTransId="{7C04934A-72C0-4AFB-BB1A-5DBEAB5D0EF5}"/>
    <dgm:cxn modelId="{590D71EE-239F-42A3-BBEF-5B2108C795B3}" type="presOf" srcId="{4F79E18D-B1DD-49CC-860A-21FD0629B11F}" destId="{FEBCCE69-06BE-45A0-AECB-56B52785E2C5}" srcOrd="0" destOrd="0" presId="urn:microsoft.com/office/officeart/2016/7/layout/VerticalDownArrowProcess"/>
    <dgm:cxn modelId="{D7956D0B-314A-400E-8C45-C7BE0CB8D6D1}" srcId="{5B462281-1D3B-4E75-B914-D2E7563D89A1}" destId="{8F81DF98-9E2C-4C8C-8F1C-9682C4D2A7F3}" srcOrd="4" destOrd="0" parTransId="{4485A632-DD1C-4739-84BB-4BF022BD3B5F}" sibTransId="{2CA10E64-B9D0-442C-821B-BCDC221FE68A}"/>
    <dgm:cxn modelId="{AECCA32D-8A0C-498E-AD85-9F1C5222D5F9}" srcId="{5B462281-1D3B-4E75-B914-D2E7563D89A1}" destId="{915075BE-748E-456E-9B69-D263FE93BCBB}" srcOrd="0" destOrd="0" parTransId="{EEB20AD6-93B4-4F7F-8663-C2A6DB9E08F2}" sibTransId="{A3BF2BFE-99F8-4B0B-A30B-92D61C30F7EC}"/>
    <dgm:cxn modelId="{7441DB91-8F3C-4F5E-9528-CECBCE990C37}" type="presOf" srcId="{915075BE-748E-456E-9B69-D263FE93BCBB}" destId="{75F5E45B-99D8-4F39-9B36-0ABBDB1A9450}" srcOrd="1" destOrd="0" presId="urn:microsoft.com/office/officeart/2016/7/layout/VerticalDownArrowProcess"/>
    <dgm:cxn modelId="{F38E07AD-F29E-4121-871F-95B534428A59}" srcId="{5B462281-1D3B-4E75-B914-D2E7563D89A1}" destId="{B7F1DC50-6C1C-4884-9CD0-4146E3EDE6F6}" srcOrd="3" destOrd="0" parTransId="{A1B664D1-55CB-4FE1-9200-33B8F5B2A445}" sibTransId="{58D56F42-73F8-449A-BB3D-B13845B55720}"/>
    <dgm:cxn modelId="{7CE3D55F-4804-41D5-95DE-D243455742CD}" type="presOf" srcId="{E8621A42-620F-4D96-B5EC-F0A7883A8F0C}" destId="{406ABB0C-F9CC-4E14-9C76-18E68C339741}" srcOrd="0" destOrd="0" presId="urn:microsoft.com/office/officeart/2016/7/layout/VerticalDownArrowProcess"/>
    <dgm:cxn modelId="{C7833A48-EBAB-4E27-B415-7F1F124A2D36}" srcId="{5B462281-1D3B-4E75-B914-D2E7563D89A1}" destId="{F5095E7B-DE86-4EE4-8AF7-0BEB017907D5}" srcOrd="1" destOrd="0" parTransId="{960EFBC3-3102-4F77-844E-91F5CF0BF409}" sibTransId="{F02090BD-10A6-41B8-A578-2E62535FE398}"/>
    <dgm:cxn modelId="{1ED9BEBB-5456-4912-8992-9E20828D0EE2}" type="presOf" srcId="{F5095E7B-DE86-4EE4-8AF7-0BEB017907D5}" destId="{11A74527-5FD9-4541-9A91-83965307BC51}" srcOrd="1" destOrd="0" presId="urn:microsoft.com/office/officeart/2016/7/layout/VerticalDownArrowProcess"/>
    <dgm:cxn modelId="{B57607EB-D990-4512-BF37-2D92C993189E}" srcId="{F5095E7B-DE86-4EE4-8AF7-0BEB017907D5}" destId="{D96B3783-FF53-42D6-8E02-BBD01954317D}" srcOrd="0" destOrd="0" parTransId="{47AC358C-33BC-41D1-90E4-0313541F6D01}" sibTransId="{A278A2EC-CC69-4CAE-BD77-44614C87CC74}"/>
    <dgm:cxn modelId="{7A6770B5-F9B3-415F-80F1-42D26289EAC7}" type="presOf" srcId="{D96B3783-FF53-42D6-8E02-BBD01954317D}" destId="{7D7B73E5-83E1-42B3-83D1-1B296A98123C}" srcOrd="0" destOrd="0" presId="urn:microsoft.com/office/officeart/2016/7/layout/VerticalDownArrowProcess"/>
    <dgm:cxn modelId="{1D87910D-C310-4B72-9896-E3B50CA0E7FF}" type="presOf" srcId="{B7F1DC50-6C1C-4884-9CD0-4146E3EDE6F6}" destId="{61369C1C-1665-4424-910B-809B68B6D80E}" srcOrd="1" destOrd="0" presId="urn:microsoft.com/office/officeart/2016/7/layout/VerticalDownArrowProcess"/>
    <dgm:cxn modelId="{2DEDF6BD-0C34-40F8-8D0C-78FA8FF5D28B}" srcId="{5B462281-1D3B-4E75-B914-D2E7563D89A1}" destId="{C3E5B4A0-87AF-4A73-8EB8-72ED769B0DFB}" srcOrd="2" destOrd="0" parTransId="{F46850AA-D9C6-4F58-B2B3-A5A55C3051B8}" sibTransId="{FD914C6C-7687-4C31-8768-7A05FE8546B5}"/>
    <dgm:cxn modelId="{B81D7478-7A79-4CA9-AAD2-A8E544F3F094}" srcId="{B7F1DC50-6C1C-4884-9CD0-4146E3EDE6F6}" destId="{EBBF2494-63F5-401E-9BD0-665BC42EFC10}" srcOrd="0" destOrd="0" parTransId="{242369D6-1574-484D-B5C5-B1B9BEC81BBA}" sibTransId="{6B48B1D9-FE69-42A2-92DC-04273F9F73AC}"/>
    <dgm:cxn modelId="{D5B30BEB-BF67-4B65-A117-FE13EDA66423}" type="presOf" srcId="{C3E5B4A0-87AF-4A73-8EB8-72ED769B0DFB}" destId="{990C96B9-519B-437E-BA94-65F75E18FB10}" srcOrd="0" destOrd="0" presId="urn:microsoft.com/office/officeart/2016/7/layout/VerticalDownArrowProcess"/>
    <dgm:cxn modelId="{FC766C1B-50D2-453D-B2B7-D12026A3CCFB}" type="presOf" srcId="{915075BE-748E-456E-9B69-D263FE93BCBB}" destId="{64B94358-41F7-4B08-AEE4-6B13196797E7}" srcOrd="0" destOrd="0" presId="urn:microsoft.com/office/officeart/2016/7/layout/VerticalDownArrowProcess"/>
    <dgm:cxn modelId="{0AA61B51-72F4-4984-A817-CAA1813658DC}" type="presOf" srcId="{C3E5B4A0-87AF-4A73-8EB8-72ED769B0DFB}" destId="{6556D860-3C6D-49A6-B43E-5862B2072F30}" srcOrd="1" destOrd="0" presId="urn:microsoft.com/office/officeart/2016/7/layout/VerticalDownArrowProcess"/>
    <dgm:cxn modelId="{DCE6362C-7F24-41F8-9E4B-0774DBB70FEC}" type="presOf" srcId="{F5095E7B-DE86-4EE4-8AF7-0BEB017907D5}" destId="{AA18E60D-4CC7-4E06-9F8B-9556DB306485}" srcOrd="0" destOrd="0" presId="urn:microsoft.com/office/officeart/2016/7/layout/VerticalDownArrowProcess"/>
    <dgm:cxn modelId="{B0256797-2CE6-4EFC-AA17-82EC6828FB04}" type="presOf" srcId="{5B462281-1D3B-4E75-B914-D2E7563D89A1}" destId="{1F17E829-9EF9-408A-A818-479CA4C54D03}" srcOrd="0" destOrd="0" presId="urn:microsoft.com/office/officeart/2016/7/layout/VerticalDownArrowProcess"/>
    <dgm:cxn modelId="{DCABF75D-7CAE-4115-AD6B-B8C9CAB88BBA}" type="presOf" srcId="{B7F1DC50-6C1C-4884-9CD0-4146E3EDE6F6}" destId="{207F216D-BCD9-415E-B347-34197040EA95}" srcOrd="0" destOrd="0" presId="urn:microsoft.com/office/officeart/2016/7/layout/VerticalDownArrowProcess"/>
    <dgm:cxn modelId="{99B3381D-2114-4EDB-957C-DED24648BFD2}" type="presOf" srcId="{8FF87AB2-22AE-46E9-87DF-FEC837246ED6}" destId="{BB363757-1F90-4B71-B3A7-CCCA7097AEAD}" srcOrd="0" destOrd="0" presId="urn:microsoft.com/office/officeart/2016/7/layout/VerticalDownArrowProcess"/>
    <dgm:cxn modelId="{8164378D-2F48-4E2C-8698-115390921B81}" type="presOf" srcId="{EBBF2494-63F5-401E-9BD0-665BC42EFC10}" destId="{1D012549-01F6-4311-BB92-90BC2716F393}" srcOrd="0" destOrd="0" presId="urn:microsoft.com/office/officeart/2016/7/layout/VerticalDownArrowProcess"/>
    <dgm:cxn modelId="{427A9E0F-C2D1-4EA1-B9B6-076ED8092442}" srcId="{C3E5B4A0-87AF-4A73-8EB8-72ED769B0DFB}" destId="{8FF87AB2-22AE-46E9-87DF-FEC837246ED6}" srcOrd="0" destOrd="0" parTransId="{E9FADED5-DBD6-4987-B91A-ED52E03E9239}" sibTransId="{B1AF8931-1686-4EBC-A174-8FAA16A140CC}"/>
    <dgm:cxn modelId="{77234AF7-96CC-4E8E-BA59-39C6C620F92E}" type="presOf" srcId="{8F81DF98-9E2C-4C8C-8F1C-9682C4D2A7F3}" destId="{A0DEE842-329C-49BE-BB33-A112609D4880}" srcOrd="0" destOrd="0" presId="urn:microsoft.com/office/officeart/2016/7/layout/VerticalDownArrowProcess"/>
    <dgm:cxn modelId="{9B4B2AA6-7AF8-4BFE-ACC9-B893BE3C09EE}" type="presParOf" srcId="{1F17E829-9EF9-408A-A818-479CA4C54D03}" destId="{A5814D85-82AB-4828-8185-71B0AAEE6639}" srcOrd="0" destOrd="0" presId="urn:microsoft.com/office/officeart/2016/7/layout/VerticalDownArrowProcess"/>
    <dgm:cxn modelId="{6E27C5E8-D2BB-4C26-8468-CBC7E60F0F85}" type="presParOf" srcId="{A5814D85-82AB-4828-8185-71B0AAEE6639}" destId="{A0DEE842-329C-49BE-BB33-A112609D4880}" srcOrd="0" destOrd="0" presId="urn:microsoft.com/office/officeart/2016/7/layout/VerticalDownArrowProcess"/>
    <dgm:cxn modelId="{411597AC-88C6-4097-AFE2-9DAA3629E903}" type="presParOf" srcId="{A5814D85-82AB-4828-8185-71B0AAEE6639}" destId="{FEBCCE69-06BE-45A0-AECB-56B52785E2C5}" srcOrd="1" destOrd="0" presId="urn:microsoft.com/office/officeart/2016/7/layout/VerticalDownArrowProcess"/>
    <dgm:cxn modelId="{EB06433A-4440-4724-8AA3-14503D8ACB88}" type="presParOf" srcId="{1F17E829-9EF9-408A-A818-479CA4C54D03}" destId="{F4B9C4FB-8725-43B4-A11C-0C2425CDC023}" srcOrd="1" destOrd="0" presId="urn:microsoft.com/office/officeart/2016/7/layout/VerticalDownArrowProcess"/>
    <dgm:cxn modelId="{48CA853A-49AD-4417-9AF3-FB0E16C61C2B}" type="presParOf" srcId="{1F17E829-9EF9-408A-A818-479CA4C54D03}" destId="{B6C23D53-028B-4474-A5D7-49378B57C9B0}" srcOrd="2" destOrd="0" presId="urn:microsoft.com/office/officeart/2016/7/layout/VerticalDownArrowProcess"/>
    <dgm:cxn modelId="{2837219C-C4F6-4D0A-8C24-88F3C8C2D4A9}" type="presParOf" srcId="{B6C23D53-028B-4474-A5D7-49378B57C9B0}" destId="{207F216D-BCD9-415E-B347-34197040EA95}" srcOrd="0" destOrd="0" presId="urn:microsoft.com/office/officeart/2016/7/layout/VerticalDownArrowProcess"/>
    <dgm:cxn modelId="{5E5762F5-C1F7-4D3C-A859-CDE421C51145}" type="presParOf" srcId="{B6C23D53-028B-4474-A5D7-49378B57C9B0}" destId="{61369C1C-1665-4424-910B-809B68B6D80E}" srcOrd="1" destOrd="0" presId="urn:microsoft.com/office/officeart/2016/7/layout/VerticalDownArrowProcess"/>
    <dgm:cxn modelId="{6A87875B-78CE-4644-A867-1E54356EEA4A}" type="presParOf" srcId="{B6C23D53-028B-4474-A5D7-49378B57C9B0}" destId="{1D012549-01F6-4311-BB92-90BC2716F393}" srcOrd="2" destOrd="0" presId="urn:microsoft.com/office/officeart/2016/7/layout/VerticalDownArrowProcess"/>
    <dgm:cxn modelId="{4FBACDB7-C25C-498B-B181-2CCE1E0C9903}" type="presParOf" srcId="{1F17E829-9EF9-408A-A818-479CA4C54D03}" destId="{84084CFC-4A18-4749-A795-96756E9561F5}" srcOrd="3" destOrd="0" presId="urn:microsoft.com/office/officeart/2016/7/layout/VerticalDownArrowProcess"/>
    <dgm:cxn modelId="{24DAAAED-FB22-44C4-B29D-B52195EC5F42}" type="presParOf" srcId="{1F17E829-9EF9-408A-A818-479CA4C54D03}" destId="{26B93FED-157D-4E04-89F2-A6CBA8B3F070}" srcOrd="4" destOrd="0" presId="urn:microsoft.com/office/officeart/2016/7/layout/VerticalDownArrowProcess"/>
    <dgm:cxn modelId="{7D1F9EBC-8E8D-4C03-9116-AD2481700891}" type="presParOf" srcId="{26B93FED-157D-4E04-89F2-A6CBA8B3F070}" destId="{990C96B9-519B-437E-BA94-65F75E18FB10}" srcOrd="0" destOrd="0" presId="urn:microsoft.com/office/officeart/2016/7/layout/VerticalDownArrowProcess"/>
    <dgm:cxn modelId="{9232E3D3-BE19-4246-8A73-844F8C21234A}" type="presParOf" srcId="{26B93FED-157D-4E04-89F2-A6CBA8B3F070}" destId="{6556D860-3C6D-49A6-B43E-5862B2072F30}" srcOrd="1" destOrd="0" presId="urn:microsoft.com/office/officeart/2016/7/layout/VerticalDownArrowProcess"/>
    <dgm:cxn modelId="{E1F3EB1F-68EA-4F7D-9BD6-E4FF2D806201}" type="presParOf" srcId="{26B93FED-157D-4E04-89F2-A6CBA8B3F070}" destId="{BB363757-1F90-4B71-B3A7-CCCA7097AEAD}" srcOrd="2" destOrd="0" presId="urn:microsoft.com/office/officeart/2016/7/layout/VerticalDownArrowProcess"/>
    <dgm:cxn modelId="{459051D9-397C-43A5-B775-5B8C3869D642}" type="presParOf" srcId="{1F17E829-9EF9-408A-A818-479CA4C54D03}" destId="{B8A4CDF0-BC18-473D-8E0D-B3F505FC153E}" srcOrd="5" destOrd="0" presId="urn:microsoft.com/office/officeart/2016/7/layout/VerticalDownArrowProcess"/>
    <dgm:cxn modelId="{86E4EF8F-EA1E-4B98-AEC9-CBD47DDA2016}" type="presParOf" srcId="{1F17E829-9EF9-408A-A818-479CA4C54D03}" destId="{8FEA2145-FF40-4A24-9A05-DC054272896D}" srcOrd="6" destOrd="0" presId="urn:microsoft.com/office/officeart/2016/7/layout/VerticalDownArrowProcess"/>
    <dgm:cxn modelId="{DA51910F-88E0-4BDB-B211-35E86338442B}" type="presParOf" srcId="{8FEA2145-FF40-4A24-9A05-DC054272896D}" destId="{AA18E60D-4CC7-4E06-9F8B-9556DB306485}" srcOrd="0" destOrd="0" presId="urn:microsoft.com/office/officeart/2016/7/layout/VerticalDownArrowProcess"/>
    <dgm:cxn modelId="{E3EEA368-E57A-493D-84D6-DD6EB77120C2}" type="presParOf" srcId="{8FEA2145-FF40-4A24-9A05-DC054272896D}" destId="{11A74527-5FD9-4541-9A91-83965307BC51}" srcOrd="1" destOrd="0" presId="urn:microsoft.com/office/officeart/2016/7/layout/VerticalDownArrowProcess"/>
    <dgm:cxn modelId="{B963CF29-40B6-4716-879C-C59F255BCBEB}" type="presParOf" srcId="{8FEA2145-FF40-4A24-9A05-DC054272896D}" destId="{7D7B73E5-83E1-42B3-83D1-1B296A98123C}" srcOrd="2" destOrd="0" presId="urn:microsoft.com/office/officeart/2016/7/layout/VerticalDownArrowProcess"/>
    <dgm:cxn modelId="{25DBB268-DF5B-4350-B5C1-D1123DC58024}" type="presParOf" srcId="{1F17E829-9EF9-408A-A818-479CA4C54D03}" destId="{B02DCC6C-AF66-4789-8445-F9B53546D8C8}" srcOrd="7" destOrd="0" presId="urn:microsoft.com/office/officeart/2016/7/layout/VerticalDownArrowProcess"/>
    <dgm:cxn modelId="{3F43BF68-24AC-4237-9ADC-27AFFEF6772C}" type="presParOf" srcId="{1F17E829-9EF9-408A-A818-479CA4C54D03}" destId="{9C852077-A436-4870-B42B-835376633A7F}" srcOrd="8" destOrd="0" presId="urn:microsoft.com/office/officeart/2016/7/layout/VerticalDownArrowProcess"/>
    <dgm:cxn modelId="{0D1EBF4D-A753-4AC9-AE80-847F1FD9FBB2}" type="presParOf" srcId="{9C852077-A436-4870-B42B-835376633A7F}" destId="{64B94358-41F7-4B08-AEE4-6B13196797E7}" srcOrd="0" destOrd="0" presId="urn:microsoft.com/office/officeart/2016/7/layout/VerticalDownArrowProcess"/>
    <dgm:cxn modelId="{E290BDDC-1BB2-46FC-9644-B3A8735864FB}" type="presParOf" srcId="{9C852077-A436-4870-B42B-835376633A7F}" destId="{75F5E45B-99D8-4F39-9B36-0ABBDB1A9450}" srcOrd="1" destOrd="0" presId="urn:microsoft.com/office/officeart/2016/7/layout/VerticalDownArrowProcess"/>
    <dgm:cxn modelId="{FC990224-73F9-400F-AB3A-C049FAF59608}" type="presParOf" srcId="{9C852077-A436-4870-B42B-835376633A7F}" destId="{406ABB0C-F9CC-4E14-9C76-18E68C33974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EE842-329C-49BE-BB33-A112609D4880}">
      <dsp:nvSpPr>
        <dsp:cNvPr id="0" name=""/>
        <dsp:cNvSpPr/>
      </dsp:nvSpPr>
      <dsp:spPr>
        <a:xfrm>
          <a:off x="0" y="3653588"/>
          <a:ext cx="1673187" cy="599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Analyze</a:t>
          </a:r>
        </a:p>
      </dsp:txBody>
      <dsp:txXfrm>
        <a:off x="0" y="3653588"/>
        <a:ext cx="1673187" cy="599401"/>
      </dsp:txXfrm>
    </dsp:sp>
    <dsp:sp modelId="{FEBCCE69-06BE-45A0-AECB-56B52785E2C5}">
      <dsp:nvSpPr>
        <dsp:cNvPr id="0" name=""/>
        <dsp:cNvSpPr/>
      </dsp:nvSpPr>
      <dsp:spPr>
        <a:xfrm>
          <a:off x="1673186" y="3653588"/>
          <a:ext cx="5019561" cy="5994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139700" rIns="101820" bIns="13970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Analyze the relationship among cells, tissues, organs, organ systems, and organisms.</a:t>
          </a:r>
        </a:p>
      </dsp:txBody>
      <dsp:txXfrm>
        <a:off x="1673186" y="3653588"/>
        <a:ext cx="5019561" cy="599401"/>
      </dsp:txXfrm>
    </dsp:sp>
    <dsp:sp modelId="{61369C1C-1665-4424-910B-809B68B6D80E}">
      <dsp:nvSpPr>
        <dsp:cNvPr id="0" name=""/>
        <dsp:cNvSpPr/>
      </dsp:nvSpPr>
      <dsp:spPr>
        <a:xfrm rot="10800000">
          <a:off x="0" y="2740699"/>
          <a:ext cx="1673187" cy="9218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367258"/>
                <a:satOff val="-8124"/>
                <a:lumOff val="-16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367258"/>
                <a:satOff val="-8124"/>
                <a:lumOff val="-16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67258"/>
              <a:satOff val="-8124"/>
              <a:lumOff val="-1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Compare</a:t>
          </a:r>
        </a:p>
      </dsp:txBody>
      <dsp:txXfrm rot="-10800000">
        <a:off x="0" y="2740699"/>
        <a:ext cx="1673187" cy="599221"/>
      </dsp:txXfrm>
    </dsp:sp>
    <dsp:sp modelId="{1D012549-01F6-4311-BB92-90BC2716F393}">
      <dsp:nvSpPr>
        <dsp:cNvPr id="0" name=""/>
        <dsp:cNvSpPr/>
      </dsp:nvSpPr>
      <dsp:spPr>
        <a:xfrm>
          <a:off x="1673186" y="2740699"/>
          <a:ext cx="5019561" cy="599221"/>
        </a:xfrm>
        <a:prstGeom prst="rect">
          <a:avLst/>
        </a:prstGeom>
        <a:solidFill>
          <a:schemeClr val="accent2">
            <a:tint val="40000"/>
            <a:alpha val="90000"/>
            <a:hueOff val="-298934"/>
            <a:satOff val="-10641"/>
            <a:lumOff val="-67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98934"/>
              <a:satOff val="-10641"/>
              <a:lumOff val="-6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139700" rIns="101820" bIns="13970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Compare prokaryotic cells and eukaryotic cells.</a:t>
          </a:r>
        </a:p>
      </dsp:txBody>
      <dsp:txXfrm>
        <a:off x="1673186" y="2740699"/>
        <a:ext cx="5019561" cy="599221"/>
      </dsp:txXfrm>
    </dsp:sp>
    <dsp:sp modelId="{6556D860-3C6D-49A6-B43E-5862B2072F30}">
      <dsp:nvSpPr>
        <dsp:cNvPr id="0" name=""/>
        <dsp:cNvSpPr/>
      </dsp:nvSpPr>
      <dsp:spPr>
        <a:xfrm rot="10800000">
          <a:off x="0" y="1827811"/>
          <a:ext cx="1673187" cy="9218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34515"/>
              <a:satOff val="-16247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Describe</a:t>
          </a:r>
        </a:p>
      </dsp:txBody>
      <dsp:txXfrm rot="-10800000">
        <a:off x="0" y="1827811"/>
        <a:ext cx="1673187" cy="599221"/>
      </dsp:txXfrm>
    </dsp:sp>
    <dsp:sp modelId="{BB363757-1F90-4B71-B3A7-CCCA7097AEAD}">
      <dsp:nvSpPr>
        <dsp:cNvPr id="0" name=""/>
        <dsp:cNvSpPr/>
      </dsp:nvSpPr>
      <dsp:spPr>
        <a:xfrm>
          <a:off x="1673186" y="1827811"/>
          <a:ext cx="5019561" cy="599221"/>
        </a:xfrm>
        <a:prstGeom prst="rect">
          <a:avLst/>
        </a:prstGeom>
        <a:solidFill>
          <a:schemeClr val="accent2">
            <a:tint val="40000"/>
            <a:alpha val="90000"/>
            <a:hueOff val="-597868"/>
            <a:satOff val="-21282"/>
            <a:lumOff val="-135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97868"/>
              <a:satOff val="-21282"/>
              <a:lumOff val="-1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139700" rIns="101820" bIns="13970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Describe the three basic parts of a cell.</a:t>
          </a:r>
        </a:p>
      </dsp:txBody>
      <dsp:txXfrm>
        <a:off x="1673186" y="1827811"/>
        <a:ext cx="5019561" cy="599221"/>
      </dsp:txXfrm>
    </dsp:sp>
    <dsp:sp modelId="{11A74527-5FD9-4541-9A91-83965307BC51}">
      <dsp:nvSpPr>
        <dsp:cNvPr id="0" name=""/>
        <dsp:cNvSpPr/>
      </dsp:nvSpPr>
      <dsp:spPr>
        <a:xfrm rot="10800000">
          <a:off x="0" y="914922"/>
          <a:ext cx="1673187" cy="9218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1101773"/>
                <a:satOff val="-24371"/>
                <a:lumOff val="-48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101773"/>
                <a:satOff val="-24371"/>
                <a:lumOff val="-48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101773"/>
              <a:satOff val="-24371"/>
              <a:lumOff val="-48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Identify</a:t>
          </a:r>
        </a:p>
      </dsp:txBody>
      <dsp:txXfrm rot="-10800000">
        <a:off x="0" y="914922"/>
        <a:ext cx="1673187" cy="599221"/>
      </dsp:txXfrm>
    </dsp:sp>
    <dsp:sp modelId="{7D7B73E5-83E1-42B3-83D1-1B296A98123C}">
      <dsp:nvSpPr>
        <dsp:cNvPr id="0" name=""/>
        <dsp:cNvSpPr/>
      </dsp:nvSpPr>
      <dsp:spPr>
        <a:xfrm>
          <a:off x="1673186" y="914922"/>
          <a:ext cx="5019561" cy="599221"/>
        </a:xfrm>
        <a:prstGeom prst="rect">
          <a:avLst/>
        </a:prstGeom>
        <a:solidFill>
          <a:schemeClr val="accent2">
            <a:tint val="40000"/>
            <a:alpha val="90000"/>
            <a:hueOff val="-896802"/>
            <a:satOff val="-31923"/>
            <a:lumOff val="-203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96802"/>
              <a:satOff val="-31923"/>
              <a:lumOff val="-2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139700" rIns="101820" bIns="13970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Identify the factor that limits cell size.</a:t>
          </a:r>
        </a:p>
      </dsp:txBody>
      <dsp:txXfrm>
        <a:off x="1673186" y="914922"/>
        <a:ext cx="5019561" cy="599221"/>
      </dsp:txXfrm>
    </dsp:sp>
    <dsp:sp modelId="{75F5E45B-99D8-4F39-9B36-0ABBDB1A9450}">
      <dsp:nvSpPr>
        <dsp:cNvPr id="0" name=""/>
        <dsp:cNvSpPr/>
      </dsp:nvSpPr>
      <dsp:spPr>
        <a:xfrm rot="10800000">
          <a:off x="0" y="2034"/>
          <a:ext cx="1673187" cy="9218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97" tIns="149352" rIns="118997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Explain</a:t>
          </a:r>
        </a:p>
      </dsp:txBody>
      <dsp:txXfrm rot="-10800000">
        <a:off x="0" y="2034"/>
        <a:ext cx="1673187" cy="599221"/>
      </dsp:txXfrm>
    </dsp:sp>
    <dsp:sp modelId="{406ABB0C-F9CC-4E14-9C76-18E68C339741}">
      <dsp:nvSpPr>
        <dsp:cNvPr id="0" name=""/>
        <dsp:cNvSpPr/>
      </dsp:nvSpPr>
      <dsp:spPr>
        <a:xfrm>
          <a:off x="1673186" y="2034"/>
          <a:ext cx="5019561" cy="599221"/>
        </a:xfrm>
        <a:prstGeom prst="rect">
          <a:avLst/>
        </a:prstGeom>
        <a:solidFill>
          <a:schemeClr val="accent2">
            <a:tint val="40000"/>
            <a:alpha val="90000"/>
            <a:hueOff val="-1195736"/>
            <a:satOff val="-42564"/>
            <a:lumOff val="-270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95736"/>
              <a:satOff val="-42564"/>
              <a:lumOff val="-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20" tIns="139700" rIns="101820" bIns="13970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Explain the relationship between cell shape and cell function.</a:t>
          </a:r>
        </a:p>
      </dsp:txBody>
      <dsp:txXfrm>
        <a:off x="1673186" y="2034"/>
        <a:ext cx="5019561" cy="599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A picture containing umbrella, table, sitting, blanket&#10;&#10;Description automatically generated">
            <a:extLst>
              <a:ext uri="{FF2B5EF4-FFF2-40B4-BE49-F238E27FC236}">
                <a16:creationId xmlns:a16="http://schemas.microsoft.com/office/drawing/2014/main" id="{AAEA1F6F-ABDB-41E0-9B9F-8C065EF4A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848" b="384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W Cen MT"/>
                <a:ea typeface="+mj-lt"/>
                <a:cs typeface="+mj-lt"/>
              </a:rPr>
              <a:t>4.2 Introduction to Cells</a:t>
            </a:r>
            <a:endParaRPr lang="en-US" sz="4400" dirty="0">
              <a:latin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TW Cen MT"/>
                <a:ea typeface="+mn-lt"/>
                <a:cs typeface="+mn-lt"/>
              </a:rPr>
              <a:t>UNIT 4: CELL STRUCTURE AND FUNCTION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828" y="414079"/>
            <a:ext cx="5073803" cy="688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Plasma membrane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A8B990D1-BBFF-403A-9E41-36C30E0327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656119" y="2703892"/>
            <a:ext cx="7411989" cy="389535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263" y="1292340"/>
            <a:ext cx="9719439" cy="21385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plasma membrane</a:t>
            </a:r>
            <a:r>
              <a:rPr lang="en-US" dirty="0"/>
              <a:t> is the cell’s </a:t>
            </a:r>
            <a:r>
              <a:rPr lang="en-US" dirty="0" smtClean="0"/>
              <a:t>_____ _______.</a:t>
            </a:r>
            <a:endParaRPr lang="en-US" dirty="0"/>
          </a:p>
          <a:p>
            <a:r>
              <a:rPr lang="en-US" dirty="0"/>
              <a:t>It covers the cell and acts as a </a:t>
            </a:r>
            <a:r>
              <a:rPr lang="en-US" dirty="0" smtClean="0"/>
              <a:t>______ </a:t>
            </a:r>
            <a:r>
              <a:rPr lang="en-US" dirty="0"/>
              <a:t>between the cell and the outside.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6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Cytoplasm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7D7D5E-0309-43FC-A74B-F71BFF520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175146"/>
            <a:ext cx="4844521" cy="40063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All the fluid, the cytoskeleton, and all of the organelles (except nucleus) are called the </a:t>
            </a:r>
            <a:r>
              <a:rPr lang="en-US" b="1" dirty="0" smtClean="0"/>
              <a:t>______________.</a:t>
            </a:r>
            <a:endParaRPr lang="en-US" dirty="0"/>
          </a:p>
          <a:p>
            <a:r>
              <a:rPr lang="en-US" b="1" dirty="0"/>
              <a:t>Cytosol</a:t>
            </a:r>
            <a:r>
              <a:rPr lang="en-US" dirty="0"/>
              <a:t> is the part of the cytoplasm that includes </a:t>
            </a:r>
            <a:r>
              <a:rPr lang="en-US" dirty="0" smtClean="0"/>
              <a:t>_____________ </a:t>
            </a:r>
            <a:r>
              <a:rPr lang="en-US" dirty="0"/>
              <a:t>and small particles, but without the membrane-bound </a:t>
            </a:r>
            <a:r>
              <a:rPr lang="en-US" dirty="0" smtClean="0"/>
              <a:t>__________.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6D10FE10-8AAF-4345-804F-F2E8AFF10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12944"/>
          <a:stretch/>
        </p:blipFill>
        <p:spPr>
          <a:xfrm>
            <a:off x="6290116" y="2237525"/>
            <a:ext cx="5454245" cy="356828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88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438012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Control Center</a:t>
            </a:r>
          </a:p>
        </p:txBody>
      </p:sp>
      <p:pic>
        <p:nvPicPr>
          <p:cNvPr id="5" name="Picture 5" descr="A picture containing indoor, sitting, apple, table&#10;&#10;Description automatically generated">
            <a:extLst>
              <a:ext uri="{FF2B5EF4-FFF2-40B4-BE49-F238E27FC236}">
                <a16:creationId xmlns:a16="http://schemas.microsoft.com/office/drawing/2014/main" id="{ACB2A44C-7957-403F-A5DC-C933EB2511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767" r="12215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519" y="2249487"/>
            <a:ext cx="3791135" cy="3876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nucleus</a:t>
            </a:r>
            <a:r>
              <a:rPr lang="en-US" dirty="0"/>
              <a:t> is a </a:t>
            </a:r>
            <a:r>
              <a:rPr lang="en-US" dirty="0" smtClean="0"/>
              <a:t>________ _____ ________ </a:t>
            </a:r>
            <a:r>
              <a:rPr lang="en-US" dirty="0"/>
              <a:t>that carries the coded information in the form of </a:t>
            </a:r>
            <a:r>
              <a:rPr lang="en-US" dirty="0" smtClean="0"/>
              <a:t>_____.</a:t>
            </a:r>
            <a:endParaRPr lang="en-US" dirty="0"/>
          </a:p>
          <a:p>
            <a:r>
              <a:rPr lang="en-US" dirty="0"/>
              <a:t>Some cells have the DNA float freely within the cell.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583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10476"/>
            <a:ext cx="10268075" cy="68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7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3037270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Two basic types of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815" y="2007877"/>
            <a:ext cx="3252737" cy="39573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earliest cells on Earth were simple cells similar to some present-day </a:t>
            </a:r>
            <a:r>
              <a:rPr lang="en-US" dirty="0" smtClean="0">
                <a:solidFill>
                  <a:srgbClr val="FFFFFF"/>
                </a:solidFill>
              </a:rPr>
              <a:t>_______.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As cell evolved, they differentiated into two major types: 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___________</a:t>
            </a:r>
            <a:endParaRPr lang="en-US" sz="2400" dirty="0">
              <a:solidFill>
                <a:srgbClr val="FFFFFF"/>
              </a:solidFill>
            </a:endParaRP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___________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3B89D20-67A9-42E0-99C2-FFAC87C0BA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35632" y="798719"/>
            <a:ext cx="7940581" cy="53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775AF3B-5284-4B97-9BB7-55C6FB369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1F7ED-DA39-478F-85DA-317DE08941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DAE5903-52E8-4F25-8473-93EF4837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894835C1-32DE-4571-AD10-28D58CB8CF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097A5B92-0B48-4251-9764-D34DF88920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E222BF19-57E7-43F3-A2B9-2398BEF966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60C8836E-B7D9-48A9-8FD9-4CC52AF44D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8504740E-456D-4FB9-9520-4317CCFA71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1563A7B4-B1D5-4F93-AFF9-2EB78655FC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D139ED24-FA37-4470-8B42-D0D00EDE14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48825AA7-BB26-45C2-93A2-1AD8D9A232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A98D0B91-D4E4-402D-8234-E96987219E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94F1DB97-3769-4DA5-9F45-47132C3125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9BC86E2-B185-4D80-81B5-A8D387E67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FA773F49-8CD0-46DC-B986-F2DB57BD72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8C55A009-3401-4888-93C7-4ED51CBC64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10B44829-5BB5-48C5-8492-699971FE78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30C1F9A0-4FA6-4F6F-B2D0-A1BBA41D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1BF274F-C7B8-44B4-A183-307D8619D2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037E8930-0F22-4558-9432-F18953E32A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9AFC3429-FF29-47FF-A4A8-317A979DB9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91D48543-2C05-4768-80B1-ECA6F88508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3AC527CC-154C-4370-A25B-74AC5B4A63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798B18F5-51C9-4E50-95C5-A850EF539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15B4CF27-638C-4979-B0FD-6263E1307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236C6A22-48A2-4442-B82D-30DB498272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1BB7BCE1-0D99-412E-ABA6-81412638E9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C20E57E0-0912-44F2-93DA-75E4D13F3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DF059390-54ED-44F4-983F-92FF36AD94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42D5E9ED-595D-443D-8CDC-D8FCD4021D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B14A457-C54A-4F1E-91FB-0FEE49877D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91F3E2E-D393-464E-84B4-9B30D071AD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EBEEAD6F-6425-4F85-A8A8-4FF19A909B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8AACA44E-9D6C-4708-8D61-D767B6620B8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6E3525F-9937-463E-872C-8EB7C62D10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BE829B0B-C602-40F1-81D1-A55332343D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92660531-24B5-4B97-A4A2-64686E235D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242D0CE-6FFD-4D17-AC26-BD3E481195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61631F37-AF37-4DB9-8D98-A08586C766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2A2597FF-2F22-40BB-A7B3-19C4DFCFFA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DCC8773C-0113-4046-B222-C8F4080AF3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1B17CCE2-CEEF-40CA-8C4D-0DC2DCA78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Prokaryotes</a:t>
            </a:r>
          </a:p>
        </p:txBody>
      </p:sp>
      <p:sp useBgFill="1">
        <p:nvSpPr>
          <p:cNvPr id="98" name="Round Diagonal Corner Rectangle 9">
            <a:extLst>
              <a:ext uri="{FF2B5EF4-FFF2-40B4-BE49-F238E27FC236}">
                <a16:creationId xmlns:a16="http://schemas.microsoft.com/office/drawing/2014/main" id="{66D4F5BA-1D71-49B2-8A7F-6B4EB94D7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EC320847-118B-435D-8989-2F396929A7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7379" y="1605341"/>
            <a:ext cx="5137387" cy="36606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9957" y="2249487"/>
            <a:ext cx="4747087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Prokaryotes</a:t>
            </a:r>
            <a:r>
              <a:rPr lang="en-US" dirty="0">
                <a:solidFill>
                  <a:srgbClr val="FFFFFF"/>
                </a:solidFill>
              </a:rPr>
              <a:t> are organisms that </a:t>
            </a:r>
            <a:r>
              <a:rPr lang="en-US" dirty="0" smtClean="0">
                <a:solidFill>
                  <a:srgbClr val="FFFFFF"/>
                </a:solidFill>
              </a:rPr>
              <a:t>______ </a:t>
            </a:r>
            <a:r>
              <a:rPr lang="en-US" dirty="0">
                <a:solidFill>
                  <a:srgbClr val="FFFFFF"/>
                </a:solidFill>
              </a:rPr>
              <a:t>a membrane-bound nucleus and membrane-bound organelles.</a:t>
            </a:r>
          </a:p>
          <a:p>
            <a:r>
              <a:rPr lang="en-US" dirty="0">
                <a:solidFill>
                  <a:srgbClr val="FFFFFF"/>
                </a:solidFill>
              </a:rPr>
              <a:t>Their DNA is often concentrated in a part of the cell called </a:t>
            </a:r>
            <a:r>
              <a:rPr lang="en-US" i="1" dirty="0">
                <a:solidFill>
                  <a:srgbClr val="FFFFFF"/>
                </a:solidFill>
              </a:rPr>
              <a:t>nucleoid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Prokaryotes have two domains: </a:t>
            </a:r>
            <a:r>
              <a:rPr lang="en-US" dirty="0" smtClean="0">
                <a:solidFill>
                  <a:srgbClr val="FFFFFF"/>
                </a:solidFill>
              </a:rPr>
              <a:t>________ </a:t>
            </a:r>
            <a:r>
              <a:rPr lang="en-US" dirty="0">
                <a:solidFill>
                  <a:srgbClr val="FFFFFF"/>
                </a:solidFill>
              </a:rPr>
              <a:t>and ________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3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74" y="618518"/>
            <a:ext cx="2860709" cy="651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Eukaryotes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133" y="1533950"/>
            <a:ext cx="3447881" cy="46728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Organisms made up of one or more cells that have a nucleus and membrane-bound organelles called </a:t>
            </a:r>
            <a:r>
              <a:rPr lang="en-US" sz="2000" b="1" dirty="0">
                <a:solidFill>
                  <a:srgbClr val="FFFFFF"/>
                </a:solidFill>
              </a:rPr>
              <a:t>Eukaryotes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Eukaryotic cells have a variety of subcellular structures called </a:t>
            </a:r>
            <a:r>
              <a:rPr lang="en-US" sz="2000" b="1" dirty="0">
                <a:solidFill>
                  <a:srgbClr val="FFFFFF"/>
                </a:solidFill>
              </a:rPr>
              <a:t>organelles</a:t>
            </a:r>
            <a:r>
              <a:rPr lang="en-US" sz="2000" dirty="0">
                <a:solidFill>
                  <a:srgbClr val="FFFFFF"/>
                </a:solidFill>
              </a:rPr>
              <a:t>, well-defined, intracellular bodies that perform specific functions for the cell. Many organelles are surrounded by a ________.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5015496-8794-4872-849B-3094A779D5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9266" y="748127"/>
            <a:ext cx="7921996" cy="54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2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84658-F9C8-4F88-8435-F4E67D55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090" y="618518"/>
            <a:ext cx="3931490" cy="1004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Cellular organization</a:t>
            </a:r>
          </a:p>
        </p:txBody>
      </p:sp>
      <p:sp useBgFill="1">
        <p:nvSpPr>
          <p:cNvPr id="9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627C41F-ED6D-4C3F-BEC4-8DC23759B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81323" y="849549"/>
            <a:ext cx="5359833" cy="51255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D859-D1B6-4A9A-A050-BB3C56206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2823" y="1747683"/>
            <a:ext cx="4070880" cy="47125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</a:rPr>
              <a:t>Over time cells began to work together:</a:t>
            </a:r>
          </a:p>
          <a:p>
            <a:pPr lvl="1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Colonies</a:t>
            </a:r>
            <a:r>
              <a:rPr lang="en-US" sz="1800" dirty="0">
                <a:solidFill>
                  <a:srgbClr val="FFFFFF"/>
                </a:solidFill>
              </a:rPr>
              <a:t>: A colonial organism is a collection of </a:t>
            </a:r>
            <a:r>
              <a:rPr lang="en-US" sz="1800" dirty="0" smtClean="0">
                <a:solidFill>
                  <a:srgbClr val="FFFFFF"/>
                </a:solidFill>
              </a:rPr>
              <a:t>__________ _________ ______  </a:t>
            </a:r>
            <a:r>
              <a:rPr lang="en-US" sz="1800" dirty="0">
                <a:solidFill>
                  <a:srgbClr val="FFFFFF"/>
                </a:solidFill>
              </a:rPr>
              <a:t>that live together in a connected group.</a:t>
            </a:r>
          </a:p>
          <a:p>
            <a:pPr lvl="1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Organism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b="1" dirty="0">
                <a:solidFill>
                  <a:srgbClr val="FFFFFF"/>
                </a:solidFill>
              </a:rPr>
              <a:t>Cells</a:t>
            </a:r>
            <a:r>
              <a:rPr lang="en-US" sz="1800" dirty="0">
                <a:solidFill>
                  <a:srgbClr val="FFFFFF"/>
                </a:solidFill>
              </a:rPr>
              <a:t> take specific roles within an organism. 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b="1" dirty="0" smtClean="0">
                <a:solidFill>
                  <a:srgbClr val="FFFFFF"/>
                </a:solidFill>
              </a:rPr>
              <a:t>Tissues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are the groups of similar cells that carry out a specific </a:t>
            </a:r>
            <a:r>
              <a:rPr lang="en-US" sz="1800" dirty="0" smtClean="0">
                <a:solidFill>
                  <a:srgbClr val="FFFFFF"/>
                </a:solidFill>
              </a:rPr>
              <a:t>task.</a:t>
            </a:r>
          </a:p>
          <a:p>
            <a:pPr lvl="1">
              <a:lnSpc>
                <a:spcPct val="110000"/>
              </a:lnSpc>
            </a:pPr>
            <a:r>
              <a:rPr lang="en-US" sz="1800" b="1" dirty="0" smtClean="0">
                <a:solidFill>
                  <a:srgbClr val="FFFFFF"/>
                </a:solidFill>
              </a:rPr>
              <a:t>Organs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are groups of tissue working together. 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rgbClr val="FFFFFF"/>
                </a:solidFill>
              </a:rPr>
              <a:t>An </a:t>
            </a:r>
            <a:r>
              <a:rPr lang="en-US" sz="1800" b="1" dirty="0">
                <a:solidFill>
                  <a:srgbClr val="FFFFFF"/>
                </a:solidFill>
              </a:rPr>
              <a:t>organ system </a:t>
            </a:r>
            <a:r>
              <a:rPr lang="en-US" sz="1800" dirty="0">
                <a:solidFill>
                  <a:srgbClr val="FFFFFF"/>
                </a:solidFill>
              </a:rPr>
              <a:t>is a group of organs that accomplish related tasks.</a:t>
            </a:r>
          </a:p>
          <a:p>
            <a:pPr>
              <a:lnSpc>
                <a:spcPct val="11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9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C9233A-6600-4203-A573-BA55C53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Review questions</a:t>
            </a:r>
            <a:endParaRPr lang="en-US" b="1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98E8-3D36-4789-9852-716808AF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589" y="554813"/>
            <a:ext cx="7067870" cy="59612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Describe the relationship between a cell’s shape and its function.</a:t>
            </a:r>
            <a:endParaRPr lang="en-US" dirty="0" err="1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Explain the factor that limits cell size.</a:t>
            </a:r>
            <a:endParaRPr lang="en-US" dirty="0"/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Identify three parts of a cell.</a:t>
            </a:r>
            <a:endParaRPr lang="en-US" dirty="0"/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Summarize the difference between prokaryotic and eukaryotic cells.</a:t>
            </a:r>
            <a:endParaRPr lang="en-US"/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List four levels of organization that combine to form an organism.</a:t>
            </a:r>
            <a:endParaRPr lang="en-US"/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86" name="Rectangle 185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9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92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3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4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8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9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0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1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2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3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4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6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7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8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9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0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1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92D9FB-45B8-4B58-8563-485D4A9E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7210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Cells come in a variety of shapes and sizes that suit their diverse function. There are at least 200 types of cells.</a:t>
            </a:r>
          </a:p>
        </p:txBody>
      </p:sp>
    </p:spTree>
    <p:extLst>
      <p:ext uri="{BB962C8B-B14F-4D97-AF65-F5344CB8AC3E}">
        <p14:creationId xmlns:p14="http://schemas.microsoft.com/office/powerpoint/2010/main" val="2028960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9C254-74B9-478C-8065-E7B4E7CD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Student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EB1D28-E932-44D3-A043-06812AF6A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66571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22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895" y="618518"/>
            <a:ext cx="3476149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Cell Diversity</a:t>
            </a:r>
          </a:p>
        </p:txBody>
      </p:sp>
      <p:sp useBgFill="1">
        <p:nvSpPr>
          <p:cNvPr id="9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3354BAC-F887-41E1-A0BD-D1CBC18930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0865" y="942475"/>
            <a:ext cx="6315701" cy="504193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39D59-4B99-47B4-88AB-7B62E066C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3017" y="2249487"/>
            <a:ext cx="385714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Cells of different organisms and even cells within the same organism are very diverse in terms of </a:t>
            </a:r>
            <a:r>
              <a:rPr lang="en-US" dirty="0" smtClean="0">
                <a:solidFill>
                  <a:srgbClr val="FFFFFF"/>
                </a:solidFill>
              </a:rPr>
              <a:t>____, ______,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 smtClean="0">
                <a:solidFill>
                  <a:srgbClr val="FFFFFF"/>
                </a:solidFill>
              </a:rPr>
              <a:t>________ ___________.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0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700087"/>
            <a:ext cx="100012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15" y="246811"/>
            <a:ext cx="2851417" cy="707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Cell Shape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39D59-4B99-47B4-88AB-7B62E066C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47" y="1329512"/>
            <a:ext cx="3401419" cy="48772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diversity of cell shapes reflects the different </a:t>
            </a:r>
            <a:r>
              <a:rPr lang="en-US" sz="2000" dirty="0" smtClean="0">
                <a:solidFill>
                  <a:srgbClr val="FFFFFF"/>
                </a:solidFill>
              </a:rPr>
              <a:t>______ </a:t>
            </a:r>
            <a:r>
              <a:rPr lang="en-US" sz="2000" dirty="0">
                <a:solidFill>
                  <a:srgbClr val="FFFFFF"/>
                </a:solidFill>
              </a:rPr>
              <a:t>of cells.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 cell’s shape can be simple or complex depending on the function of the cell.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Each cell has a shape that has </a:t>
            </a:r>
            <a:r>
              <a:rPr lang="en-US" sz="2000" dirty="0" smtClean="0">
                <a:solidFill>
                  <a:srgbClr val="FFFFFF"/>
                </a:solidFill>
              </a:rPr>
              <a:t>_______ </a:t>
            </a:r>
            <a:r>
              <a:rPr lang="en-US" sz="2000" dirty="0">
                <a:solidFill>
                  <a:srgbClr val="FFFFFF"/>
                </a:solidFill>
              </a:rPr>
              <a:t>to allow the cell to perform its function effectively.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79C30C9-E8A4-4EE9-9C2D-3554F1892E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68291" y="132370"/>
            <a:ext cx="5465969" cy="66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8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9" name="Rectangle 5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2" name="Group 5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1" y="618518"/>
            <a:ext cx="3457563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Cell size</a:t>
            </a:r>
          </a:p>
        </p:txBody>
      </p:sp>
      <p:sp useBgFill="1">
        <p:nvSpPr>
          <p:cNvPr id="9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011118D7-15AA-4369-A0CE-DF2B8927C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41014" y="1137621"/>
            <a:ext cx="5868329" cy="45772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7261" y="2249487"/>
            <a:ext cx="3959369" cy="35417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Cells can have very different sizes.</a:t>
            </a:r>
          </a:p>
          <a:p>
            <a:r>
              <a:rPr lang="en-US" dirty="0">
                <a:solidFill>
                  <a:srgbClr val="FFFFFF"/>
                </a:solidFill>
              </a:rPr>
              <a:t>The size of a cell is limited by the relationship of the cells </a:t>
            </a:r>
            <a:r>
              <a:rPr lang="en-US" dirty="0" smtClean="0">
                <a:solidFill>
                  <a:srgbClr val="FFFFFF"/>
                </a:solidFill>
              </a:rPr>
              <a:t>_____ _____ ______to </a:t>
            </a:r>
            <a:r>
              <a:rPr lang="en-US" dirty="0">
                <a:solidFill>
                  <a:srgbClr val="FFFFFF"/>
                </a:solidFill>
              </a:rPr>
              <a:t>its </a:t>
            </a:r>
            <a:r>
              <a:rPr lang="en-US" dirty="0" smtClean="0">
                <a:solidFill>
                  <a:srgbClr val="FFFFFF"/>
                </a:solidFill>
              </a:rPr>
              <a:t>______, </a:t>
            </a:r>
            <a:r>
              <a:rPr lang="en-US" dirty="0">
                <a:solidFill>
                  <a:srgbClr val="FFFFFF"/>
                </a:solidFill>
              </a:rPr>
              <a:t>or its </a:t>
            </a:r>
            <a:r>
              <a:rPr lang="en-US" b="1" dirty="0">
                <a:solidFill>
                  <a:srgbClr val="FFFFFF"/>
                </a:solidFill>
              </a:rPr>
              <a:t>surface area-to-volume ratio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6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98" y="0"/>
            <a:ext cx="9181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5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169D-3DFA-45FF-B38C-56949168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Basic parts of a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FEE8-CDCD-42CA-9A38-9CBF0144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249487"/>
            <a:ext cx="4459287" cy="39650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3 basic features are common to all cell types:</a:t>
            </a:r>
          </a:p>
          <a:p>
            <a:pPr marL="1143000" lvl="1" indent="-457200">
              <a:buAutoNum type="arabicPeriod"/>
            </a:pPr>
            <a:r>
              <a:rPr lang="en-US" sz="2400" dirty="0" smtClean="0"/>
              <a:t>______________</a:t>
            </a:r>
            <a:endParaRPr lang="en-US" sz="2400" dirty="0"/>
          </a:p>
          <a:p>
            <a:pPr marL="1143000" lvl="1" indent="-457200">
              <a:buAutoNum type="arabicPeriod"/>
            </a:pPr>
            <a:r>
              <a:rPr lang="en-US" sz="2400" dirty="0"/>
              <a:t>______________</a:t>
            </a:r>
          </a:p>
          <a:p>
            <a:pPr marL="1143000" lvl="1" indent="-457200">
              <a:buAutoNum type="arabicPeriod"/>
            </a:pPr>
            <a:r>
              <a:rPr lang="en-US" sz="2400" dirty="0"/>
              <a:t>______________</a:t>
            </a:r>
            <a:endParaRPr lang="en-US" sz="2000" dirty="0"/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65A0374-B3DC-4A78-8A54-7B7C1716AB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1370421"/>
            <a:ext cx="5456279" cy="40922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669932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212</TotalTime>
  <Words>546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Tw Cen MT</vt:lpstr>
      <vt:lpstr>Tw Cen MT</vt:lpstr>
      <vt:lpstr>Circuit</vt:lpstr>
      <vt:lpstr>4.2 Introduction to Cells</vt:lpstr>
      <vt:lpstr>Cells come in a variety of shapes and sizes that suit their diverse function. There are at least 200 types of cells.</vt:lpstr>
      <vt:lpstr>Student Objectives</vt:lpstr>
      <vt:lpstr>Cell Diversity</vt:lpstr>
      <vt:lpstr>PowerPoint Presentation</vt:lpstr>
      <vt:lpstr>Cell Shape</vt:lpstr>
      <vt:lpstr>Cell size</vt:lpstr>
      <vt:lpstr>PowerPoint Presentation</vt:lpstr>
      <vt:lpstr>Basic parts of a Cell</vt:lpstr>
      <vt:lpstr>Plasma membrane</vt:lpstr>
      <vt:lpstr>Cytoplasm</vt:lpstr>
      <vt:lpstr>Control Center</vt:lpstr>
      <vt:lpstr>PowerPoint Presentation</vt:lpstr>
      <vt:lpstr>Two basic types of Cells</vt:lpstr>
      <vt:lpstr>Prokaryotes</vt:lpstr>
      <vt:lpstr>Eukaryotes</vt:lpstr>
      <vt:lpstr>Cellular organization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Reinders</cp:lastModifiedBy>
  <cp:revision>376</cp:revision>
  <dcterms:created xsi:type="dcterms:W3CDTF">2020-10-26T07:01:21Z</dcterms:created>
  <dcterms:modified xsi:type="dcterms:W3CDTF">2020-11-06T03:39:55Z</dcterms:modified>
</cp:coreProperties>
</file>