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5" r:id="rId7"/>
    <p:sldId id="270" r:id="rId8"/>
    <p:sldId id="260" r:id="rId9"/>
    <p:sldId id="266" r:id="rId10"/>
    <p:sldId id="261" r:id="rId11"/>
    <p:sldId id="267" r:id="rId12"/>
    <p:sldId id="262" r:id="rId13"/>
    <p:sldId id="268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7AC29-682D-BB7F-9F7C-EE1F7D13BAF5}" v="163" dt="2020-10-26T07:09:41.430"/>
    <p1510:client id="{D69DA3EF-091B-540E-3743-4AE31EF372A8}" v="466" dt="2020-10-27T05:58:2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1547A-19FE-49A7-B7C1-184B0CE604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4966661-D392-4DAA-A501-2C2C9CFF9586}">
      <dgm:prSet/>
      <dgm:spPr/>
      <dgm:t>
        <a:bodyPr/>
        <a:lstStyle/>
        <a:p>
          <a:r>
            <a:rPr lang="en-US"/>
            <a:t>Name the scientists who first observed living and nonliving cells.</a:t>
          </a:r>
        </a:p>
      </dgm:t>
    </dgm:pt>
    <dgm:pt modelId="{94415218-9E44-47B9-A1DB-7A5C36B21E0D}" type="parTrans" cxnId="{6ED7CB31-C770-42CA-8EC6-9BA5201A91F9}">
      <dgm:prSet/>
      <dgm:spPr/>
      <dgm:t>
        <a:bodyPr/>
        <a:lstStyle/>
        <a:p>
          <a:endParaRPr lang="en-US"/>
        </a:p>
      </dgm:t>
    </dgm:pt>
    <dgm:pt modelId="{C23999FD-66F5-4B58-86D7-F682CCE6FBAE}" type="sibTrans" cxnId="{6ED7CB31-C770-42CA-8EC6-9BA5201A91F9}">
      <dgm:prSet/>
      <dgm:spPr/>
      <dgm:t>
        <a:bodyPr/>
        <a:lstStyle/>
        <a:p>
          <a:endParaRPr lang="en-US"/>
        </a:p>
      </dgm:t>
    </dgm:pt>
    <dgm:pt modelId="{9BC010CB-9957-4D96-B631-D02D7D8B3CA4}">
      <dgm:prSet/>
      <dgm:spPr/>
      <dgm:t>
        <a:bodyPr/>
        <a:lstStyle/>
        <a:p>
          <a:r>
            <a:rPr lang="en-US"/>
            <a:t>Summarize the research that led to the development of the cell theory.</a:t>
          </a:r>
        </a:p>
      </dgm:t>
    </dgm:pt>
    <dgm:pt modelId="{81D10F9F-A741-40CA-9BA7-4843E3C90DD9}" type="parTrans" cxnId="{D422E6A4-B0A6-4A9B-9769-914D2CF7C97F}">
      <dgm:prSet/>
      <dgm:spPr/>
      <dgm:t>
        <a:bodyPr/>
        <a:lstStyle/>
        <a:p>
          <a:endParaRPr lang="en-US"/>
        </a:p>
      </dgm:t>
    </dgm:pt>
    <dgm:pt modelId="{01DE6EAB-ECDE-4E52-A6B2-3324025886AF}" type="sibTrans" cxnId="{D422E6A4-B0A6-4A9B-9769-914D2CF7C97F}">
      <dgm:prSet/>
      <dgm:spPr/>
      <dgm:t>
        <a:bodyPr/>
        <a:lstStyle/>
        <a:p>
          <a:endParaRPr lang="en-US"/>
        </a:p>
      </dgm:t>
    </dgm:pt>
    <dgm:pt modelId="{D1061839-01A1-47E4-B9B2-17F241E177EF}">
      <dgm:prSet/>
      <dgm:spPr/>
      <dgm:t>
        <a:bodyPr/>
        <a:lstStyle/>
        <a:p>
          <a:r>
            <a:rPr lang="en-US"/>
            <a:t>State the three principles of the cell theory.</a:t>
          </a:r>
        </a:p>
      </dgm:t>
    </dgm:pt>
    <dgm:pt modelId="{377E5161-7524-4B84-9965-4884E08C5E57}" type="parTrans" cxnId="{E7BC14FD-265E-42BB-B91F-47868551CBF7}">
      <dgm:prSet/>
      <dgm:spPr/>
      <dgm:t>
        <a:bodyPr/>
        <a:lstStyle/>
        <a:p>
          <a:endParaRPr lang="en-US"/>
        </a:p>
      </dgm:t>
    </dgm:pt>
    <dgm:pt modelId="{88B325CC-8366-4BCF-A782-F6FBEB83E2D7}" type="sibTrans" cxnId="{E7BC14FD-265E-42BB-B91F-47868551CBF7}">
      <dgm:prSet/>
      <dgm:spPr/>
      <dgm:t>
        <a:bodyPr/>
        <a:lstStyle/>
        <a:p>
          <a:endParaRPr lang="en-US"/>
        </a:p>
      </dgm:t>
    </dgm:pt>
    <dgm:pt modelId="{D8E3EE77-720F-4294-B119-80E4FB9F7F99}">
      <dgm:prSet/>
      <dgm:spPr/>
      <dgm:t>
        <a:bodyPr/>
        <a:lstStyle/>
        <a:p>
          <a:r>
            <a:rPr lang="en-US"/>
            <a:t>Explain why the cell is considered to be the basic unit of life.</a:t>
          </a:r>
        </a:p>
      </dgm:t>
    </dgm:pt>
    <dgm:pt modelId="{4E6339D2-792B-4E27-A6BD-753F1AABA92A}" type="parTrans" cxnId="{4B2EF915-BB76-4B2B-B56C-F995FEA10E5E}">
      <dgm:prSet/>
      <dgm:spPr/>
      <dgm:t>
        <a:bodyPr/>
        <a:lstStyle/>
        <a:p>
          <a:endParaRPr lang="en-US"/>
        </a:p>
      </dgm:t>
    </dgm:pt>
    <dgm:pt modelId="{3D7B405D-0190-4BEE-8572-77154B8B1084}" type="sibTrans" cxnId="{4B2EF915-BB76-4B2B-B56C-F995FEA10E5E}">
      <dgm:prSet/>
      <dgm:spPr/>
      <dgm:t>
        <a:bodyPr/>
        <a:lstStyle/>
        <a:p>
          <a:endParaRPr lang="en-US"/>
        </a:p>
      </dgm:t>
    </dgm:pt>
    <dgm:pt modelId="{830D54E3-8342-44E3-9928-61B78EF2AD64}" type="pres">
      <dgm:prSet presAssocID="{EC51547A-19FE-49A7-B7C1-184B0CE604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11445-33CE-4CCC-9060-46646945E2D9}" type="pres">
      <dgm:prSet presAssocID="{C4966661-D392-4DAA-A501-2C2C9CFF9586}" presName="compNode" presStyleCnt="0"/>
      <dgm:spPr/>
    </dgm:pt>
    <dgm:pt modelId="{3BF24D58-D35B-46EA-B749-8A491D3684AE}" type="pres">
      <dgm:prSet presAssocID="{C4966661-D392-4DAA-A501-2C2C9CFF9586}" presName="bgRect" presStyleLbl="bgShp" presStyleIdx="0" presStyleCnt="4"/>
      <dgm:spPr/>
    </dgm:pt>
    <dgm:pt modelId="{6DF1CC1A-D8ED-4F5C-A6E1-3357891B237F}" type="pres">
      <dgm:prSet presAssocID="{C4966661-D392-4DAA-A501-2C2C9CFF95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54321BB-4ADE-4554-B478-ABD251C9D015}" type="pres">
      <dgm:prSet presAssocID="{C4966661-D392-4DAA-A501-2C2C9CFF9586}" presName="spaceRect" presStyleCnt="0"/>
      <dgm:spPr/>
    </dgm:pt>
    <dgm:pt modelId="{7CDEE941-50FA-41E6-A49A-5CA2A558C189}" type="pres">
      <dgm:prSet presAssocID="{C4966661-D392-4DAA-A501-2C2C9CFF9586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1C7D9CB-C658-4A84-874A-FF56AD16E7B7}" type="pres">
      <dgm:prSet presAssocID="{C23999FD-66F5-4B58-86D7-F682CCE6FBAE}" presName="sibTrans" presStyleCnt="0"/>
      <dgm:spPr/>
    </dgm:pt>
    <dgm:pt modelId="{AC98A0DC-E71C-4B14-B907-FE2053D1F4B2}" type="pres">
      <dgm:prSet presAssocID="{9BC010CB-9957-4D96-B631-D02D7D8B3CA4}" presName="compNode" presStyleCnt="0"/>
      <dgm:spPr/>
    </dgm:pt>
    <dgm:pt modelId="{B8443585-CCA1-4CAE-BB2C-8D353007A0E6}" type="pres">
      <dgm:prSet presAssocID="{9BC010CB-9957-4D96-B631-D02D7D8B3CA4}" presName="bgRect" presStyleLbl="bgShp" presStyleIdx="1" presStyleCnt="4"/>
      <dgm:spPr/>
    </dgm:pt>
    <dgm:pt modelId="{EE4C3B6A-EADD-414E-9AEE-4998A2DAEFA0}" type="pres">
      <dgm:prSet presAssocID="{9BC010CB-9957-4D96-B631-D02D7D8B3C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71B1FA6-1C20-4ADC-8502-6F8F1A79122B}" type="pres">
      <dgm:prSet presAssocID="{9BC010CB-9957-4D96-B631-D02D7D8B3CA4}" presName="spaceRect" presStyleCnt="0"/>
      <dgm:spPr/>
    </dgm:pt>
    <dgm:pt modelId="{C1C433E9-D993-486F-B58D-7DEF3FAF5D97}" type="pres">
      <dgm:prSet presAssocID="{9BC010CB-9957-4D96-B631-D02D7D8B3CA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276F91-7CFC-4946-B15A-C14AC8DE6B3F}" type="pres">
      <dgm:prSet presAssocID="{01DE6EAB-ECDE-4E52-A6B2-3324025886AF}" presName="sibTrans" presStyleCnt="0"/>
      <dgm:spPr/>
    </dgm:pt>
    <dgm:pt modelId="{B0BEA57B-5E0D-46B9-9C8F-0A2E71A09167}" type="pres">
      <dgm:prSet presAssocID="{D1061839-01A1-47E4-B9B2-17F241E177EF}" presName="compNode" presStyleCnt="0"/>
      <dgm:spPr/>
    </dgm:pt>
    <dgm:pt modelId="{DFF816DF-9499-4CC1-A314-96FDDFFFD66B}" type="pres">
      <dgm:prSet presAssocID="{D1061839-01A1-47E4-B9B2-17F241E177EF}" presName="bgRect" presStyleLbl="bgShp" presStyleIdx="2" presStyleCnt="4"/>
      <dgm:spPr/>
    </dgm:pt>
    <dgm:pt modelId="{89B2B8B6-3FDC-45D9-A236-EABE6E0A5265}" type="pres">
      <dgm:prSet presAssocID="{D1061839-01A1-47E4-B9B2-17F241E177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6F2C9F3-0F95-4642-BACD-42B4CD036E9F}" type="pres">
      <dgm:prSet presAssocID="{D1061839-01A1-47E4-B9B2-17F241E177EF}" presName="spaceRect" presStyleCnt="0"/>
      <dgm:spPr/>
    </dgm:pt>
    <dgm:pt modelId="{9F47AF51-3783-45A0-A8A4-9A5DF1416416}" type="pres">
      <dgm:prSet presAssocID="{D1061839-01A1-47E4-B9B2-17F241E177E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FF48CF-66BC-42AA-9AEE-BB89537AAC69}" type="pres">
      <dgm:prSet presAssocID="{88B325CC-8366-4BCF-A782-F6FBEB83E2D7}" presName="sibTrans" presStyleCnt="0"/>
      <dgm:spPr/>
    </dgm:pt>
    <dgm:pt modelId="{CDCC7232-F4AB-4341-A549-AD0231C3AF2D}" type="pres">
      <dgm:prSet presAssocID="{D8E3EE77-720F-4294-B119-80E4FB9F7F99}" presName="compNode" presStyleCnt="0"/>
      <dgm:spPr/>
    </dgm:pt>
    <dgm:pt modelId="{5D80EF6D-B38D-4AB9-BB95-21E3243968DC}" type="pres">
      <dgm:prSet presAssocID="{D8E3EE77-720F-4294-B119-80E4FB9F7F99}" presName="bgRect" presStyleLbl="bgShp" presStyleIdx="3" presStyleCnt="4"/>
      <dgm:spPr/>
    </dgm:pt>
    <dgm:pt modelId="{249875D9-6D21-4C7B-9E34-8000A98E822C}" type="pres">
      <dgm:prSet presAssocID="{D8E3EE77-720F-4294-B119-80E4FB9F7F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ED07FB07-DE91-44F1-8229-664F2E51973F}" type="pres">
      <dgm:prSet presAssocID="{D8E3EE77-720F-4294-B119-80E4FB9F7F99}" presName="spaceRect" presStyleCnt="0"/>
      <dgm:spPr/>
    </dgm:pt>
    <dgm:pt modelId="{EFEBDFC9-3B0B-44DA-ADB0-EF0D92D720F2}" type="pres">
      <dgm:prSet presAssocID="{D8E3EE77-720F-4294-B119-80E4FB9F7F99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E6A4-B0A6-4A9B-9769-914D2CF7C97F}" srcId="{EC51547A-19FE-49A7-B7C1-184B0CE604CB}" destId="{9BC010CB-9957-4D96-B631-D02D7D8B3CA4}" srcOrd="1" destOrd="0" parTransId="{81D10F9F-A741-40CA-9BA7-4843E3C90DD9}" sibTransId="{01DE6EAB-ECDE-4E52-A6B2-3324025886AF}"/>
    <dgm:cxn modelId="{6ED7CB31-C770-42CA-8EC6-9BA5201A91F9}" srcId="{EC51547A-19FE-49A7-B7C1-184B0CE604CB}" destId="{C4966661-D392-4DAA-A501-2C2C9CFF9586}" srcOrd="0" destOrd="0" parTransId="{94415218-9E44-47B9-A1DB-7A5C36B21E0D}" sibTransId="{C23999FD-66F5-4B58-86D7-F682CCE6FBAE}"/>
    <dgm:cxn modelId="{9AC4C7BC-8384-4C2F-B7DC-3E78A8F9D42D}" type="presOf" srcId="{D8E3EE77-720F-4294-B119-80E4FB9F7F99}" destId="{EFEBDFC9-3B0B-44DA-ADB0-EF0D92D720F2}" srcOrd="0" destOrd="0" presId="urn:microsoft.com/office/officeart/2018/2/layout/IconVerticalSolidList"/>
    <dgm:cxn modelId="{9CA030F0-DCAF-4A34-A636-FE86128074C5}" type="presOf" srcId="{D1061839-01A1-47E4-B9B2-17F241E177EF}" destId="{9F47AF51-3783-45A0-A8A4-9A5DF1416416}" srcOrd="0" destOrd="0" presId="urn:microsoft.com/office/officeart/2018/2/layout/IconVerticalSolidList"/>
    <dgm:cxn modelId="{EC7595D1-AEBA-45BC-8443-3083FE68379C}" type="presOf" srcId="{9BC010CB-9957-4D96-B631-D02D7D8B3CA4}" destId="{C1C433E9-D993-486F-B58D-7DEF3FAF5D97}" srcOrd="0" destOrd="0" presId="urn:microsoft.com/office/officeart/2018/2/layout/IconVerticalSolidList"/>
    <dgm:cxn modelId="{E7BC14FD-265E-42BB-B91F-47868551CBF7}" srcId="{EC51547A-19FE-49A7-B7C1-184B0CE604CB}" destId="{D1061839-01A1-47E4-B9B2-17F241E177EF}" srcOrd="2" destOrd="0" parTransId="{377E5161-7524-4B84-9965-4884E08C5E57}" sibTransId="{88B325CC-8366-4BCF-A782-F6FBEB83E2D7}"/>
    <dgm:cxn modelId="{5319C863-E511-4B61-BDC6-B060B5512148}" type="presOf" srcId="{C4966661-D392-4DAA-A501-2C2C9CFF9586}" destId="{7CDEE941-50FA-41E6-A49A-5CA2A558C189}" srcOrd="0" destOrd="0" presId="urn:microsoft.com/office/officeart/2018/2/layout/IconVerticalSolidList"/>
    <dgm:cxn modelId="{4B2EF915-BB76-4B2B-B56C-F995FEA10E5E}" srcId="{EC51547A-19FE-49A7-B7C1-184B0CE604CB}" destId="{D8E3EE77-720F-4294-B119-80E4FB9F7F99}" srcOrd="3" destOrd="0" parTransId="{4E6339D2-792B-4E27-A6BD-753F1AABA92A}" sibTransId="{3D7B405D-0190-4BEE-8572-77154B8B1084}"/>
    <dgm:cxn modelId="{D2FA9A4A-407D-41CF-9F8B-54C9F8E01638}" type="presOf" srcId="{EC51547A-19FE-49A7-B7C1-184B0CE604CB}" destId="{830D54E3-8342-44E3-9928-61B78EF2AD64}" srcOrd="0" destOrd="0" presId="urn:microsoft.com/office/officeart/2018/2/layout/IconVerticalSolidList"/>
    <dgm:cxn modelId="{468E8895-0832-4774-BACD-C15BC49FE7EB}" type="presParOf" srcId="{830D54E3-8342-44E3-9928-61B78EF2AD64}" destId="{A8D11445-33CE-4CCC-9060-46646945E2D9}" srcOrd="0" destOrd="0" presId="urn:microsoft.com/office/officeart/2018/2/layout/IconVerticalSolidList"/>
    <dgm:cxn modelId="{8EA13D0F-BC78-4384-BEE4-8DF831FEC366}" type="presParOf" srcId="{A8D11445-33CE-4CCC-9060-46646945E2D9}" destId="{3BF24D58-D35B-46EA-B749-8A491D3684AE}" srcOrd="0" destOrd="0" presId="urn:microsoft.com/office/officeart/2018/2/layout/IconVerticalSolidList"/>
    <dgm:cxn modelId="{6DC1DFB8-BB33-45D3-B8CA-D7E154669852}" type="presParOf" srcId="{A8D11445-33CE-4CCC-9060-46646945E2D9}" destId="{6DF1CC1A-D8ED-4F5C-A6E1-3357891B237F}" srcOrd="1" destOrd="0" presId="urn:microsoft.com/office/officeart/2018/2/layout/IconVerticalSolidList"/>
    <dgm:cxn modelId="{0D644516-776E-4808-B101-7B6B205AE696}" type="presParOf" srcId="{A8D11445-33CE-4CCC-9060-46646945E2D9}" destId="{F54321BB-4ADE-4554-B478-ABD251C9D015}" srcOrd="2" destOrd="0" presId="urn:microsoft.com/office/officeart/2018/2/layout/IconVerticalSolidList"/>
    <dgm:cxn modelId="{49F2DB72-64F7-4B96-9F0A-D049A51F062E}" type="presParOf" srcId="{A8D11445-33CE-4CCC-9060-46646945E2D9}" destId="{7CDEE941-50FA-41E6-A49A-5CA2A558C189}" srcOrd="3" destOrd="0" presId="urn:microsoft.com/office/officeart/2018/2/layout/IconVerticalSolidList"/>
    <dgm:cxn modelId="{D9A4F1B8-7A9B-40A1-8F10-6E8C84FE2A2B}" type="presParOf" srcId="{830D54E3-8342-44E3-9928-61B78EF2AD64}" destId="{E1C7D9CB-C658-4A84-874A-FF56AD16E7B7}" srcOrd="1" destOrd="0" presId="urn:microsoft.com/office/officeart/2018/2/layout/IconVerticalSolidList"/>
    <dgm:cxn modelId="{AC52379F-0EB0-4B1B-84CC-FDCBEE2A533E}" type="presParOf" srcId="{830D54E3-8342-44E3-9928-61B78EF2AD64}" destId="{AC98A0DC-E71C-4B14-B907-FE2053D1F4B2}" srcOrd="2" destOrd="0" presId="urn:microsoft.com/office/officeart/2018/2/layout/IconVerticalSolidList"/>
    <dgm:cxn modelId="{1DEE4E43-CE4B-4297-9517-42EFE6D87DF6}" type="presParOf" srcId="{AC98A0DC-E71C-4B14-B907-FE2053D1F4B2}" destId="{B8443585-CCA1-4CAE-BB2C-8D353007A0E6}" srcOrd="0" destOrd="0" presId="urn:microsoft.com/office/officeart/2018/2/layout/IconVerticalSolidList"/>
    <dgm:cxn modelId="{D947834D-56D5-4FB9-9FCB-CC6202A43462}" type="presParOf" srcId="{AC98A0DC-E71C-4B14-B907-FE2053D1F4B2}" destId="{EE4C3B6A-EADD-414E-9AEE-4998A2DAEFA0}" srcOrd="1" destOrd="0" presId="urn:microsoft.com/office/officeart/2018/2/layout/IconVerticalSolidList"/>
    <dgm:cxn modelId="{926922C8-D8AA-4757-AFD7-8D8D0320F082}" type="presParOf" srcId="{AC98A0DC-E71C-4B14-B907-FE2053D1F4B2}" destId="{D71B1FA6-1C20-4ADC-8502-6F8F1A79122B}" srcOrd="2" destOrd="0" presId="urn:microsoft.com/office/officeart/2018/2/layout/IconVerticalSolidList"/>
    <dgm:cxn modelId="{162BAA3B-9E73-4D0E-A31C-280B52D84128}" type="presParOf" srcId="{AC98A0DC-E71C-4B14-B907-FE2053D1F4B2}" destId="{C1C433E9-D993-486F-B58D-7DEF3FAF5D97}" srcOrd="3" destOrd="0" presId="urn:microsoft.com/office/officeart/2018/2/layout/IconVerticalSolidList"/>
    <dgm:cxn modelId="{EE1C3E3F-85A0-4AA0-8D50-890AF58670AF}" type="presParOf" srcId="{830D54E3-8342-44E3-9928-61B78EF2AD64}" destId="{E5276F91-7CFC-4946-B15A-C14AC8DE6B3F}" srcOrd="3" destOrd="0" presId="urn:microsoft.com/office/officeart/2018/2/layout/IconVerticalSolidList"/>
    <dgm:cxn modelId="{0DD65E50-6ACF-4A36-9E03-8A7ABB68B141}" type="presParOf" srcId="{830D54E3-8342-44E3-9928-61B78EF2AD64}" destId="{B0BEA57B-5E0D-46B9-9C8F-0A2E71A09167}" srcOrd="4" destOrd="0" presId="urn:microsoft.com/office/officeart/2018/2/layout/IconVerticalSolidList"/>
    <dgm:cxn modelId="{FFA4602C-6124-463C-A142-81CF2633CA94}" type="presParOf" srcId="{B0BEA57B-5E0D-46B9-9C8F-0A2E71A09167}" destId="{DFF816DF-9499-4CC1-A314-96FDDFFFD66B}" srcOrd="0" destOrd="0" presId="urn:microsoft.com/office/officeart/2018/2/layout/IconVerticalSolidList"/>
    <dgm:cxn modelId="{332F5D7C-36E9-451B-B84A-B1C5A84C2227}" type="presParOf" srcId="{B0BEA57B-5E0D-46B9-9C8F-0A2E71A09167}" destId="{89B2B8B6-3FDC-45D9-A236-EABE6E0A5265}" srcOrd="1" destOrd="0" presId="urn:microsoft.com/office/officeart/2018/2/layout/IconVerticalSolidList"/>
    <dgm:cxn modelId="{8BB0DDB6-F3E0-463C-B8C2-2149B37DBBB3}" type="presParOf" srcId="{B0BEA57B-5E0D-46B9-9C8F-0A2E71A09167}" destId="{16F2C9F3-0F95-4642-BACD-42B4CD036E9F}" srcOrd="2" destOrd="0" presId="urn:microsoft.com/office/officeart/2018/2/layout/IconVerticalSolidList"/>
    <dgm:cxn modelId="{585A03E1-F836-4FD1-8584-B69E5C8286C9}" type="presParOf" srcId="{B0BEA57B-5E0D-46B9-9C8F-0A2E71A09167}" destId="{9F47AF51-3783-45A0-A8A4-9A5DF1416416}" srcOrd="3" destOrd="0" presId="urn:microsoft.com/office/officeart/2018/2/layout/IconVerticalSolidList"/>
    <dgm:cxn modelId="{51956718-3474-414D-A794-267F25AF4DF5}" type="presParOf" srcId="{830D54E3-8342-44E3-9928-61B78EF2AD64}" destId="{AEFF48CF-66BC-42AA-9AEE-BB89537AAC69}" srcOrd="5" destOrd="0" presId="urn:microsoft.com/office/officeart/2018/2/layout/IconVerticalSolidList"/>
    <dgm:cxn modelId="{D870E277-8817-4BD4-B9C5-EFA91BC6FBE1}" type="presParOf" srcId="{830D54E3-8342-44E3-9928-61B78EF2AD64}" destId="{CDCC7232-F4AB-4341-A549-AD0231C3AF2D}" srcOrd="6" destOrd="0" presId="urn:microsoft.com/office/officeart/2018/2/layout/IconVerticalSolidList"/>
    <dgm:cxn modelId="{AD307CB1-45D8-4547-B24E-5D23FD5067C4}" type="presParOf" srcId="{CDCC7232-F4AB-4341-A549-AD0231C3AF2D}" destId="{5D80EF6D-B38D-4AB9-BB95-21E3243968DC}" srcOrd="0" destOrd="0" presId="urn:microsoft.com/office/officeart/2018/2/layout/IconVerticalSolidList"/>
    <dgm:cxn modelId="{48F2DE99-6EDE-47BE-B12F-1DDB1639D5DF}" type="presParOf" srcId="{CDCC7232-F4AB-4341-A549-AD0231C3AF2D}" destId="{249875D9-6D21-4C7B-9E34-8000A98E822C}" srcOrd="1" destOrd="0" presId="urn:microsoft.com/office/officeart/2018/2/layout/IconVerticalSolidList"/>
    <dgm:cxn modelId="{C4691931-5869-448F-A6FA-A4BEF608F0A1}" type="presParOf" srcId="{CDCC7232-F4AB-4341-A549-AD0231C3AF2D}" destId="{ED07FB07-DE91-44F1-8229-664F2E51973F}" srcOrd="2" destOrd="0" presId="urn:microsoft.com/office/officeart/2018/2/layout/IconVerticalSolidList"/>
    <dgm:cxn modelId="{85AED118-7228-45AE-8D43-FA1567B4786A}" type="presParOf" srcId="{CDCC7232-F4AB-4341-A549-AD0231C3AF2D}" destId="{EFEBDFC9-3B0B-44DA-ADB0-EF0D92D720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4D58-D35B-46EA-B749-8A491D3684AE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CC1A-D8ED-4F5C-A6E1-3357891B237F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EE941-50FA-41E6-A49A-5CA2A558C189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Name the scientists who first observed living and nonliving cells.</a:t>
          </a:r>
        </a:p>
      </dsp:txBody>
      <dsp:txXfrm>
        <a:off x="1033783" y="1766"/>
        <a:ext cx="5658964" cy="895050"/>
      </dsp:txXfrm>
    </dsp:sp>
    <dsp:sp modelId="{B8443585-CCA1-4CAE-BB2C-8D353007A0E6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C3B6A-EADD-414E-9AEE-4998A2DAEFA0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433E9-D993-486F-B58D-7DEF3FAF5D97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Summarize the research that led to the development of the cell theory.</a:t>
          </a:r>
        </a:p>
      </dsp:txBody>
      <dsp:txXfrm>
        <a:off x="1033783" y="1120579"/>
        <a:ext cx="5658964" cy="895050"/>
      </dsp:txXfrm>
    </dsp:sp>
    <dsp:sp modelId="{DFF816DF-9499-4CC1-A314-96FDDFFFD66B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2B8B6-3FDC-45D9-A236-EABE6E0A5265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7AF51-3783-45A0-A8A4-9A5DF1416416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State the three principles of the cell theory.</a:t>
          </a:r>
        </a:p>
      </dsp:txBody>
      <dsp:txXfrm>
        <a:off x="1033783" y="2239393"/>
        <a:ext cx="5658964" cy="895050"/>
      </dsp:txXfrm>
    </dsp:sp>
    <dsp:sp modelId="{5D80EF6D-B38D-4AB9-BB95-21E3243968DC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75D9-6D21-4C7B-9E34-8000A98E822C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BDFC9-3B0B-44DA-ADB0-EF0D92D720F2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Explain why the cell is considered to be the basic unit of life.</a:t>
          </a:r>
        </a:p>
      </dsp:txBody>
      <dsp:txXfrm>
        <a:off x="1033783" y="3358207"/>
        <a:ext cx="5658964" cy="89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TW Cen MT"/>
                <a:ea typeface="+mj-lt"/>
                <a:cs typeface="+mj-lt"/>
              </a:rPr>
              <a:t>4.1 The history of cell biology 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1DEC0A-B048-4297-9D0A-D49DB0FA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Leeuwenhoek</a:t>
            </a:r>
          </a:p>
        </p:txBody>
      </p:sp>
      <p:pic>
        <p:nvPicPr>
          <p:cNvPr id="5" name="Picture 5" descr="A picture containing person, sitting, person, person&#10;&#10;Description automatically generated">
            <a:extLst>
              <a:ext uri="{FF2B5EF4-FFF2-40B4-BE49-F238E27FC236}">
                <a16:creationId xmlns:a16="http://schemas.microsoft.com/office/drawing/2014/main" id="{69A95F4B-B034-4176-9F1D-78DD922BF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5025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DA74-B543-42B0-BB0E-40308D071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425" y="2249487"/>
            <a:ext cx="5100790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The first person to observe </a:t>
            </a:r>
            <a:r>
              <a:rPr lang="en-US" sz="2800" b="1" dirty="0" smtClean="0"/>
              <a:t>____ ______</a:t>
            </a:r>
            <a:r>
              <a:rPr lang="en-US" sz="2800" dirty="0" smtClean="0"/>
              <a:t>was </a:t>
            </a:r>
            <a:r>
              <a:rPr lang="en-US" sz="2800" dirty="0"/>
              <a:t>a Dutch trader named Anton van Leeuwenhoek.</a:t>
            </a:r>
          </a:p>
          <a:p>
            <a:r>
              <a:rPr lang="en-US" sz="2800" dirty="0"/>
              <a:t>His microscope was </a:t>
            </a:r>
            <a:r>
              <a:rPr lang="en-US" sz="2800" dirty="0" smtClean="0"/>
              <a:t>___ _____ better </a:t>
            </a:r>
            <a:r>
              <a:rPr lang="en-US" sz="2800" dirty="0"/>
              <a:t>compared to Hooke’s.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CC00FC-6E21-46EB-AB28-745F097B2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2422A806-6F90-447B-A513-ADBD7AA54A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FEC3B437-40B3-4C42-8744-ED6E733A1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777511-1DB3-455D-ADF3-63EC1FCAD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6726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0A7D0EE8-D819-40C5-ADAD-14CE4E716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4A30649E-6DF0-48F5-B376-261AECE44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2364A72-827F-4B61-988F-6CC8C4859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EEB182FA-5AA5-488B-84DC-7A522FA4A2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E38618A6-EBFD-46E0-8296-B6123A4501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426D6D99-DE3A-4930-BCE7-C540CBF50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3ACE65C-5554-4C8F-8612-49E6E2C6A4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0AD7ED8D-70A7-4441-BB92-898ED370F3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FF72EABC-C9CA-4224-BD5B-DBB1418CDD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CECCC5BC-E7C8-4D67-954D-8F6B9980A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8A8C8825-F2FF-4F14-AACE-52E949A569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F9335A83-C6A2-413E-880A-B4BB9924C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BF61F578-820C-4C5B-BAE7-0ACED8F1A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0E55C78-E33D-4674-B827-19C7138FF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0F5E1FFD-1870-46C5-A38E-48807D3E89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4C24FEDF-2EB8-4FEE-9710-65B224AF77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7BD452C9-563B-4FDD-AE78-7A17B9B9C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6E204650-073A-43F0-B544-E58A8849AA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03E1999E-D693-4863-B1F6-FB935EBF4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8E8F11F6-A788-4420-B47C-06EBC8D4D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BFB7FE10-2237-4A53-8965-37356334A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F3D56A34-4E4A-404C-84A7-EC7A2FF57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797D88DE-EB08-4B29-8F20-D5CB97A4E3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E556BD02-F2E5-42AF-AF25-03CAAE20C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65411AE2-81EF-4BFA-A35A-A15351EDCC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11869CEB-472C-4CC0-8A93-CD65D0A17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DA77CBC6-3324-4D92-851D-985077375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1B3276EA-9F0A-4B2F-B70F-ED0EF12CD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639F30AE-AAC5-41F2-AA9C-A1B040FD5F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C5702EFB-9FC9-4867-84EF-80472629C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FCB8F687-3733-407E-93CB-C9AC913799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294DEB8D-5409-4E04-8758-B18C37080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99AF88ED-F4BF-411D-BFAE-D404850DCE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A5F400B-44AF-42F9-9E3A-90F15F0FF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F683648C-A59B-45BF-B12B-C3565B549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6EBBB1B7-63EE-4A7A-A8F3-6E691B3552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1BC8DA5D-18F7-4BE5-A60C-BEB153AEF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2C77F9CB-BBF4-4735-8FBD-88BFE4957B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C03D174F-2F5B-4C62-9B1D-ABFFC01D3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0312CF71-8F11-4DDB-A89D-097C70381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C5A7B3D7-673F-4FE6-984A-223B0A6A74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E6B8ACF6-C533-4703-B72A-A8A83EDC3E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04CF89EC-750E-4006-BFE8-1B32DE139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0A415805-C61A-4642-BAE6-F1675BA48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A93A4661-58EC-46B2-BC71-7D2ADA141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ACE16DE1-30BE-49A6-BA25-056C5CCAB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AE28BB13-CB72-47BA-B52E-A903D7C44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CEF205C5-AD0D-4C6B-B99C-675734E930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3EB80C49-8688-418A-B60D-D652107AC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C84CF518-C638-4C72-A7E5-C7B06DB21A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248B7D57-815C-4F0B-BB28-3AE0E1B52A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A901B28C-B7DC-4DBD-9940-FAEBE9FF2D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F48B80E3-E884-43AC-AC29-A4AAE8BDD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DD74EBEF-E28B-4A85-A8B5-0AA73914F8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A46827-6517-4185-948F-82474A32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0" y="1827747"/>
            <a:ext cx="2953129" cy="2321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smtClean="0"/>
              <a:t>_________: </a:t>
            </a:r>
            <a:r>
              <a:rPr lang="en-US" sz="3400" i="1" dirty="0"/>
              <a:t>Spirogyra</a:t>
            </a:r>
            <a:r>
              <a:rPr lang="en-US" sz="3400" dirty="0"/>
              <a:t>, </a:t>
            </a:r>
            <a:r>
              <a:rPr lang="en-US" sz="3400" i="1" dirty="0"/>
              <a:t>Vorticella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9DC40D-E1EE-4DF4-923F-B2F5140FF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0" b="35485"/>
          <a:stretch/>
        </p:blipFill>
        <p:spPr>
          <a:xfrm>
            <a:off x="-5597" y="1"/>
            <a:ext cx="7558541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3" name="Picture 3" descr="A picture containing cake, table, cut, piece&#10;&#10;Description automatically generated">
            <a:extLst>
              <a:ext uri="{FF2B5EF4-FFF2-40B4-BE49-F238E27FC236}">
                <a16:creationId xmlns:a16="http://schemas.microsoft.com/office/drawing/2014/main" id="{C03DCBA9-ACDD-42C0-A51E-5FF644598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544" r="1" b="28920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9D414ED-5E2D-4495-AD85-39B376518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20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A19AD86-8CE3-4F48-BE3E-B1B31F986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D99DDFF-97C9-44F3-8986-1BDC11328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3FA40A33-68F3-469F-A1DE-7CFBC0D62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D266A667-1482-4C18-AD2F-B6ADA5DF5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8258769B-37F5-4E8D-8B00-38AC7386D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C72433F1-70F8-4C17-BE50-1F9AEE946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3C859C38-E0FE-4D14-B1E6-2C5CAB63B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792C2EA0-4DF9-47F4-BD05-197BD31A4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8E125260-0096-4692-AADE-869F342713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2431D55A-3809-4013-8946-8303EA4C0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E8D9EE6-A386-47E6-B9D0-65C39971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Rectangle 41">
              <a:extLst>
                <a:ext uri="{FF2B5EF4-FFF2-40B4-BE49-F238E27FC236}">
                  <a16:creationId xmlns:a16="http://schemas.microsoft.com/office/drawing/2014/main" id="{BFB37BA3-15CE-410A-B78D-62BF82E02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11219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F2FD41-72DB-48B3-B430-BC2FDCF2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Cell Theory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083B5D-67B1-4E9E-A0CE-A4B2F56DB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6842" r="7763" b="-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E58F-9C0B-4706-89DD-E5ED0E66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312" y="1842510"/>
            <a:ext cx="5785280" cy="39486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Only 150 years later, other </a:t>
            </a:r>
            <a:r>
              <a:rPr lang="en-US" dirty="0" smtClean="0"/>
              <a:t>scientists (Schleiden and Schwann) </a:t>
            </a:r>
            <a:r>
              <a:rPr lang="en-US" dirty="0"/>
              <a:t>discovered that plants and animals are made of cells.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Cell Theory</a:t>
            </a:r>
            <a:r>
              <a:rPr lang="en-US" dirty="0"/>
              <a:t>:</a:t>
            </a:r>
          </a:p>
          <a:p>
            <a:pPr marL="685800" indent="-457200">
              <a:lnSpc>
                <a:spcPct val="110000"/>
              </a:lnSpc>
              <a:buAutoNum type="arabicPeriod"/>
            </a:pPr>
            <a:r>
              <a:rPr lang="en-US" dirty="0" smtClean="0"/>
              <a:t>_____________________________________________________.</a:t>
            </a:r>
            <a:endParaRPr lang="en-US" dirty="0"/>
          </a:p>
          <a:p>
            <a:pPr marL="685800" indent="-457200">
              <a:lnSpc>
                <a:spcPct val="110000"/>
              </a:lnSpc>
              <a:buAutoNum type="arabicPeriod"/>
            </a:pPr>
            <a:r>
              <a:rPr lang="en-US" dirty="0"/>
              <a:t>_____________________________________________________.</a:t>
            </a:r>
          </a:p>
          <a:p>
            <a:pPr marL="685800" indent="-457200">
              <a:lnSpc>
                <a:spcPct val="110000"/>
              </a:lnSpc>
              <a:buAutoNum type="arabicPeriod"/>
            </a:pPr>
            <a:r>
              <a:rPr lang="en-US" dirty="0"/>
              <a:t>_____________________________________________________.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159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13F2473-E1A8-4B82-9A36-F3E5D3B4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D08D-219E-43B5-9845-37219AAB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3981"/>
            <a:ext cx="9905998" cy="1478570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Developments in cell theory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2307-EA43-40F7-A48A-46151428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532" y="1543242"/>
            <a:ext cx="1011016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discovery of cells and the development of the cell theory happened at the beginning of a revolutionary time in the history of science.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Describe the major contributions of Hooke and Leeuwenhoek.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Identify the advance that enabled Leeuwenhoek to view the first living cells.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State the three fundamental parts of the cell theory.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/>
              <a:t>If you could go back in time, how would you explain the cell theory to someone who had never heard of cells?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/>
              <a:t>Both living and nonliving things are made of atoms, molecules, and compounds. </a:t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How are living and nonliving things different?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C74B-9FA5-458E-99CE-EC527792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8010" y="4149724"/>
            <a:ext cx="7539989" cy="110807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289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B8F220-3F2D-4A53-B04C-65B2D9F7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400" y="109667"/>
            <a:ext cx="6064817" cy="20344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Brainstorm: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/>
              <a:t>What do you know about cells?</a:t>
            </a:r>
          </a:p>
        </p:txBody>
      </p:sp>
      <p:pic>
        <p:nvPicPr>
          <p:cNvPr id="6" name="Graphic 5" descr="Person with Idea">
            <a:extLst>
              <a:ext uri="{FF2B5EF4-FFF2-40B4-BE49-F238E27FC236}">
                <a16:creationId xmlns:a16="http://schemas.microsoft.com/office/drawing/2014/main" id="{A7BAF754-5BA1-46CD-925E-8E16D2209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19503" y="1539186"/>
            <a:ext cx="3525628" cy="35256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4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DAAF6-0D1D-426B-83B0-BE8A7C04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Student objectives: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EAAC5-488A-4104-A1B1-3B8F3BEBF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28095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918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2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7" name="Rectangle 13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1EB373-BB08-4BF5-8D42-7E98AC0B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The Discovery of Cells</a:t>
            </a:r>
          </a:p>
        </p:txBody>
      </p:sp>
      <p:pic>
        <p:nvPicPr>
          <p:cNvPr id="5" name="Picture 5" descr="A picture containing blue, sitting, orange, table&#10;&#10;Description automatically generated">
            <a:extLst>
              <a:ext uri="{FF2B5EF4-FFF2-40B4-BE49-F238E27FC236}">
                <a16:creationId xmlns:a16="http://schemas.microsoft.com/office/drawing/2014/main" id="{C7140080-F691-4E57-BB08-B2CC1C06E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9622" r="24526" b="2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2E71C-99E3-46A2-8903-A4FBBAA3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519" y="2249487"/>
            <a:ext cx="3958404" cy="42386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All </a:t>
            </a:r>
            <a:r>
              <a:rPr lang="en-US" dirty="0" smtClean="0"/>
              <a:t>____ ______are </a:t>
            </a:r>
            <a:r>
              <a:rPr lang="en-US" dirty="0"/>
              <a:t>made up of </a:t>
            </a:r>
            <a:r>
              <a:rPr lang="en-US" dirty="0" smtClean="0"/>
              <a:t>___ </a:t>
            </a:r>
            <a:r>
              <a:rPr lang="en-US" dirty="0"/>
              <a:t>or </a:t>
            </a:r>
            <a:r>
              <a:rPr lang="en-US" dirty="0" smtClean="0"/>
              <a:t>____ ______.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 </a:t>
            </a:r>
            <a:r>
              <a:rPr lang="en-US" b="1" dirty="0"/>
              <a:t>cell</a:t>
            </a:r>
            <a:r>
              <a:rPr lang="en-US" dirty="0"/>
              <a:t> is the </a:t>
            </a:r>
            <a:r>
              <a:rPr lang="en-US" dirty="0" smtClean="0"/>
              <a:t>______</a:t>
            </a:r>
            <a:r>
              <a:rPr lang="en-US" dirty="0"/>
              <a:t> </a:t>
            </a:r>
            <a:r>
              <a:rPr lang="en-US" dirty="0" smtClean="0"/>
              <a:t>____</a:t>
            </a:r>
            <a:r>
              <a:rPr lang="en-US" dirty="0" smtClean="0"/>
              <a:t>that </a:t>
            </a:r>
            <a:r>
              <a:rPr lang="en-US" dirty="0"/>
              <a:t>can carry on all the </a:t>
            </a:r>
            <a:r>
              <a:rPr lang="en-US" dirty="0" smtClean="0"/>
              <a:t>________ </a:t>
            </a:r>
            <a:r>
              <a:rPr lang="en-US" dirty="0"/>
              <a:t>of </a:t>
            </a:r>
            <a:r>
              <a:rPr lang="en-US" dirty="0" smtClean="0"/>
              <a:t>______.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When scientists were first able to use microscopes, they discovered these objects too small to be seen with the naked eye.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856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F7A6204-526F-4729-96D1-32CE441E2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63" r="2" b="2356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C3881D32-E08B-4A79-A5BB-64CCF4170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4005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Picture 4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C42723B2-EABF-4435-B467-D12A12C64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47" r="3340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1BA5D3-EA2F-4764-8569-2FD30735F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16"/>
          <a:stretch/>
        </p:blipFill>
        <p:spPr>
          <a:xfrm>
            <a:off x="6105313" y="10"/>
            <a:ext cx="6099028" cy="6857990"/>
          </a:xfrm>
          <a:prstGeom prst="rect">
            <a:avLst/>
          </a:prstGeom>
        </p:spPr>
      </p:pic>
      <p:pic>
        <p:nvPicPr>
          <p:cNvPr id="2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CC1825B-DE6F-4695-BF20-679204B43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34"/>
          <a:stretch/>
        </p:blipFill>
        <p:spPr>
          <a:xfrm>
            <a:off x="3048" y="-27868"/>
            <a:ext cx="60990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D3BFD04-77D1-4FB5-A159-35084E2C6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85FB2-B686-4546-B01D-17A122BAC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CCB97F-DB3B-4939-ABF0-CEDED72496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DEDF1F5-B144-4E61-A93B-DF131E62CE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AB937A00-7D28-489C-BF2D-85C9FE1330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9B6FDA50-4B9D-47D9-8807-59651FD0D3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BFBE3212-C518-48C0-A538-22E13450EE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B66EBCA-80AB-4133-A201-9F8134577F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E2107C9-8602-4900-B4B4-D13611B68B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4B5E7BF-E3D5-41ED-908A-569FA6DE4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D270C773-B463-4311-BB4C-DC4C44FDAA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BC18564-A239-4C4B-B7D5-4A3769CE3D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3D9A7A0F-04F5-4EF6-B884-50AE0610F1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E0D4876-341D-4983-815A-4AEDD46F6F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5BEF60E7-344C-49D0-8748-3A3A37BD3F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FB606D79-EB93-49B4-9387-4302CC9F3E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BF49C646-5DA1-4717-B05F-99AB8E046E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ADE02A67-7AE8-4FC3-B101-230871F1DF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72BAD5DE-952F-4D28-96DE-61ECA1FFE2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51BB8E4C-85FF-4480-A425-F9C672FCD7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3E649AA8-8534-4C24-BA83-9C0F4D9C0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3A3C2D0A-7FF6-4F97-99B9-973E5E8381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D33A404-96DB-40D1-A361-5C09D2FF75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B67A8029-EDD8-46B3-A24F-3484B84ADA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C111128-EAC0-4125-BEAF-48D4861BE2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90EF503E-0E60-484F-8786-498B524487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BAEB64C1-8AA2-4861-8AFD-01864EF238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7B868A5A-03B3-474C-AB72-31AB04835E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C09ACD48-1E0F-4BCB-9028-0B79C43DE5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B5D4FF3D-341E-4DFE-B4CD-9916246F5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7B0719-8F32-457D-83EB-E0A00622B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056FF60-EFE3-4685-95A1-AEDB7F5626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5E9EA8FB-5CA0-4030-853C-54B4993049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87B387A-44A6-42A0-BACA-71AC19FCA0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4424F11E-20C0-4CFE-BE79-CDE4469FE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7BEDF974-EB25-4769-BDD6-F16430FF2C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7AD36026-D842-4FF4-905B-CEA8481F55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EBAAB58-B39B-410E-97BA-4D33B0A9C0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57F900A9-A201-4C4D-9229-14F784AECE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EFF4B280-5D63-4917-8757-8088E70BA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9CD67EA3-2BB1-4AE4-AFF9-BE18B6161B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0EA7B8-95D1-4B9A-AE81-1FB2BF94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753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Hooke</a:t>
            </a:r>
          </a:p>
        </p:txBody>
      </p:sp>
      <p:sp>
        <p:nvSpPr>
          <p:cNvPr id="54" name="Round Diagonal Corner Rectangle 11">
            <a:extLst>
              <a:ext uri="{FF2B5EF4-FFF2-40B4-BE49-F238E27FC236}">
                <a16:creationId xmlns:a16="http://schemas.microsoft.com/office/drawing/2014/main" id="{E704FA00-F5B1-4BF3-BFB2-F832D3670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indoor, table, sitting, lamp&#10;&#10;Description automatically generated">
            <a:extLst>
              <a:ext uri="{FF2B5EF4-FFF2-40B4-BE49-F238E27FC236}">
                <a16:creationId xmlns:a16="http://schemas.microsoft.com/office/drawing/2014/main" id="{48ED5017-A4A4-410A-B130-E9646CB47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476" y="807101"/>
            <a:ext cx="4228839" cy="4996726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AB96B28-0214-445A-B285-4123A8783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116115" y="991353"/>
            <a:ext cx="2974328" cy="2082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3DCD-59F7-4BFA-8159-501F51BC3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6554" y="1403853"/>
            <a:ext cx="3885028" cy="50099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In 1665, English scientist Robert Hooke </a:t>
            </a:r>
            <a:r>
              <a:rPr lang="en-US" dirty="0" smtClean="0"/>
              <a:t>studied </a:t>
            </a:r>
            <a:r>
              <a:rPr lang="en-US" dirty="0"/>
              <a:t>nature by using an early microscope.</a:t>
            </a:r>
          </a:p>
          <a:p>
            <a:r>
              <a:rPr lang="en-US" dirty="0"/>
              <a:t>It used </a:t>
            </a:r>
            <a:r>
              <a:rPr lang="en-US" dirty="0" smtClean="0"/>
              <a:t>______ ______to </a:t>
            </a:r>
            <a:r>
              <a:rPr lang="en-US" dirty="0"/>
              <a:t>magnify objects by bending light rays.</a:t>
            </a:r>
          </a:p>
          <a:p>
            <a:r>
              <a:rPr lang="en-US" dirty="0"/>
              <a:t>Cells were little boxes where the monks lived, and he called cells after this.</a:t>
            </a:r>
          </a:p>
          <a:p>
            <a:endParaRPr lang="en-US" sz="1800" dirty="0"/>
          </a:p>
        </p:txBody>
      </p:sp>
      <p:pic>
        <p:nvPicPr>
          <p:cNvPr id="4" name="Picture 6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A11B45E0-87FD-427E-A4DA-38F0D542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839" y="4354551"/>
            <a:ext cx="2185640" cy="1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ook, text, sitting, cat&#10;&#10;Description automatically generated">
            <a:extLst>
              <a:ext uri="{FF2B5EF4-FFF2-40B4-BE49-F238E27FC236}">
                <a16:creationId xmlns:a16="http://schemas.microsoft.com/office/drawing/2014/main" id="{164EC347-8F3A-4CE2-9B7D-60EDCD730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86" r="-1" b="35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7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</TotalTime>
  <Words>323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TW Cen MT</vt:lpstr>
      <vt:lpstr>Circuit</vt:lpstr>
      <vt:lpstr>4.1 The history of cell biology </vt:lpstr>
      <vt:lpstr>Both living and nonliving things are made of atoms, molecules, and compounds.   How are living and nonliving things different?</vt:lpstr>
      <vt:lpstr>Brainstorm:  What do you know about cells?</vt:lpstr>
      <vt:lpstr>Student objectives:</vt:lpstr>
      <vt:lpstr>The Discovery of Cells</vt:lpstr>
      <vt:lpstr>PowerPoint Presentation</vt:lpstr>
      <vt:lpstr>PowerPoint Presentation</vt:lpstr>
      <vt:lpstr>Hooke</vt:lpstr>
      <vt:lpstr>PowerPoint Presentation</vt:lpstr>
      <vt:lpstr>Leeuwenhoek</vt:lpstr>
      <vt:lpstr>_________: Spirogyra, Vorticella</vt:lpstr>
      <vt:lpstr>The Cell Theory</vt:lpstr>
      <vt:lpstr>PowerPoint Presentation</vt:lpstr>
      <vt:lpstr>Developments in cell theory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200</cp:revision>
  <dcterms:created xsi:type="dcterms:W3CDTF">2020-10-26T07:01:21Z</dcterms:created>
  <dcterms:modified xsi:type="dcterms:W3CDTF">2020-10-27T06:05:13Z</dcterms:modified>
</cp:coreProperties>
</file>