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1" r:id="rId6"/>
    <p:sldId id="312" r:id="rId7"/>
    <p:sldId id="320" r:id="rId8"/>
    <p:sldId id="321" r:id="rId9"/>
    <p:sldId id="322" r:id="rId10"/>
    <p:sldId id="323" r:id="rId11"/>
    <p:sldId id="324" r:id="rId12"/>
    <p:sldId id="325" r:id="rId13"/>
    <p:sldId id="336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282FA-336A-4692-A16F-ED4EE77EC85B}" v="999" dt="2020-09-24T07:37:11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5E17E417-9AE7-4F64-B951-EEB652535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710" y="1475234"/>
            <a:ext cx="4939590" cy="2901694"/>
          </a:xfrm>
        </p:spPr>
        <p:txBody>
          <a:bodyPr anchor="b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3.1 Carbon Compounds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043" y="4579820"/>
            <a:ext cx="5390998" cy="11767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Unit 3: Biochemistry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11" y="0"/>
            <a:ext cx="6326065" cy="632606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5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002B9-4ECA-4674-A504-63D3AB5A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Dipeptides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7B21-D13B-422B-BDF1-22B6452C6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Two amino acids bond to form a </a:t>
            </a:r>
            <a:r>
              <a:rPr lang="en-US" sz="2400" b="1" dirty="0">
                <a:solidFill>
                  <a:srgbClr val="FFFFFF"/>
                </a:solidFill>
              </a:rPr>
              <a:t>dipeptide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In this condensation reaction, the two amino acids form a covalent bond, called a </a:t>
            </a:r>
            <a:r>
              <a:rPr lang="en-US" sz="2400" b="1" dirty="0">
                <a:solidFill>
                  <a:srgbClr val="FFFFFF"/>
                </a:solidFill>
              </a:rPr>
              <a:t>peptide bond </a:t>
            </a:r>
            <a:r>
              <a:rPr lang="en-US" sz="2400" dirty="0">
                <a:solidFill>
                  <a:srgbClr val="FFFFFF"/>
                </a:solidFill>
              </a:rPr>
              <a:t>and release a water molecule.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AF96316A-BCF2-44FF-B02A-31E1B425F8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0973" b="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60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F3769-211F-4C60-9076-DF241C4E9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Polypeptides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C47D4-32B2-454B-BCD8-303382178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257" y="2407436"/>
            <a:ext cx="3690257" cy="346165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Amino acids often form very long chains called </a:t>
            </a:r>
            <a:r>
              <a:rPr lang="en-US" sz="2400" b="1" dirty="0"/>
              <a:t>polypeptides</a:t>
            </a:r>
            <a:r>
              <a:rPr lang="en-US" sz="2400" dirty="0"/>
              <a:t>. 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28203917-6DFD-481E-AD72-51F078F50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548" r="3" b="14488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643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C7CD79FE-3AA9-4E55-93F3-C4E32AB429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0" y="2439453"/>
            <a:ext cx="4929763" cy="3286155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44106" y="0"/>
            <a:ext cx="7547879" cy="6858000"/>
          </a:xfrm>
          <a:prstGeom prst="rect">
            <a:avLst/>
          </a:prstGeom>
          <a:solidFill>
            <a:srgbClr val="5E7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0821E-5A5D-4CB7-A4FF-1597F266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01" y="516835"/>
            <a:ext cx="577891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Enzymes</a:t>
            </a: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5892" y="2344202"/>
            <a:ext cx="5577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9A1C3-2DB6-4CE9-B69E-AEA3D80A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1876" y="2505069"/>
            <a:ext cx="7014845" cy="415519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Enzymes – RNA or protein molecules that act as biological </a:t>
            </a:r>
            <a:r>
              <a:rPr lang="en-US" sz="2000" dirty="0" smtClean="0">
                <a:solidFill>
                  <a:srgbClr val="FFFFFF"/>
                </a:solidFill>
              </a:rPr>
              <a:t>____________ </a:t>
            </a:r>
            <a:r>
              <a:rPr lang="en-US" sz="2000" dirty="0">
                <a:solidFill>
                  <a:srgbClr val="FFFFFF"/>
                </a:solidFill>
              </a:rPr>
              <a:t>– are essential for the functioning of any cell.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Many enzymes are </a:t>
            </a:r>
            <a:r>
              <a:rPr lang="en-US" sz="2000" dirty="0" smtClean="0">
                <a:solidFill>
                  <a:srgbClr val="FFFFFF"/>
                </a:solidFill>
              </a:rPr>
              <a:t>___________.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Enzyme reaction depend on a physical fit between the enzyme molecule and its specific </a:t>
            </a:r>
            <a:r>
              <a:rPr lang="en-US" sz="2000" b="1" dirty="0">
                <a:solidFill>
                  <a:srgbClr val="FFFFFF"/>
                </a:solidFill>
              </a:rPr>
              <a:t>substrate</a:t>
            </a:r>
            <a:r>
              <a:rPr lang="en-US" sz="2000" dirty="0">
                <a:solidFill>
                  <a:srgbClr val="FFFFFF"/>
                </a:solidFill>
              </a:rPr>
              <a:t>, the reactant being catalyzed.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The </a:t>
            </a:r>
            <a:r>
              <a:rPr lang="en-US" sz="2000" b="1" dirty="0">
                <a:solidFill>
                  <a:srgbClr val="FFFFFF"/>
                </a:solidFill>
              </a:rPr>
              <a:t>active site </a:t>
            </a:r>
            <a:r>
              <a:rPr lang="en-US" sz="2000" dirty="0">
                <a:solidFill>
                  <a:srgbClr val="FFFFFF"/>
                </a:solidFill>
              </a:rPr>
              <a:t>is a shape that allows the substrate to fit into the enzyme.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This way less energy is needed to start the reaction.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8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079BD-A839-40D8-BA06-1D959212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Lipids</a:t>
            </a:r>
            <a:endParaRPr lang="en-US" sz="4800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9480359D-8209-47ED-955E-A0159B190C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7295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E8002-EE5F-4175-B316-12C86BCF4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Lipids are large, nonpolar organic molecules.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They do </a:t>
            </a:r>
            <a:r>
              <a:rPr lang="en-US" sz="2400" dirty="0" smtClean="0"/>
              <a:t>_____ __________ </a:t>
            </a:r>
            <a:r>
              <a:rPr lang="en-US" sz="2400" dirty="0" smtClean="0"/>
              <a:t>in </a:t>
            </a:r>
            <a:r>
              <a:rPr lang="en-US" sz="2400" dirty="0"/>
              <a:t>water.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Lipids include </a:t>
            </a:r>
            <a:r>
              <a:rPr lang="en-US" sz="2400" dirty="0" smtClean="0"/>
              <a:t>_____________, </a:t>
            </a:r>
            <a:r>
              <a:rPr lang="en-US" sz="2400" dirty="0"/>
              <a:t>phospholipids, steroids, waxes, and pigments.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Lipids have higher ratio of carbon and hydrogen atoms to oxygen atoms compared to carbohydrates, therefore they can store more energy. 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8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5D5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53B2F-A1D5-4045-B613-4102291A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Fatty acids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9A0C-E808-4F52-B3AB-0F5A7743C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158" y="2505069"/>
            <a:ext cx="6712059" cy="4127316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Fatty acids </a:t>
            </a:r>
            <a:r>
              <a:rPr lang="en-US" sz="2000" dirty="0">
                <a:solidFill>
                  <a:srgbClr val="FFFFFF"/>
                </a:solidFill>
              </a:rPr>
              <a:t>are unbranched carbon chains that make up most lipids.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 fatty acid contains a long carbon chain (from 12 to 18 carbons) with a carboxyl group, -COOH, attached to the end.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Carboxyl </a:t>
            </a:r>
            <a:r>
              <a:rPr lang="en-US" sz="2000" dirty="0">
                <a:solidFill>
                  <a:srgbClr val="FFFFFF"/>
                </a:solidFill>
              </a:rPr>
              <a:t>is polar, thus </a:t>
            </a:r>
            <a:r>
              <a:rPr lang="en-US" sz="2000" b="1" dirty="0" smtClean="0">
                <a:solidFill>
                  <a:srgbClr val="FFFFFF"/>
                </a:solidFill>
              </a:rPr>
              <a:t>_____________</a:t>
            </a:r>
            <a:r>
              <a:rPr lang="en-US" sz="2000" dirty="0" smtClean="0">
                <a:solidFill>
                  <a:srgbClr val="FFFFFF"/>
                </a:solidFill>
              </a:rPr>
              <a:t>, </a:t>
            </a:r>
            <a:r>
              <a:rPr lang="en-US" sz="2000" dirty="0">
                <a:solidFill>
                  <a:srgbClr val="FFFFFF"/>
                </a:solidFill>
              </a:rPr>
              <a:t>attracted to water.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Hydrocarbon is nonpolar, </a:t>
            </a:r>
            <a:r>
              <a:rPr lang="en-US" sz="2000" b="1" dirty="0" smtClean="0">
                <a:solidFill>
                  <a:srgbClr val="FFFFFF"/>
                </a:solidFill>
              </a:rPr>
              <a:t>_______________</a:t>
            </a:r>
            <a:r>
              <a:rPr lang="en-US" sz="2000" dirty="0" smtClean="0">
                <a:solidFill>
                  <a:srgbClr val="FFFFFF"/>
                </a:solidFill>
              </a:rPr>
              <a:t>, </a:t>
            </a:r>
            <a:r>
              <a:rPr lang="en-US" sz="2000" dirty="0">
                <a:solidFill>
                  <a:srgbClr val="FFFFFF"/>
                </a:solidFill>
              </a:rPr>
              <a:t>does not interact with water.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When all carbon atoms are bonded to four atoms, they are </a:t>
            </a:r>
            <a:r>
              <a:rPr lang="en-US" sz="2000" i="1" dirty="0">
                <a:solidFill>
                  <a:srgbClr val="FFFFFF"/>
                </a:solidFill>
              </a:rPr>
              <a:t>saturated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When carbon hasn’t bonded with the maximum atoms it’s considered </a:t>
            </a:r>
            <a:r>
              <a:rPr lang="en-US" sz="2000" i="1" dirty="0">
                <a:solidFill>
                  <a:srgbClr val="FFFFFF"/>
                </a:solidFill>
              </a:rPr>
              <a:t>unsaturated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718C54-C21E-438A-9341-C048000933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5739" y="1988118"/>
            <a:ext cx="4595227" cy="2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1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9F701-49C1-4195-A1A8-0E2D7FC9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Triglycerides 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5DAF2-8A4C-4AE5-BDC2-932A1598E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505069"/>
            <a:ext cx="5977938" cy="3383902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A </a:t>
            </a:r>
            <a:r>
              <a:rPr lang="en-US" sz="2400" b="1" dirty="0">
                <a:solidFill>
                  <a:srgbClr val="FFFFFF"/>
                </a:solidFill>
              </a:rPr>
              <a:t>triglyceride</a:t>
            </a:r>
            <a:r>
              <a:rPr lang="en-US" sz="2400" dirty="0">
                <a:solidFill>
                  <a:srgbClr val="FFFFFF"/>
                </a:solidFill>
              </a:rPr>
              <a:t> is composed of three molecules of fatty acid joined to one molecule of the alcohol glycerol.</a:t>
            </a:r>
          </a:p>
          <a:p>
            <a:pPr>
              <a:lnSpc>
                <a:spcPct val="100000"/>
              </a:lnSpc>
            </a:pPr>
            <a:r>
              <a:rPr lang="en-US" sz="2400" i="1" dirty="0">
                <a:solidFill>
                  <a:srgbClr val="FFFFFF"/>
                </a:solidFill>
              </a:rPr>
              <a:t>Saturated triglycerides </a:t>
            </a:r>
            <a:r>
              <a:rPr lang="en-US" sz="2400" dirty="0">
                <a:solidFill>
                  <a:srgbClr val="FFFFFF"/>
                </a:solidFill>
              </a:rPr>
              <a:t>are composed of saturated fatty acids: butter and fats in red meat.</a:t>
            </a:r>
          </a:p>
          <a:p>
            <a:pPr>
              <a:lnSpc>
                <a:spcPct val="100000"/>
              </a:lnSpc>
            </a:pPr>
            <a:r>
              <a:rPr lang="en-US" sz="2400" i="1" dirty="0">
                <a:solidFill>
                  <a:srgbClr val="FFFFFF"/>
                </a:solidFill>
              </a:rPr>
              <a:t>Unsaturated triglycerides </a:t>
            </a:r>
            <a:r>
              <a:rPr lang="en-US" sz="2400" dirty="0">
                <a:solidFill>
                  <a:srgbClr val="FFFFFF"/>
                </a:solidFill>
              </a:rPr>
              <a:t>are composed of unsaturated fatty acids: plant seeds.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3351DCF0-E3A7-42B1-9662-A5BEAF7782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80" y="2254766"/>
            <a:ext cx="4511594" cy="31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811026F1-7C76-4B42-90F1-D8DF6FC0DC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443" r="1" b="7249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EC651-24D5-4379-BECA-E1724C8A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dirty="0">
                <a:solidFill>
                  <a:srgbClr val="FFFFFF"/>
                </a:solidFill>
              </a:rPr>
              <a:t>Phospholipids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0407-E6B6-41BD-B8E5-5828F9DCE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209" y="2866743"/>
            <a:ext cx="3553165" cy="2676553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FFFFFF"/>
                </a:solidFill>
              </a:rPr>
              <a:t>Phospholipids</a:t>
            </a:r>
            <a:r>
              <a:rPr lang="en-US" sz="1800" dirty="0">
                <a:solidFill>
                  <a:srgbClr val="FFFFFF"/>
                </a:solidFill>
              </a:rPr>
              <a:t> have two fatty acids attached to a glycerol molecule.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The </a:t>
            </a:r>
            <a:r>
              <a:rPr lang="en-US" sz="1800" dirty="0" smtClean="0">
                <a:solidFill>
                  <a:srgbClr val="FFFFFF"/>
                </a:solidFill>
              </a:rPr>
              <a:t>_____ _________is </a:t>
            </a:r>
            <a:r>
              <a:rPr lang="en-US" sz="1800" dirty="0">
                <a:solidFill>
                  <a:srgbClr val="FFFFFF"/>
                </a:solidFill>
              </a:rPr>
              <a:t>made of two layers of phospholipids, called </a:t>
            </a:r>
            <a:r>
              <a:rPr lang="en-US" sz="1800" b="1" dirty="0">
                <a:solidFill>
                  <a:srgbClr val="FFFFFF"/>
                </a:solidFill>
              </a:rPr>
              <a:t>lipid bilayer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The inability to dissolve in water allows the membrane to form a barrier between the inside and outside of the cell.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206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A close up of a plant&#10;&#10;Description automatically generated">
            <a:extLst>
              <a:ext uri="{FF2B5EF4-FFF2-40B4-BE49-F238E27FC236}">
                <a16:creationId xmlns:a16="http://schemas.microsoft.com/office/drawing/2014/main" id="{9F35D373-A39D-406C-87B3-CF08753B7B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116" r="1" b="13599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FFBE3-09BB-4360-964D-631A1B2F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Waxes</a:t>
            </a: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60C9F-B612-41A1-B777-222051859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039" y="2866743"/>
            <a:ext cx="3608920" cy="2685846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A wax type is a type of structural lipid consisting of a long fatty-acid chain.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FFFFFF"/>
                </a:solidFill>
              </a:rPr>
              <a:t>Waxes</a:t>
            </a:r>
            <a:r>
              <a:rPr lang="en-US" sz="1800" dirty="0">
                <a:solidFill>
                  <a:srgbClr val="FFFFFF"/>
                </a:solidFill>
              </a:rPr>
              <a:t> are </a:t>
            </a:r>
            <a:r>
              <a:rPr lang="en-US" sz="1800" dirty="0" smtClean="0">
                <a:solidFill>
                  <a:srgbClr val="FFFFFF"/>
                </a:solidFill>
              </a:rPr>
              <a:t>__________, </a:t>
            </a:r>
            <a:r>
              <a:rPr lang="en-US" sz="1800" dirty="0">
                <a:solidFill>
                  <a:srgbClr val="FFFFFF"/>
                </a:solidFill>
              </a:rPr>
              <a:t>and in plants, form a protective coating on the outer surfaces.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In animals we have earwax to protect our ears from microorganisms.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3230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7AA48-50E5-48E2-AC90-B7C72088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Steroids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3AD2-16BD-4230-8D5E-EFFD9F33B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2580" y="2393059"/>
            <a:ext cx="4409124" cy="3476035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Steroid molecules are composed of four fused carbon rings with various groups attached to them.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Many animal hormones are steroid compounds.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Cholesterol</a:t>
            </a:r>
            <a:r>
              <a:rPr lang="en-US" sz="2400" dirty="0"/>
              <a:t> is needed by the body for nerve and other cells to function normally.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" y="1185392"/>
            <a:ext cx="6415846" cy="448721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6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C257B-0B9E-4865-8B68-80E54C78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n-US" sz="4400" b="1" dirty="0">
                <a:ea typeface="+mj-lt"/>
                <a:cs typeface="+mj-lt"/>
              </a:rPr>
              <a:t>Four main classes of organic compounds are essential to the life processes; carbohydrates, lipids, proteins, and nucleic acids.</a:t>
            </a:r>
            <a:br>
              <a:rPr lang="en-US" sz="4400" b="1" dirty="0">
                <a:ea typeface="+mj-lt"/>
                <a:cs typeface="+mj-lt"/>
              </a:rPr>
            </a:br>
            <a:endParaRPr lang="en-US" sz="4400" b="1" dirty="0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C8333-E516-4A15-A2EE-FD6C30FD4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7391006-C2A1-403D-AEBB-4C4C84FC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1788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839F5-6BB4-415A-801A-7E924280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u="sng" dirty="0">
                <a:solidFill>
                  <a:srgbClr val="FFFFFF"/>
                </a:solidFill>
              </a:rPr>
              <a:t>Nucleic Acids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63B50-EBD7-4447-9D85-D523152AD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475" y="2546224"/>
            <a:ext cx="7316083" cy="3900308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90000"/>
              </a:lnSpc>
              <a:buFont typeface="Calibri" panose="020F0502020204030204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Nucleic acids are very large and complex organic molecules that store and transfer important information in the cell.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FFFFFF"/>
                </a:solidFill>
              </a:rPr>
              <a:t>_____________ ____ </a:t>
            </a:r>
            <a:r>
              <a:rPr lang="en-US" sz="2000" dirty="0" smtClean="0">
                <a:solidFill>
                  <a:srgbClr val="FFFFFF"/>
                </a:solidFill>
              </a:rPr>
              <a:t>(DNA), </a:t>
            </a:r>
            <a:r>
              <a:rPr lang="en-US" sz="2000" dirty="0">
                <a:solidFill>
                  <a:srgbClr val="FFFFFF"/>
                </a:solidFill>
              </a:rPr>
              <a:t>contain information that determines the characteristics of an organism and directs cell activities.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_____________ ____</a:t>
            </a:r>
            <a:r>
              <a:rPr lang="en-US" sz="2000" dirty="0" smtClean="0">
                <a:solidFill>
                  <a:srgbClr val="FFFFFF"/>
                </a:solidFill>
              </a:rPr>
              <a:t>(</a:t>
            </a:r>
            <a:r>
              <a:rPr lang="en-US" sz="2000" dirty="0">
                <a:solidFill>
                  <a:srgbClr val="FFFFFF"/>
                </a:solidFill>
              </a:rPr>
              <a:t>RNA), stores and transfers information from DNA that is essential for the manufacturing of proteins.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The monomer of nucleic acids is called </a:t>
            </a:r>
            <a:r>
              <a:rPr lang="en-US" sz="2000" b="1" dirty="0">
                <a:solidFill>
                  <a:srgbClr val="FFFFFF"/>
                </a:solidFill>
              </a:rPr>
              <a:t>nucleotide</a:t>
            </a:r>
            <a:r>
              <a:rPr lang="en-US" sz="2000" dirty="0">
                <a:solidFill>
                  <a:srgbClr val="FFFFFF"/>
                </a:solidFill>
              </a:rPr>
              <a:t>: a phosphate group, five-carbon sugar, and a ring based nitrogenous base.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7" y="55150"/>
            <a:ext cx="4784236" cy="393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30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AE9A0-67B8-4492-8014-4B22D97FD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B193-BF55-4F8C-9467-84B5BC663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2173890"/>
            <a:ext cx="11731082" cy="4392049"/>
          </a:xfrm>
        </p:spPr>
        <p:txBody>
          <a:bodyPr vert="horz" lIns="0" tIns="45720" rIns="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Compare the structure of monosaccharides, disaccharides, and polysaccharides.</a:t>
            </a:r>
            <a:endParaRPr lang="en-US"/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How are proteins constructed from amino-acids?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How do amino acids differ from one another?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Describe the model of enzyme action.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Why do phospholipids orient in a bilayer when in a watery environment, such as a cell?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Describe how three major types of lipids differ in structure from one another.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What are the functions of the two types of nucleic acids?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478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ABB96-54D8-449F-9011-64BC29F5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ea typeface="+mj-lt"/>
                <a:cs typeface="+mj-lt"/>
              </a:rPr>
              <a:t>Student Objectives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65B17-2620-4A99-981C-36BCB03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080" y="605896"/>
            <a:ext cx="7308330" cy="6055086"/>
          </a:xfrm>
        </p:spPr>
        <p:txBody>
          <a:bodyPr vert="horz" lIns="0" tIns="45720" rIns="0" bIns="45720" rtlCol="0" anchor="ctr"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Distinguish between monosaccharides, disaccharides, and polysaccharides.</a:t>
            </a:r>
            <a:endParaRPr lang="en-US"/>
          </a:p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Explain the relationship between amino acids and protein structure.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Describe the induced fit model of enzyme action.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Compare the structure and function of each of the different types of lipids.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Compare the nucleic acids DNA and RNA.</a:t>
            </a:r>
            <a:endParaRPr lang="en-US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182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CBCE-431F-4ADB-9456-2E6F4FB8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05" y="286603"/>
            <a:ext cx="10597375" cy="1432172"/>
          </a:xfrm>
        </p:spPr>
        <p:txBody>
          <a:bodyPr/>
          <a:lstStyle/>
          <a:p>
            <a:r>
              <a:rPr lang="en-US" b="1" u="sng" dirty="0">
                <a:ea typeface="+mj-lt"/>
                <a:cs typeface="+mj-lt"/>
              </a:rPr>
              <a:t>Carbohydrates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CBFE5-4894-4424-92E9-B346500E4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305" y="2120900"/>
            <a:ext cx="5912832" cy="3748193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400" b="1" dirty="0" smtClean="0">
                <a:ea typeface="+mn-lt"/>
                <a:cs typeface="+mn-lt"/>
              </a:rPr>
              <a:t>_____________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are organic compounds composed of carbon, hydrogen, and oxygen in a ratio 1:2:1.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Some carbohydrates serve as a </a:t>
            </a:r>
            <a:r>
              <a:rPr lang="en-US" sz="2400" b="1" dirty="0">
                <a:ea typeface="+mn-lt"/>
                <a:cs typeface="+mn-lt"/>
              </a:rPr>
              <a:t>source of </a:t>
            </a:r>
            <a:r>
              <a:rPr lang="en-US" sz="2400" b="1" dirty="0" smtClean="0">
                <a:ea typeface="+mn-lt"/>
                <a:cs typeface="+mn-lt"/>
              </a:rPr>
              <a:t>________</a:t>
            </a:r>
            <a:r>
              <a:rPr lang="en-US" sz="2400" dirty="0" smtClean="0">
                <a:ea typeface="+mn-lt"/>
                <a:cs typeface="+mn-lt"/>
              </a:rPr>
              <a:t>, </a:t>
            </a:r>
            <a:r>
              <a:rPr lang="en-US" sz="2400" dirty="0">
                <a:ea typeface="+mn-lt"/>
                <a:cs typeface="+mn-lt"/>
              </a:rPr>
              <a:t>others as </a:t>
            </a:r>
            <a:r>
              <a:rPr lang="en-US" sz="2400" b="1" dirty="0">
                <a:ea typeface="+mn-lt"/>
                <a:cs typeface="+mn-lt"/>
              </a:rPr>
              <a:t>structural materials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Carbohydrates exist as monosaccharides, disaccharides, and polysaccharides. 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DAE14B25-078F-4400-AFE4-D4BF1C14CA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5944" y="3070674"/>
            <a:ext cx="4639736" cy="1848645"/>
          </a:xfrm>
        </p:spPr>
      </p:pic>
    </p:spTree>
    <p:extLst>
      <p:ext uri="{BB962C8B-B14F-4D97-AF65-F5344CB8AC3E}">
        <p14:creationId xmlns:p14="http://schemas.microsoft.com/office/powerpoint/2010/main" val="133351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262C7-C5CE-443D-9EE5-3712C92C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Monosaccharides</a:t>
            </a:r>
          </a:p>
        </p:txBody>
      </p:sp>
      <p:pic>
        <p:nvPicPr>
          <p:cNvPr id="5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3E3612AF-5E0A-4F63-B2F2-16957C2E4A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92" y="2245910"/>
            <a:ext cx="5115347" cy="2046139"/>
          </a:xfrm>
          <a:prstGeom prst="rect">
            <a:avLst/>
          </a:prstGeo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C9729-7CED-46E5-BE38-60E0D363E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684" y="2407436"/>
            <a:ext cx="5666147" cy="399134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 </a:t>
            </a:r>
            <a:r>
              <a:rPr lang="en-US" sz="2000" dirty="0" smtClean="0"/>
              <a:t>___________</a:t>
            </a:r>
            <a:r>
              <a:rPr lang="en-US" sz="2000" dirty="0" smtClean="0"/>
              <a:t> </a:t>
            </a:r>
            <a:r>
              <a:rPr lang="en-US" sz="2000" dirty="0"/>
              <a:t>of a carbohydrate is called </a:t>
            </a:r>
            <a:r>
              <a:rPr lang="en-US" sz="2000" b="1" dirty="0"/>
              <a:t>monosaccharide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buFont typeface="Calibri" panose="020F0502020204030204" pitchFamily="34" charset="0"/>
              <a:buChar char=" "/>
            </a:pPr>
            <a:r>
              <a:rPr lang="en-US" sz="2000" dirty="0"/>
              <a:t>Also called a simple sugar.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Formula: (CH2O)n</a:t>
            </a:r>
          </a:p>
          <a:p>
            <a:pPr marL="383540" lvl="1">
              <a:lnSpc>
                <a:spcPct val="90000"/>
              </a:lnSpc>
            </a:pPr>
            <a:r>
              <a:rPr lang="en-US" sz="1800" dirty="0"/>
              <a:t>‘n’ can be any whole number between 3 to 8.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most common monosaccharide are </a:t>
            </a:r>
            <a:r>
              <a:rPr lang="en-US" sz="2000" b="1" dirty="0"/>
              <a:t>glucose</a:t>
            </a:r>
            <a:r>
              <a:rPr lang="en-US" sz="2000" dirty="0"/>
              <a:t> (energy source for cells), </a:t>
            </a:r>
            <a:r>
              <a:rPr lang="en-US" sz="2000" b="1" dirty="0"/>
              <a:t>fructose</a:t>
            </a:r>
            <a:r>
              <a:rPr lang="en-US" sz="2000" dirty="0"/>
              <a:t> (found in fruits), and </a:t>
            </a:r>
            <a:r>
              <a:rPr lang="en-US" sz="2000" b="1" dirty="0"/>
              <a:t>galactose</a:t>
            </a:r>
            <a:r>
              <a:rPr lang="en-US" sz="2000" dirty="0"/>
              <a:t> (found in milk).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Compounds with single chemical formula but different structural forms are called </a:t>
            </a:r>
            <a:r>
              <a:rPr lang="en-US" sz="2000" i="1" dirty="0" smtClean="0"/>
              <a:t>__________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450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58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B87CA-EA28-452D-A191-383121E9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22423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Disaccharides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F5BDA-8D2D-48DD-A4CA-2A7557F91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801" y="2799654"/>
            <a:ext cx="3851096" cy="3784396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In living things, two monosaccharides can combine in a condensation reaction to form </a:t>
            </a:r>
            <a:r>
              <a:rPr lang="en-US" sz="2400" i="1" dirty="0">
                <a:solidFill>
                  <a:srgbClr val="FFFFFF"/>
                </a:solidFill>
              </a:rPr>
              <a:t>double sugars</a:t>
            </a:r>
            <a:r>
              <a:rPr lang="en-US" sz="2400" dirty="0">
                <a:solidFill>
                  <a:srgbClr val="FFFFFF"/>
                </a:solidFill>
              </a:rPr>
              <a:t>, or </a:t>
            </a:r>
            <a:r>
              <a:rPr lang="en-US" sz="2400" b="1" dirty="0">
                <a:solidFill>
                  <a:srgbClr val="FFFFFF"/>
                </a:solidFill>
              </a:rPr>
              <a:t>disaccharide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Fructose and glucose can combine to form the disaccharide </a:t>
            </a:r>
            <a:r>
              <a:rPr lang="en-US" sz="2400" i="1" dirty="0" smtClean="0">
                <a:solidFill>
                  <a:srgbClr val="FFFFFF"/>
                </a:solidFill>
              </a:rPr>
              <a:t>_________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5002918-5D4C-4F92-8020-4C04F3EAED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42017" y="1236619"/>
            <a:ext cx="6798082" cy="43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5A6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8C23-2660-4A45-AD1C-C247B748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97" y="516836"/>
            <a:ext cx="3772502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Polysaccharides </a:t>
            </a:r>
            <a:endParaRPr lang="en-US" sz="320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6AC2E-DD79-4612-9643-09F0887AC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874" y="2799654"/>
            <a:ext cx="3851096" cy="3775104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 polysaccharide is a </a:t>
            </a:r>
            <a:r>
              <a:rPr lang="en-US" sz="2000" dirty="0" smtClean="0">
                <a:solidFill>
                  <a:srgbClr val="FFFFFF"/>
                </a:solidFill>
              </a:rPr>
              <a:t>________ </a:t>
            </a:r>
            <a:r>
              <a:rPr lang="en-US" sz="2000" dirty="0">
                <a:solidFill>
                  <a:srgbClr val="FFFFFF"/>
                </a:solidFill>
              </a:rPr>
              <a:t>molecule composed to three or more monosaccharides.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Animals store glycose in the form of polysaccharide </a:t>
            </a:r>
            <a:r>
              <a:rPr lang="en-US" sz="2000" i="1" dirty="0" smtClean="0">
                <a:solidFill>
                  <a:srgbClr val="FFFFFF"/>
                </a:solidFill>
              </a:rPr>
              <a:t>____________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Glycogen consists of hundreds of glucose molecules together.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Liver and muscles store glycogen and are ready to be used for quick energy.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E113A99C-244D-4BDF-A6D8-D7F6E122B6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2017" y="1780465"/>
            <a:ext cx="6798082" cy="329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6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A7585-976A-4B24-968F-D6E2EF16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u="sng" dirty="0"/>
              <a:t>Proteins</a:t>
            </a:r>
            <a:endParaRPr lang="en-US" sz="4800" b="1"/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508B2D8-4D23-46A1-9AC1-E668F28A06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92" y="1453031"/>
            <a:ext cx="5115347" cy="363189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5F4D-4856-4357-80C6-CC417946D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Proteins are organic compounds composed mainly of carbon, hydrogen, oxygen, and nitrogen.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Protein monomers are called </a:t>
            </a:r>
            <a:r>
              <a:rPr lang="en-US" sz="2400" b="1" dirty="0" smtClean="0"/>
              <a:t>_______ _________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Hair, horns, skin, muscles and many enzymes are made of proteins.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34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F5AF-3448-4856-A4F0-6A8D305E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Amino Acids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E4E21-994C-4DF1-8B4A-B5491939D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183" y="2120900"/>
            <a:ext cx="6256662" cy="4073436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There are 20 different amino acids, and all share a basic structure.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Amino acid: a central carbon (4 bonds), a single hydrogen atom, carboxyl group (-COOH), an amino group (-NH2), and a side chain (R group).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The main difference among different amino acids is in their R groups, and give proteins their different shapes for different activities.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C8771AA-E792-4B1B-899B-3D0BABA241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5017" y="2419834"/>
            <a:ext cx="4639736" cy="3299007"/>
          </a:xfrm>
        </p:spPr>
      </p:pic>
    </p:spTree>
    <p:extLst>
      <p:ext uri="{BB962C8B-B14F-4D97-AF65-F5344CB8AC3E}">
        <p14:creationId xmlns:p14="http://schemas.microsoft.com/office/powerpoint/2010/main" val="19585509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70F49E-A1F9-47B4-B217-E100630EFCCE}">
  <ds:schemaRefs>
    <ds:schemaRef ds:uri="http://purl.org/dc/terms/"/>
    <ds:schemaRef ds:uri="http://purl.org/dc/elements/1.1/"/>
    <ds:schemaRef ds:uri="http://purl.org/dc/dcmitype/"/>
    <ds:schemaRef ds:uri="71af3243-3dd4-4a8d-8c0d-dd76da1f02a5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41B33D7-02C6-4445-87B6-8BB078D72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63218-A2B6-40CF-BCE7-190CEF2AE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984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Bookman Old Style</vt:lpstr>
      <vt:lpstr>Calibri</vt:lpstr>
      <vt:lpstr>Franklin Gothic Book</vt:lpstr>
      <vt:lpstr>1_RetrospectVTI</vt:lpstr>
      <vt:lpstr>3.1 Carbon Compounds</vt:lpstr>
      <vt:lpstr>Four main classes of organic compounds are essential to the life processes; carbohydrates, lipids, proteins, and nucleic acids. </vt:lpstr>
      <vt:lpstr>Student Objectives</vt:lpstr>
      <vt:lpstr>Carbohydrates</vt:lpstr>
      <vt:lpstr>Monosaccharides</vt:lpstr>
      <vt:lpstr>Disaccharides</vt:lpstr>
      <vt:lpstr>Polysaccharides </vt:lpstr>
      <vt:lpstr>Proteins</vt:lpstr>
      <vt:lpstr>Amino Acids</vt:lpstr>
      <vt:lpstr>PowerPoint Presentation</vt:lpstr>
      <vt:lpstr>Dipeptides</vt:lpstr>
      <vt:lpstr>Polypeptides</vt:lpstr>
      <vt:lpstr>Enzymes</vt:lpstr>
      <vt:lpstr>Lipids</vt:lpstr>
      <vt:lpstr>Fatty acids</vt:lpstr>
      <vt:lpstr>Triglycerides </vt:lpstr>
      <vt:lpstr>Phospholipids</vt:lpstr>
      <vt:lpstr>Waxes</vt:lpstr>
      <vt:lpstr>Steroids</vt:lpstr>
      <vt:lpstr>Nucleic Acids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Admin</dc:creator>
  <cp:lastModifiedBy>Rick Reinders</cp:lastModifiedBy>
  <cp:revision>325</cp:revision>
  <dcterms:created xsi:type="dcterms:W3CDTF">2020-09-24T07:02:40Z</dcterms:created>
  <dcterms:modified xsi:type="dcterms:W3CDTF">2020-09-25T01:34:04Z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