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1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170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26536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4399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908528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109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843579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472123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9795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91328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52202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72689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25789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09898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35853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18253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97783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D52F0-F27D-4B16-BE59-B0DD98E57379}" type="datetimeFigureOut">
              <a:rPr lang="en-150" smtClean="0"/>
              <a:t>09/02/2019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85173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1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4916" cy="40566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4CD1B0-3557-46AE-9745-62382C3FD6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Biochemistry	</a:t>
            </a:r>
            <a:endParaRPr lang="en-1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1D66F-D1D6-4EA8-8B6C-317D3B5408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Carbon compounds</a:t>
            </a:r>
            <a:endParaRPr lang="en-150" sz="2400" b="1" dirty="0"/>
          </a:p>
        </p:txBody>
      </p:sp>
    </p:spTree>
    <p:extLst>
      <p:ext uri="{BB962C8B-B14F-4D97-AF65-F5344CB8AC3E}">
        <p14:creationId xmlns:p14="http://schemas.microsoft.com/office/powerpoint/2010/main" val="1754713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How do organic and inorganic compounds differ?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do carbon bonding properties contribute to the existence of a wide variety of biological molecules?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Name four types of functional groups.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role do functional groups play in the molecules in which they are found?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are monomers, polymers, and macromolecules related to each other?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is a polymer broken down?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Why is ATP referred to as the ‘energy currency’ in living things?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Although water is the primary medium for life on Earth, most of the molecules from which living organisms are made are based on the element of </a:t>
            </a:r>
            <a:r>
              <a:rPr lang="en-US" u="sng" dirty="0"/>
              <a:t>carbon</a:t>
            </a:r>
            <a:r>
              <a:rPr lang="en-US" dirty="0"/>
              <a:t>.</a:t>
            </a:r>
            <a:r>
              <a:rPr lang="en-150" dirty="0"/>
              <a:t/>
            </a:r>
            <a:br>
              <a:rPr lang="en-15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01332-FDEB-4632-8228-1AC3BF525B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327350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Distinguish between organic and inorganic molecules.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Explain the importance of carbon bonding in biological molecules.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Identify functional groups in biological molecules.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Summarize how large carbon molecules are synthesized and broken down.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Describe how the breaking down of ATP supplies energy to drive chemical reactions.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7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D5D28-E4F9-4F7F-BDA5-73FEC727E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Carbon Bonding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118B4-5008-4C29-B265-2EA48C7F67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Organic compounds </a:t>
            </a:r>
            <a:r>
              <a:rPr lang="en-US" dirty="0"/>
              <a:t>are made primarily of carbon atoms.</a:t>
            </a:r>
          </a:p>
          <a:p>
            <a:r>
              <a:rPr lang="en-US" b="1" dirty="0"/>
              <a:t>Inorganic compounds</a:t>
            </a:r>
            <a:r>
              <a:rPr lang="en-US" dirty="0"/>
              <a:t>, with a few exceptions, do not contain carbon compounds.</a:t>
            </a:r>
          </a:p>
          <a:p>
            <a:r>
              <a:rPr lang="en-US" dirty="0"/>
              <a:t>A carbon atom has </a:t>
            </a:r>
            <a:r>
              <a:rPr lang="en-US" u="sng" dirty="0"/>
              <a:t>four</a:t>
            </a:r>
            <a:r>
              <a:rPr lang="en-US" dirty="0"/>
              <a:t> electrons in its outermost energy level. Most atoms become stable when their outermost energy levels contain </a:t>
            </a:r>
            <a:r>
              <a:rPr lang="en-US" u="sng" dirty="0"/>
              <a:t>eight</a:t>
            </a:r>
            <a:r>
              <a:rPr lang="en-US" dirty="0"/>
              <a:t> electrons. </a:t>
            </a:r>
          </a:p>
          <a:p>
            <a:r>
              <a:rPr lang="en-US" dirty="0"/>
              <a:t>A carbon </a:t>
            </a:r>
            <a:r>
              <a:rPr lang="en-US" dirty="0" smtClean="0"/>
              <a:t>forms </a:t>
            </a:r>
            <a:r>
              <a:rPr lang="en-US" dirty="0"/>
              <a:t>four covalent bonds with the atoms of other elements.</a:t>
            </a:r>
          </a:p>
          <a:p>
            <a:r>
              <a:rPr lang="en-US" dirty="0"/>
              <a:t>Carbon also readily bonds with other carbon atoms.</a:t>
            </a:r>
          </a:p>
          <a:p>
            <a:r>
              <a:rPr lang="en-US" dirty="0"/>
              <a:t>This tendency of carbon to bond with itself results in an enormous variety of organic compounds.</a:t>
            </a:r>
            <a:endParaRPr lang="en-15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48300" y="2019993"/>
            <a:ext cx="4131012" cy="358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81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83182-37D1-47A4-BD73-E704EAB5C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bonding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40A69-0CDC-4C0A-9F02-F13BC54B77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bond formed when two atoms share one pair of electrons is called a </a:t>
            </a:r>
            <a:r>
              <a:rPr lang="en-US" b="1" dirty="0"/>
              <a:t>single bond</a:t>
            </a:r>
            <a:r>
              <a:rPr lang="en-US" dirty="0"/>
              <a:t>.</a:t>
            </a:r>
          </a:p>
          <a:p>
            <a:r>
              <a:rPr lang="en-US" dirty="0"/>
              <a:t>A carbon atom can also share two or even three pairs of electrons with another atom.</a:t>
            </a:r>
          </a:p>
          <a:p>
            <a:r>
              <a:rPr lang="en-US" dirty="0"/>
              <a:t>In a </a:t>
            </a:r>
            <a:r>
              <a:rPr lang="en-US" b="1" dirty="0"/>
              <a:t>double bond </a:t>
            </a:r>
            <a:r>
              <a:rPr lang="en-US" dirty="0"/>
              <a:t>– represented by two lines – atoms share two </a:t>
            </a:r>
            <a:r>
              <a:rPr lang="en-US" dirty="0" smtClean="0"/>
              <a:t>pairs </a:t>
            </a:r>
            <a:r>
              <a:rPr lang="en-US" dirty="0"/>
              <a:t>of electrons.</a:t>
            </a:r>
          </a:p>
          <a:p>
            <a:endParaRPr lang="en-15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970" y="2865467"/>
            <a:ext cx="5791663" cy="193929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31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91B6-68BB-4B39-A214-3906A2CE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groups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8CDCB-9CB3-4704-A663-95346662A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Functional groups</a:t>
            </a:r>
            <a:r>
              <a:rPr lang="en-US" dirty="0"/>
              <a:t> influence the characteristics of the molecules they compose and the chemical reactions the molecules </a:t>
            </a:r>
            <a:r>
              <a:rPr lang="en-US" dirty="0" smtClean="0"/>
              <a:t>undergo.</a:t>
            </a:r>
            <a:endParaRPr lang="en-US" dirty="0"/>
          </a:p>
          <a:p>
            <a:r>
              <a:rPr lang="en-US" b="1" dirty="0"/>
              <a:t>Hydroxyl</a:t>
            </a:r>
          </a:p>
          <a:p>
            <a:r>
              <a:rPr lang="en-US" b="1" dirty="0"/>
              <a:t>Carboxyl</a:t>
            </a:r>
          </a:p>
          <a:p>
            <a:r>
              <a:rPr lang="en-US" b="1" dirty="0"/>
              <a:t>Amino</a:t>
            </a:r>
          </a:p>
          <a:p>
            <a:r>
              <a:rPr lang="en-US" b="1" dirty="0" smtClean="0"/>
              <a:t>Phosphate</a:t>
            </a:r>
            <a:endParaRPr lang="en-15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036" y="3057265"/>
            <a:ext cx="4675686" cy="331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065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337" y="1288473"/>
            <a:ext cx="4768465" cy="43166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7146F5-A5E3-4941-9887-D7969C98C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carbon molecules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DFFB4-8ADA-4496-8664-5DB880F91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Monomer</a:t>
            </a:r>
            <a:r>
              <a:rPr lang="en-US" dirty="0"/>
              <a:t> are </a:t>
            </a:r>
            <a:r>
              <a:rPr lang="en-US"/>
              <a:t>smaller </a:t>
            </a:r>
            <a:r>
              <a:rPr lang="en-US" smtClean="0"/>
              <a:t>simpler </a:t>
            </a:r>
            <a:r>
              <a:rPr lang="en-US" dirty="0"/>
              <a:t>molecules.</a:t>
            </a:r>
          </a:p>
          <a:p>
            <a:r>
              <a:rPr lang="en-US" dirty="0"/>
              <a:t>A </a:t>
            </a:r>
            <a:r>
              <a:rPr lang="en-US" b="1" dirty="0"/>
              <a:t>polymer</a:t>
            </a:r>
            <a:r>
              <a:rPr lang="en-US" dirty="0"/>
              <a:t> is a molecule that </a:t>
            </a:r>
            <a:r>
              <a:rPr lang="en-US" dirty="0" smtClean="0"/>
              <a:t>consist of </a:t>
            </a:r>
            <a:r>
              <a:rPr lang="en-US" dirty="0"/>
              <a:t>repeated, linked units.</a:t>
            </a:r>
          </a:p>
          <a:p>
            <a:r>
              <a:rPr lang="en-US" dirty="0"/>
              <a:t>The units may be identical or structurally related to each other.</a:t>
            </a:r>
          </a:p>
          <a:p>
            <a:r>
              <a:rPr lang="en-US" dirty="0"/>
              <a:t>Large polymers are called </a:t>
            </a:r>
            <a:r>
              <a:rPr lang="en-US" b="1" dirty="0"/>
              <a:t>macromolecules</a:t>
            </a:r>
            <a:r>
              <a:rPr lang="en-US" dirty="0"/>
              <a:t>. (carbohydrates, lipids, proteins, and nucleic acids)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36893091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95DB-0CF9-42D5-A1EC-DECCB9788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Condensation reaction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01111-8A7C-4D48-8E1C-98C3860F7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Monomers link to form polymers through a chemical reaction called </a:t>
            </a:r>
            <a:r>
              <a:rPr lang="en-US" b="1" dirty="0" smtClean="0"/>
              <a:t>condensation reaction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</a:t>
            </a:r>
            <a:r>
              <a:rPr lang="en-US" dirty="0"/>
              <a:t>time a monomer is added to a polymer, a water molecule is </a:t>
            </a:r>
            <a:r>
              <a:rPr lang="en-US" dirty="0" smtClean="0"/>
              <a:t>released.</a:t>
            </a:r>
            <a:endParaRPr lang="en-US" dirty="0"/>
          </a:p>
          <a:p>
            <a:r>
              <a:rPr lang="en-US" dirty="0"/>
              <a:t>H+ and OH- are released to then combine to produce a water </a:t>
            </a:r>
            <a:r>
              <a:rPr lang="en-US" dirty="0" smtClean="0"/>
              <a:t>molecule </a:t>
            </a:r>
            <a:r>
              <a:rPr lang="en-US" dirty="0"/>
              <a:t>H2O.</a:t>
            </a:r>
          </a:p>
          <a:p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b="1" dirty="0" smtClean="0"/>
              <a:t>hydrolysis </a:t>
            </a:r>
            <a:r>
              <a:rPr lang="en-US" b="1" dirty="0"/>
              <a:t>reaction</a:t>
            </a:r>
            <a:r>
              <a:rPr lang="en-US" dirty="0"/>
              <a:t>, water is used to break down a polymer.</a:t>
            </a:r>
            <a:endParaRPr lang="en-1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539" y="4138683"/>
            <a:ext cx="4090901" cy="261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758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24540-6257-46E0-BD92-CE1F91BC1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Currency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15E01-1503-4B72-AD32-DEFBD502A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</a:t>
            </a:r>
            <a:r>
              <a:rPr lang="en-US" dirty="0"/>
              <a:t>processes require a constant supply of energy.</a:t>
            </a:r>
          </a:p>
          <a:p>
            <a:r>
              <a:rPr lang="en-US" b="1" dirty="0"/>
              <a:t>Adenosine </a:t>
            </a:r>
            <a:r>
              <a:rPr lang="en-US" b="1" dirty="0" smtClean="0"/>
              <a:t>triphosphate</a:t>
            </a:r>
            <a:r>
              <a:rPr lang="en-US" dirty="0"/>
              <a:t> </a:t>
            </a:r>
            <a:r>
              <a:rPr lang="en-US" dirty="0" smtClean="0"/>
              <a:t>(ATP).</a:t>
            </a:r>
            <a:endParaRPr lang="en-US" dirty="0"/>
          </a:p>
          <a:p>
            <a:r>
              <a:rPr lang="en-US" dirty="0"/>
              <a:t>The covalent bonds between the </a:t>
            </a:r>
            <a:r>
              <a:rPr lang="en-US" dirty="0" smtClean="0"/>
              <a:t>phosphate </a:t>
            </a:r>
            <a:r>
              <a:rPr lang="en-US" dirty="0"/>
              <a:t>groups are more unstable than the other bonds in the ATP molecule </a:t>
            </a:r>
            <a:r>
              <a:rPr lang="en-US" dirty="0" smtClean="0"/>
              <a:t>because </a:t>
            </a:r>
            <a:r>
              <a:rPr lang="en-US" dirty="0"/>
              <a:t>the phosphate groups are close together and have negative charges.</a:t>
            </a:r>
          </a:p>
          <a:p>
            <a:r>
              <a:rPr lang="en-US" dirty="0"/>
              <a:t>When a bond between the phosphate groups is broken, </a:t>
            </a:r>
            <a:r>
              <a:rPr lang="en-US" dirty="0" smtClean="0"/>
              <a:t>energy </a:t>
            </a:r>
            <a:r>
              <a:rPr lang="en-US" dirty="0"/>
              <a:t>is released.</a:t>
            </a:r>
            <a:endParaRPr lang="en-1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865" y="4446652"/>
            <a:ext cx="6476190" cy="1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76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504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Biochemistry </vt:lpstr>
      <vt:lpstr>Although water is the primary medium for life on Earth, most of the molecules from which living organisms are made are based on the element of carbon. </vt:lpstr>
      <vt:lpstr>Student Objectives</vt:lpstr>
      <vt:lpstr>Carbon Bonding</vt:lpstr>
      <vt:lpstr>Carbon bonding</vt:lpstr>
      <vt:lpstr>Functional groups</vt:lpstr>
      <vt:lpstr>Large carbon molecules</vt:lpstr>
      <vt:lpstr>Condensation reaction</vt:lpstr>
      <vt:lpstr>Energy Currency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Biochemisty</dc:title>
  <dc:creator>Rick Reinders</dc:creator>
  <cp:lastModifiedBy>Admin</cp:lastModifiedBy>
  <cp:revision>8</cp:revision>
  <dcterms:created xsi:type="dcterms:W3CDTF">2019-08-18T12:43:44Z</dcterms:created>
  <dcterms:modified xsi:type="dcterms:W3CDTF">2019-09-02T06:39:22Z</dcterms:modified>
</cp:coreProperties>
</file>