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8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282FA-336A-4692-A16F-ED4EE77EC85B}" v="441" dt="2020-09-24T07:18:0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9" autoAdjust="0"/>
  </p:normalViewPr>
  <p:slideViewPr>
    <p:cSldViewPr snapToGrid="0">
      <p:cViewPr>
        <p:scale>
          <a:sx n="100" d="100"/>
          <a:sy n="100" d="100"/>
        </p:scale>
        <p:origin x="5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2057A-07DE-4AEB-B29D-7B2B0C7FF5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9BD24D-1F79-4B1C-9BF2-36B8569F3F2C}">
      <dgm:prSet/>
      <dgm:spPr/>
      <dgm:t>
        <a:bodyPr/>
        <a:lstStyle/>
        <a:p>
          <a:r>
            <a:rPr lang="en-US" b="0" dirty="0"/>
            <a:t>A bond formed when two atoms share one pair of electrons is called a single bond.</a:t>
          </a:r>
          <a:endParaRPr lang="en-US" b="0" i="0" u="none" strike="noStrike" cap="none" baseline="0" noProof="0" dirty="0">
            <a:solidFill>
              <a:srgbClr val="010000"/>
            </a:solidFill>
            <a:latin typeface="Bookman Old Style"/>
          </a:endParaRPr>
        </a:p>
      </dgm:t>
    </dgm:pt>
    <dgm:pt modelId="{2194BAE6-E0D4-4426-9672-EFEAFD07B3A9}" type="parTrans" cxnId="{EC7A73FF-972B-43B4-862F-FF14C3F55130}">
      <dgm:prSet/>
      <dgm:spPr/>
      <dgm:t>
        <a:bodyPr/>
        <a:lstStyle/>
        <a:p>
          <a:endParaRPr lang="en-US"/>
        </a:p>
      </dgm:t>
    </dgm:pt>
    <dgm:pt modelId="{1DAC91C4-7B80-4A59-B978-76BC90F36B99}" type="sibTrans" cxnId="{EC7A73FF-972B-43B4-862F-FF14C3F55130}">
      <dgm:prSet/>
      <dgm:spPr/>
      <dgm:t>
        <a:bodyPr/>
        <a:lstStyle/>
        <a:p>
          <a:endParaRPr lang="en-US"/>
        </a:p>
      </dgm:t>
    </dgm:pt>
    <dgm:pt modelId="{F82F4EEB-794F-432B-85AF-BD702944FA64}">
      <dgm:prSet/>
      <dgm:spPr/>
      <dgm:t>
        <a:bodyPr/>
        <a:lstStyle/>
        <a:p>
          <a:r>
            <a:rPr lang="en-US" b="0" dirty="0"/>
            <a:t>A carbon atom can also share two or even three pairs of electrons with another atom.</a:t>
          </a:r>
        </a:p>
      </dgm:t>
    </dgm:pt>
    <dgm:pt modelId="{D07D46B7-C43C-48B7-A683-77DEDDB1BED3}" type="parTrans" cxnId="{5F73C4D4-0344-4CCE-90D5-DFB8D3D24590}">
      <dgm:prSet/>
      <dgm:spPr/>
      <dgm:t>
        <a:bodyPr/>
        <a:lstStyle/>
        <a:p>
          <a:endParaRPr lang="en-US"/>
        </a:p>
      </dgm:t>
    </dgm:pt>
    <dgm:pt modelId="{4C83FE5B-70DD-4A28-B2AF-FA8B06EF3D90}" type="sibTrans" cxnId="{5F73C4D4-0344-4CCE-90D5-DFB8D3D24590}">
      <dgm:prSet/>
      <dgm:spPr/>
      <dgm:t>
        <a:bodyPr/>
        <a:lstStyle/>
        <a:p>
          <a:endParaRPr lang="en-US"/>
        </a:p>
      </dgm:t>
    </dgm:pt>
    <dgm:pt modelId="{1A6B2465-24EF-4632-A012-E955221D98CB}">
      <dgm:prSet/>
      <dgm:spPr/>
      <dgm:t>
        <a:bodyPr/>
        <a:lstStyle/>
        <a:p>
          <a:r>
            <a:rPr lang="en-US" b="0" dirty="0"/>
            <a:t>In a double bond – represented by two lines – atoms share two pairs of electrons.</a:t>
          </a:r>
        </a:p>
      </dgm:t>
    </dgm:pt>
    <dgm:pt modelId="{979C06AF-44FF-4ACB-8DEE-C5B44036AAD5}" type="parTrans" cxnId="{418532AF-F934-4327-8BA4-B30B3272272C}">
      <dgm:prSet/>
      <dgm:spPr/>
      <dgm:t>
        <a:bodyPr/>
        <a:lstStyle/>
        <a:p>
          <a:endParaRPr lang="en-US"/>
        </a:p>
      </dgm:t>
    </dgm:pt>
    <dgm:pt modelId="{8B4038EF-05D0-4EAF-9800-CDD7972DB770}" type="sibTrans" cxnId="{418532AF-F934-4327-8BA4-B30B3272272C}">
      <dgm:prSet/>
      <dgm:spPr/>
      <dgm:t>
        <a:bodyPr/>
        <a:lstStyle/>
        <a:p>
          <a:endParaRPr lang="en-US"/>
        </a:p>
      </dgm:t>
    </dgm:pt>
    <dgm:pt modelId="{8097A021-F148-4635-BACD-BDE413FBFA84}" type="pres">
      <dgm:prSet presAssocID="{6342057A-07DE-4AEB-B29D-7B2B0C7FF55A}" presName="linear" presStyleCnt="0">
        <dgm:presLayoutVars>
          <dgm:animLvl val="lvl"/>
          <dgm:resizeHandles val="exact"/>
        </dgm:presLayoutVars>
      </dgm:prSet>
      <dgm:spPr/>
    </dgm:pt>
    <dgm:pt modelId="{AC1CE856-FE0A-4B08-BAA8-EE97F0335B30}" type="pres">
      <dgm:prSet presAssocID="{129BD24D-1F79-4B1C-9BF2-36B8569F3F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AABA3E4-9DA2-4C38-9BFE-7AC7B9D5FDA5}" type="pres">
      <dgm:prSet presAssocID="{1DAC91C4-7B80-4A59-B978-76BC90F36B99}" presName="spacer" presStyleCnt="0"/>
      <dgm:spPr/>
    </dgm:pt>
    <dgm:pt modelId="{BB840FB0-849C-472F-8D3F-A7556A8180F8}" type="pres">
      <dgm:prSet presAssocID="{F82F4EEB-794F-432B-85AF-BD702944FA6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AB6FD8-01E3-4775-AA5A-919F1B800197}" type="pres">
      <dgm:prSet presAssocID="{4C83FE5B-70DD-4A28-B2AF-FA8B06EF3D90}" presName="spacer" presStyleCnt="0"/>
      <dgm:spPr/>
    </dgm:pt>
    <dgm:pt modelId="{33FCFB9E-24A6-4C50-B8B0-E5A13DA225D8}" type="pres">
      <dgm:prSet presAssocID="{1A6B2465-24EF-4632-A012-E955221D98C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1EBE92E-C165-49F4-9CAF-732631FC8CB3}" type="presOf" srcId="{F82F4EEB-794F-432B-85AF-BD702944FA64}" destId="{BB840FB0-849C-472F-8D3F-A7556A8180F8}" srcOrd="0" destOrd="0" presId="urn:microsoft.com/office/officeart/2005/8/layout/vList2"/>
    <dgm:cxn modelId="{17F9BD44-0D12-43E6-93D8-2F332F551C50}" type="presOf" srcId="{6342057A-07DE-4AEB-B29D-7B2B0C7FF55A}" destId="{8097A021-F148-4635-BACD-BDE413FBFA84}" srcOrd="0" destOrd="0" presId="urn:microsoft.com/office/officeart/2005/8/layout/vList2"/>
    <dgm:cxn modelId="{F1AD8059-093D-4D93-8FF5-3CC416CB5DB6}" type="presOf" srcId="{129BD24D-1F79-4B1C-9BF2-36B8569F3F2C}" destId="{AC1CE856-FE0A-4B08-BAA8-EE97F0335B30}" srcOrd="0" destOrd="0" presId="urn:microsoft.com/office/officeart/2005/8/layout/vList2"/>
    <dgm:cxn modelId="{A3FF178A-569B-45B4-A489-947D3D382B73}" type="presOf" srcId="{1A6B2465-24EF-4632-A012-E955221D98CB}" destId="{33FCFB9E-24A6-4C50-B8B0-E5A13DA225D8}" srcOrd="0" destOrd="0" presId="urn:microsoft.com/office/officeart/2005/8/layout/vList2"/>
    <dgm:cxn modelId="{418532AF-F934-4327-8BA4-B30B3272272C}" srcId="{6342057A-07DE-4AEB-B29D-7B2B0C7FF55A}" destId="{1A6B2465-24EF-4632-A012-E955221D98CB}" srcOrd="2" destOrd="0" parTransId="{979C06AF-44FF-4ACB-8DEE-C5B44036AAD5}" sibTransId="{8B4038EF-05D0-4EAF-9800-CDD7972DB770}"/>
    <dgm:cxn modelId="{5F73C4D4-0344-4CCE-90D5-DFB8D3D24590}" srcId="{6342057A-07DE-4AEB-B29D-7B2B0C7FF55A}" destId="{F82F4EEB-794F-432B-85AF-BD702944FA64}" srcOrd="1" destOrd="0" parTransId="{D07D46B7-C43C-48B7-A683-77DEDDB1BED3}" sibTransId="{4C83FE5B-70DD-4A28-B2AF-FA8B06EF3D90}"/>
    <dgm:cxn modelId="{EC7A73FF-972B-43B4-862F-FF14C3F55130}" srcId="{6342057A-07DE-4AEB-B29D-7B2B0C7FF55A}" destId="{129BD24D-1F79-4B1C-9BF2-36B8569F3F2C}" srcOrd="0" destOrd="0" parTransId="{2194BAE6-E0D4-4426-9672-EFEAFD07B3A9}" sibTransId="{1DAC91C4-7B80-4A59-B978-76BC90F36B99}"/>
    <dgm:cxn modelId="{11767337-31BB-4D3E-BD03-478ED1BF5913}" type="presParOf" srcId="{8097A021-F148-4635-BACD-BDE413FBFA84}" destId="{AC1CE856-FE0A-4B08-BAA8-EE97F0335B30}" srcOrd="0" destOrd="0" presId="urn:microsoft.com/office/officeart/2005/8/layout/vList2"/>
    <dgm:cxn modelId="{352CDE13-E040-4239-82B2-A25A04D9DA8B}" type="presParOf" srcId="{8097A021-F148-4635-BACD-BDE413FBFA84}" destId="{3AABA3E4-9DA2-4C38-9BFE-7AC7B9D5FDA5}" srcOrd="1" destOrd="0" presId="urn:microsoft.com/office/officeart/2005/8/layout/vList2"/>
    <dgm:cxn modelId="{2CE9B9E1-B5AB-4A2C-B837-FF45340AF48F}" type="presParOf" srcId="{8097A021-F148-4635-BACD-BDE413FBFA84}" destId="{BB840FB0-849C-472F-8D3F-A7556A8180F8}" srcOrd="2" destOrd="0" presId="urn:microsoft.com/office/officeart/2005/8/layout/vList2"/>
    <dgm:cxn modelId="{248757EE-8836-4FEE-A034-E64D47A1168F}" type="presParOf" srcId="{8097A021-F148-4635-BACD-BDE413FBFA84}" destId="{64AB6FD8-01E3-4775-AA5A-919F1B800197}" srcOrd="3" destOrd="0" presId="urn:microsoft.com/office/officeart/2005/8/layout/vList2"/>
    <dgm:cxn modelId="{AEAB58BD-BFC5-4068-ADF2-1BF52F76BF07}" type="presParOf" srcId="{8097A021-F148-4635-BACD-BDE413FBFA84}" destId="{33FCFB9E-24A6-4C50-B8B0-E5A13DA225D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CE856-FE0A-4B08-BAA8-EE97F0335B30}">
      <dsp:nvSpPr>
        <dsp:cNvPr id="0" name=""/>
        <dsp:cNvSpPr/>
      </dsp:nvSpPr>
      <dsp:spPr>
        <a:xfrm>
          <a:off x="0" y="73978"/>
          <a:ext cx="5866369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/>
            <a:t>A bond formed when two atoms share one pair of electrons is called a single bond.</a:t>
          </a:r>
          <a:endParaRPr lang="en-US" sz="2500" b="0" i="0" u="none" strike="noStrike" kern="1200" cap="none" baseline="0" noProof="0" dirty="0">
            <a:solidFill>
              <a:srgbClr val="010000"/>
            </a:solidFill>
            <a:latin typeface="Bookman Old Style"/>
          </a:endParaRPr>
        </a:p>
      </dsp:txBody>
      <dsp:txXfrm>
        <a:off x="64254" y="138232"/>
        <a:ext cx="5737861" cy="1187742"/>
      </dsp:txXfrm>
    </dsp:sp>
    <dsp:sp modelId="{BB840FB0-849C-472F-8D3F-A7556A8180F8}">
      <dsp:nvSpPr>
        <dsp:cNvPr id="0" name=""/>
        <dsp:cNvSpPr/>
      </dsp:nvSpPr>
      <dsp:spPr>
        <a:xfrm>
          <a:off x="0" y="1462228"/>
          <a:ext cx="5866369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/>
            <a:t>A carbon atom can also share two or even three pairs of electrons with another atom.</a:t>
          </a:r>
        </a:p>
      </dsp:txBody>
      <dsp:txXfrm>
        <a:off x="64254" y="1526482"/>
        <a:ext cx="5737861" cy="1187742"/>
      </dsp:txXfrm>
    </dsp:sp>
    <dsp:sp modelId="{33FCFB9E-24A6-4C50-B8B0-E5A13DA225D8}">
      <dsp:nvSpPr>
        <dsp:cNvPr id="0" name=""/>
        <dsp:cNvSpPr/>
      </dsp:nvSpPr>
      <dsp:spPr>
        <a:xfrm>
          <a:off x="0" y="2850478"/>
          <a:ext cx="5866369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/>
            <a:t>In a double bond – represented by two lines – atoms share two pairs of electrons.</a:t>
          </a:r>
        </a:p>
      </dsp:txBody>
      <dsp:txXfrm>
        <a:off x="64254" y="2914732"/>
        <a:ext cx="5737861" cy="1187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0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3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7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6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2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9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07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necklace&#10;&#10;Description automatically generated">
            <a:extLst>
              <a:ext uri="{FF2B5EF4-FFF2-40B4-BE49-F238E27FC236}">
                <a16:creationId xmlns:a16="http://schemas.microsoft.com/office/drawing/2014/main" id="{5E17E417-9AE7-4F64-B951-EEB652535F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30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EEFC1EB0-DB92-4E98-B3A9-0CD6FA5A8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8326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0AF38-26DF-48B3-952C-4A9091D68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710" y="1475234"/>
            <a:ext cx="4939590" cy="2901694"/>
          </a:xfrm>
        </p:spPr>
        <p:txBody>
          <a:bodyPr anchor="b"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3.1 Carbon Compounds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C2D8F-56D2-4ADF-B439-0E09E7C37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043" y="4579820"/>
            <a:ext cx="5390998" cy="11767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Unit 3: Biochemistry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4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AE9A0-67B8-4492-8014-4B22D97F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1B193-BF55-4F8C-9467-84B5BC663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207" y="1969451"/>
            <a:ext cx="11731082" cy="4392049"/>
          </a:xfrm>
        </p:spPr>
        <p:txBody>
          <a:bodyPr vert="horz" lIns="0" tIns="45720" rIns="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do organic and inorganic compounds differ?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do carbon bonding properties contribute to the existence of a wide variety of biological molecules?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Name four types of functional groups.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What role do functional groups play in the molecules in which they are found?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are monomers, polymers, and macromolecules related to each other?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How is a polymer broken down?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en-US" sz="2400" dirty="0">
                <a:ea typeface="+mn-lt"/>
                <a:cs typeface="+mn-lt"/>
              </a:rPr>
              <a:t>Why is ATP referred to as the ‘energy currency’ in living things?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sz="2400" dirty="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478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9C257B-0B9E-4865-8B68-80E54C78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r"/>
            <a:r>
              <a:rPr lang="en-US" sz="4400" b="1" dirty="0">
                <a:solidFill>
                  <a:srgbClr val="FFFFFF"/>
                </a:solidFill>
              </a:rPr>
              <a:t>Although water is the primary medium for life on Earth, most of the molecules from which living organisms are made are based on the element of </a:t>
            </a:r>
            <a:r>
              <a:rPr lang="en-US" sz="4400" b="1" u="sng" dirty="0">
                <a:solidFill>
                  <a:srgbClr val="FFFFFF"/>
                </a:solidFill>
              </a:rPr>
              <a:t>carbon</a:t>
            </a:r>
            <a:r>
              <a:rPr lang="en-US" sz="44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C8333-E516-4A15-A2EE-FD6C30FD4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7391006-C2A1-403D-AEBB-4C4C84FC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1788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ABB96-54D8-449F-9011-64BC29F5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  <a:ea typeface="+mj-lt"/>
                <a:cs typeface="+mj-lt"/>
              </a:rPr>
              <a:t>Student Objectives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5B17-2620-4A99-981C-36BCB0306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080" y="605896"/>
            <a:ext cx="7308330" cy="6055086"/>
          </a:xfrm>
        </p:spPr>
        <p:txBody>
          <a:bodyPr vert="horz" lIns="0" tIns="45720" rIns="0" bIns="45720" rtlCol="0" anchor="ctr"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Distinguish between organic and inorganic molecules.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Explain the importance of carbon bonding in biological molecules.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Identify functional groups in biological molecules.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.Summarize how large carbon molecules are synthesized and broken down.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>
                <a:ea typeface="+mn-lt"/>
                <a:cs typeface="+mn-lt"/>
              </a:rPr>
              <a:t>Describe how the breaking down of ATP supplies energy to drive chemical reactions. </a:t>
            </a:r>
            <a:endParaRPr lang="en-US" sz="2800" dirty="0"/>
          </a:p>
          <a:p>
            <a:pPr marL="457200" indent="-4572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18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B816D-565E-4F9D-BAA6-0B62E931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Carbon Bonding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F69FE-DA9A-4C88-ABB1-A27AA40EF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370" y="2546224"/>
            <a:ext cx="4451868" cy="4225551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90000"/>
              </a:lnSpc>
              <a:buFont typeface="Calibri"/>
            </a:pPr>
            <a:r>
              <a:rPr lang="en-US" sz="1600" b="1" dirty="0">
                <a:solidFill>
                  <a:srgbClr val="FFFFFF"/>
                </a:solidFill>
              </a:rPr>
              <a:t>Organic compounds </a:t>
            </a:r>
            <a:r>
              <a:rPr lang="en-US" sz="1600" dirty="0">
                <a:solidFill>
                  <a:srgbClr val="FFFFFF"/>
                </a:solidFill>
              </a:rPr>
              <a:t>are made primarily of carbon atoms.</a:t>
            </a:r>
            <a:endParaRPr lang="en-US"/>
          </a:p>
          <a:p>
            <a:pPr>
              <a:lnSpc>
                <a:spcPct val="90000"/>
              </a:lnSpc>
              <a:buFont typeface="Calibri"/>
            </a:pPr>
            <a:r>
              <a:rPr lang="en-US" sz="1600" b="1" dirty="0">
                <a:solidFill>
                  <a:srgbClr val="FFFFFF"/>
                </a:solidFill>
              </a:rPr>
              <a:t>Inorganic compounds</a:t>
            </a:r>
            <a:r>
              <a:rPr lang="en-US" sz="1600" dirty="0">
                <a:solidFill>
                  <a:srgbClr val="FFFFFF"/>
                </a:solidFill>
              </a:rPr>
              <a:t>, with a few exceptions, do not contain carbon compounds.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A carbon atom has </a:t>
            </a:r>
            <a:r>
              <a:rPr lang="en-US" sz="1600" u="sng" dirty="0">
                <a:solidFill>
                  <a:srgbClr val="FFFFFF"/>
                </a:solidFill>
              </a:rPr>
              <a:t>four</a:t>
            </a:r>
            <a:r>
              <a:rPr lang="en-US" sz="1600" dirty="0">
                <a:solidFill>
                  <a:srgbClr val="FFFFFF"/>
                </a:solidFill>
              </a:rPr>
              <a:t> electrons in its outermost energy level. Most atoms become stable when their outermost energy levels contain </a:t>
            </a:r>
            <a:r>
              <a:rPr lang="en-US" sz="1600" u="sng" dirty="0">
                <a:solidFill>
                  <a:srgbClr val="FFFFFF"/>
                </a:solidFill>
              </a:rPr>
              <a:t>eight</a:t>
            </a:r>
            <a:r>
              <a:rPr lang="en-US" sz="1600" dirty="0">
                <a:solidFill>
                  <a:srgbClr val="FFFFFF"/>
                </a:solidFill>
              </a:rPr>
              <a:t> electrons. 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A carbon forms four covalent bonds with the atoms of other elements.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Carbon also readily bonds with other carbon atoms.</a:t>
            </a:r>
          </a:p>
          <a:p>
            <a:pPr>
              <a:lnSpc>
                <a:spcPct val="90000"/>
              </a:lnSpc>
              <a:buFont typeface="Calibri"/>
            </a:pPr>
            <a:r>
              <a:rPr lang="en-US" sz="1600" dirty="0">
                <a:solidFill>
                  <a:srgbClr val="FFFFFF"/>
                </a:solidFill>
              </a:rPr>
              <a:t>This tendency of carbon to bond with itself results in an enormous variety of organic compounds.</a:t>
            </a:r>
          </a:p>
          <a:p>
            <a:pPr>
              <a:lnSpc>
                <a:spcPct val="90000"/>
              </a:lnSpc>
              <a:buFont typeface="Calibri"/>
            </a:pP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84CBE3AD-2F7E-4B3F-91DC-21736837E0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098" r="1555" b="2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08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B4DB-CAAE-4275-8C67-8BA8B16D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Carbon bonding</a:t>
            </a:r>
            <a:endParaRPr lang="en-US" b="1"/>
          </a:p>
        </p:txBody>
      </p:sp>
      <p:pic>
        <p:nvPicPr>
          <p:cNvPr id="5" name="Picture 5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AEB7821-23CD-4DDB-9433-8BF17550B9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280" y="3220435"/>
            <a:ext cx="4639736" cy="1549122"/>
          </a:xfrm>
        </p:spPr>
      </p:pic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E000E17E-18BE-42DF-AA52-8369B14644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5439832"/>
              </p:ext>
            </p:extLst>
          </p:nvPr>
        </p:nvGraphicFramePr>
        <p:xfrm>
          <a:off x="6069896" y="2120900"/>
          <a:ext cx="5866369" cy="424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706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13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222CB-65E7-4E7B-BBD7-911504B8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/>
              <a:t>Functional groups</a:t>
            </a: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54BC6DF0-0D39-48B8-B784-6C2BF7755F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7687" b="2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42633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E8D62-966D-4EF6-808E-09719DB17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45754" y="2407436"/>
            <a:ext cx="4433670" cy="3814779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Functional groups</a:t>
            </a:r>
            <a:r>
              <a:rPr lang="en-US" sz="2800" dirty="0"/>
              <a:t> influence the characteristics of the molecules they compose and the chemical reactions the molecules undergo.</a:t>
            </a:r>
          </a:p>
          <a:p>
            <a:pPr marL="383540" lvl="1">
              <a:lnSpc>
                <a:spcPct val="100000"/>
              </a:lnSpc>
            </a:pPr>
            <a:r>
              <a:rPr lang="en-US" sz="2400" b="1" dirty="0"/>
              <a:t>Hydroxyl</a:t>
            </a:r>
            <a:endParaRPr lang="en-US" sz="2400"/>
          </a:p>
          <a:p>
            <a:pPr marL="383540" lvl="1"/>
            <a:r>
              <a:rPr lang="en-US" sz="2400" b="1" dirty="0"/>
              <a:t>Carboxyl</a:t>
            </a:r>
            <a:endParaRPr lang="en-US" sz="2400" dirty="0"/>
          </a:p>
          <a:p>
            <a:pPr marL="383540" lvl="1">
              <a:lnSpc>
                <a:spcPct val="100000"/>
              </a:lnSpc>
            </a:pPr>
            <a:r>
              <a:rPr lang="en-US" sz="2400" b="1" dirty="0"/>
              <a:t>Amino</a:t>
            </a:r>
            <a:endParaRPr lang="en-US" sz="2400" dirty="0"/>
          </a:p>
          <a:p>
            <a:pPr marL="383540" lvl="1">
              <a:lnSpc>
                <a:spcPct val="100000"/>
              </a:lnSpc>
            </a:pPr>
            <a:r>
              <a:rPr lang="en-US" sz="2400" b="1" dirty="0"/>
              <a:t>Phosphate</a:t>
            </a:r>
            <a:endParaRPr lang="en-US" sz="240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417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BA134F-37B6-498A-B46D-040B86E5D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BFE3F30-11E0-4842-8523-7222538C8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rgbClr val="274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1BDC1-7D92-4D14-9A92-AF479574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Large carbon molecules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E7D319-545A-41CD-95DF-4DE4FA8A4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8268" y="2344202"/>
            <a:ext cx="548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3225E-1A60-49EE-A29D-B6A454837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79" y="2505069"/>
            <a:ext cx="5977938" cy="380207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FFFF"/>
                </a:solidFill>
              </a:rPr>
              <a:t>Monomer</a:t>
            </a:r>
            <a:r>
              <a:rPr lang="en-US" sz="2400" dirty="0">
                <a:solidFill>
                  <a:srgbClr val="FFFFFF"/>
                </a:solidFill>
              </a:rPr>
              <a:t> are smaller simpler molecules.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A </a:t>
            </a:r>
            <a:r>
              <a:rPr lang="en-US" sz="2400" b="1" dirty="0">
                <a:solidFill>
                  <a:srgbClr val="FFFFFF"/>
                </a:solidFill>
              </a:rPr>
              <a:t>polymer</a:t>
            </a:r>
            <a:r>
              <a:rPr lang="en-US" sz="2400" dirty="0">
                <a:solidFill>
                  <a:srgbClr val="FFFFFF"/>
                </a:solidFill>
              </a:rPr>
              <a:t> is a molecule that consist of repeated, linked units.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The units may be identical or structurally related to each other.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Large polymers are called </a:t>
            </a:r>
            <a:r>
              <a:rPr lang="en-US" sz="2400" b="1" dirty="0">
                <a:solidFill>
                  <a:srgbClr val="FFFFFF"/>
                </a:solidFill>
              </a:rPr>
              <a:t>macromolecules</a:t>
            </a:r>
            <a:r>
              <a:rPr lang="en-US" sz="2400" dirty="0">
                <a:solidFill>
                  <a:srgbClr val="FFFFFF"/>
                </a:solidFill>
              </a:rPr>
              <a:t>. (carbohydrates, lipids, proteins, and nucleic acids)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DBAC6D43-4DC9-4001-BC49-6919D6EA0C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51982" y="1927455"/>
            <a:ext cx="3294253" cy="298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4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BA134F-37B6-498A-B46D-040B86E5D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FE3F30-11E0-4842-8523-7222538C8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1823C-DC7D-4BC2-847C-8FD09765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Condensation reaction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E7D319-545A-41CD-95DF-4DE4FA8A4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8268" y="2344202"/>
            <a:ext cx="548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1F83-F52D-481D-8BA2-4E77048B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2505069"/>
            <a:ext cx="5977938" cy="338390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Monomers link to form polymers through a chemical reaction called </a:t>
            </a:r>
            <a:r>
              <a:rPr lang="en-US" sz="2400" b="1" dirty="0">
                <a:solidFill>
                  <a:srgbClr val="FFFFFF"/>
                </a:solidFill>
              </a:rPr>
              <a:t>condensation reaction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Each time a monomer is added to a polymer, a water molecule is released.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H+ and OH- are released to then combine to produce a water molecule H2O.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FFFF"/>
                </a:solidFill>
              </a:rPr>
              <a:t>In a </a:t>
            </a:r>
            <a:r>
              <a:rPr lang="en-US" sz="2400" b="1" dirty="0">
                <a:solidFill>
                  <a:srgbClr val="FFFFFF"/>
                </a:solidFill>
              </a:rPr>
              <a:t>hydrolysis reaction</a:t>
            </a:r>
            <a:r>
              <a:rPr lang="en-US" sz="2400" dirty="0">
                <a:solidFill>
                  <a:srgbClr val="FFFFFF"/>
                </a:solidFill>
              </a:rPr>
              <a:t>, water is used to break down a polymer.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5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5CC66CA9-6008-4221-A7C4-34AE452ECA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51982" y="2368061"/>
            <a:ext cx="3294253" cy="21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7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E0A8391-2737-4F1C-B27A-C44629DB4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C54C4-66B5-4BAB-B3DF-1DD43E68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3417677" cy="52268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/>
              <a:t>Energy 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4BFE8-BA1F-4E7D-9A45-840B5D090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3512" y="642258"/>
            <a:ext cx="6847117" cy="253767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Life processes require a constant supply of energy.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Adenosine triphosphate</a:t>
            </a:r>
            <a:r>
              <a:rPr lang="en-US" sz="2400" dirty="0"/>
              <a:t> (ATP).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covalent bonds between the phosphate groups are more unstable than the other bonds in the ATP molecule because the phosphate groups are close together and have negative charges.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 a bond between the phosphate groups is broken, energy is released.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5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092AF7D8-47B3-40AD-BF2C-908F260B0F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20854" y="3829815"/>
            <a:ext cx="7952946" cy="2422906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ED5EC01C-B438-4398-919E-A345C83ED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76692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Override1.xml><?xml version="1.0" encoding="utf-8"?>
<a:themeOverride xmlns:a="http://schemas.openxmlformats.org/drawingml/2006/main">
  <a:clrScheme name="Custom 41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36826"/>
    </a:accent1>
    <a:accent2>
      <a:srgbClr val="FB8E09"/>
    </a:accent2>
    <a:accent3>
      <a:srgbClr val="D48B32"/>
    </a:accent3>
    <a:accent4>
      <a:srgbClr val="E64823"/>
    </a:accent4>
    <a:accent5>
      <a:srgbClr val="FFCA08"/>
    </a:accent5>
    <a:accent6>
      <a:srgbClr val="AF695B"/>
    </a:accent6>
    <a:hlink>
      <a:srgbClr val="2998E3"/>
    </a:hlink>
    <a:folHlink>
      <a:srgbClr val="7F723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70F49E-A1F9-47B4-B217-E100630EFCC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6B63218-A2B6-40CF-BCE7-190CEF2AE5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B33D7-02C6-4445-87B6-8BB078D72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1_RetrospectVTI</vt:lpstr>
      <vt:lpstr>3.1 Carbon Compounds</vt:lpstr>
      <vt:lpstr>Although water is the primary medium for life on Earth, most of the molecules from which living organisms are made are based on the element of carbon.</vt:lpstr>
      <vt:lpstr>Student Objectives</vt:lpstr>
      <vt:lpstr>Carbon Bonding</vt:lpstr>
      <vt:lpstr>Carbon bonding</vt:lpstr>
      <vt:lpstr>Functional groups</vt:lpstr>
      <vt:lpstr>Large carbon molecules</vt:lpstr>
      <vt:lpstr>Condensation reaction</vt:lpstr>
      <vt:lpstr>Energy Currency</vt:lpstr>
      <vt:lpstr>Review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/>
  <cp:lastModifiedBy/>
  <cp:revision>143</cp:revision>
  <dcterms:created xsi:type="dcterms:W3CDTF">2020-09-24T07:02:40Z</dcterms:created>
  <dcterms:modified xsi:type="dcterms:W3CDTF">2020-09-24T07:18:17Z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