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62" r:id="rId11"/>
    <p:sldId id="257" r:id="rId12"/>
    <p:sldId id="258" r:id="rId13"/>
    <p:sldId id="259" r:id="rId14"/>
    <p:sldId id="26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3E863-F1A0-424D-2E8E-9DC58FA486AB}" v="1917" dt="2020-09-13T12:55:05.565"/>
    <p1510:client id="{BA218D9C-5328-F44E-4843-2831D5946C26}" v="104" dt="2020-09-14T00:54:01.266"/>
    <p1510:client id="{D3AB175A-52D5-07E6-0162-6A50ACED137C}" v="415" dt="2020-09-14T00:48:12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DD430-474F-49F7-B482-B4884A149EA1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F2A58A1-F66A-4A96-A31B-CDF31D7DB312}">
      <dgm:prSet/>
      <dgm:spPr/>
      <dgm:t>
        <a:bodyPr/>
        <a:lstStyle/>
        <a:p>
          <a:r>
            <a:rPr lang="en-US"/>
            <a:t>Define</a:t>
          </a:r>
        </a:p>
      </dgm:t>
    </dgm:pt>
    <dgm:pt modelId="{7BA9206E-E6F7-48A2-962B-1A4A1259D22F}" type="parTrans" cxnId="{B325A51F-10F8-49A9-9368-C727A3010D70}">
      <dgm:prSet/>
      <dgm:spPr/>
      <dgm:t>
        <a:bodyPr/>
        <a:lstStyle/>
        <a:p>
          <a:endParaRPr lang="en-US"/>
        </a:p>
      </dgm:t>
    </dgm:pt>
    <dgm:pt modelId="{D3EB643C-2C0E-4B33-93DD-81F9FE4B3D7E}" type="sibTrans" cxnId="{B325A51F-10F8-49A9-9368-C727A3010D70}">
      <dgm:prSet/>
      <dgm:spPr/>
      <dgm:t>
        <a:bodyPr/>
        <a:lstStyle/>
        <a:p>
          <a:endParaRPr lang="en-US"/>
        </a:p>
      </dgm:t>
    </dgm:pt>
    <dgm:pt modelId="{59D67D7F-C136-4BDA-B659-F52575A876A6}">
      <dgm:prSet/>
      <dgm:spPr/>
      <dgm:t>
        <a:bodyPr/>
        <a:lstStyle/>
        <a:p>
          <a:r>
            <a:rPr lang="en-US"/>
            <a:t>Define the term matter.</a:t>
          </a:r>
        </a:p>
      </dgm:t>
    </dgm:pt>
    <dgm:pt modelId="{5FC8DB43-7D6B-4205-B78E-A4BA7818F9D0}" type="parTrans" cxnId="{BD2FE12B-EF5B-4FEE-BF4F-736D1385B38A}">
      <dgm:prSet/>
      <dgm:spPr/>
      <dgm:t>
        <a:bodyPr/>
        <a:lstStyle/>
        <a:p>
          <a:endParaRPr lang="en-US"/>
        </a:p>
      </dgm:t>
    </dgm:pt>
    <dgm:pt modelId="{E2481E3A-422E-4B14-A16E-1DE5E0975AAC}" type="sibTrans" cxnId="{BD2FE12B-EF5B-4FEE-BF4F-736D1385B38A}">
      <dgm:prSet/>
      <dgm:spPr/>
      <dgm:t>
        <a:bodyPr/>
        <a:lstStyle/>
        <a:p>
          <a:endParaRPr lang="en-US"/>
        </a:p>
      </dgm:t>
    </dgm:pt>
    <dgm:pt modelId="{465B8696-20BC-4276-A233-3D066671E68C}">
      <dgm:prSet/>
      <dgm:spPr/>
      <dgm:t>
        <a:bodyPr/>
        <a:lstStyle/>
        <a:p>
          <a:r>
            <a:rPr lang="en-US"/>
            <a:t>Explain</a:t>
          </a:r>
        </a:p>
      </dgm:t>
    </dgm:pt>
    <dgm:pt modelId="{AE2FFB7F-75FE-49C4-8800-96F08E25369F}" type="parTrans" cxnId="{CBC12C0B-F12C-421A-88CC-22B59671348B}">
      <dgm:prSet/>
      <dgm:spPr/>
      <dgm:t>
        <a:bodyPr/>
        <a:lstStyle/>
        <a:p>
          <a:endParaRPr lang="en-US"/>
        </a:p>
      </dgm:t>
    </dgm:pt>
    <dgm:pt modelId="{4C2A75CA-A0B9-45AB-9113-4D2AD5139103}" type="sibTrans" cxnId="{CBC12C0B-F12C-421A-88CC-22B59671348B}">
      <dgm:prSet/>
      <dgm:spPr/>
      <dgm:t>
        <a:bodyPr/>
        <a:lstStyle/>
        <a:p>
          <a:endParaRPr lang="en-US"/>
        </a:p>
      </dgm:t>
    </dgm:pt>
    <dgm:pt modelId="{22B15727-550E-4CA4-A34F-B6451D932266}">
      <dgm:prSet/>
      <dgm:spPr/>
      <dgm:t>
        <a:bodyPr/>
        <a:lstStyle/>
        <a:p>
          <a:r>
            <a:rPr lang="en-US"/>
            <a:t>Explain the relationship between elements and atoms.</a:t>
          </a:r>
        </a:p>
      </dgm:t>
    </dgm:pt>
    <dgm:pt modelId="{A9111BE0-A662-42F0-B70B-AC950BDDAC12}" type="parTrans" cxnId="{9ECD6180-5410-4D7A-B632-88051ED1EC6A}">
      <dgm:prSet/>
      <dgm:spPr/>
      <dgm:t>
        <a:bodyPr/>
        <a:lstStyle/>
        <a:p>
          <a:endParaRPr lang="en-US"/>
        </a:p>
      </dgm:t>
    </dgm:pt>
    <dgm:pt modelId="{839B9812-90A6-4AF9-9418-5AD97C71FB02}" type="sibTrans" cxnId="{9ECD6180-5410-4D7A-B632-88051ED1EC6A}">
      <dgm:prSet/>
      <dgm:spPr/>
      <dgm:t>
        <a:bodyPr/>
        <a:lstStyle/>
        <a:p>
          <a:endParaRPr lang="en-US"/>
        </a:p>
      </dgm:t>
    </dgm:pt>
    <dgm:pt modelId="{00106848-FF19-44B0-A466-9426A739EE06}">
      <dgm:prSet/>
      <dgm:spPr/>
      <dgm:t>
        <a:bodyPr/>
        <a:lstStyle/>
        <a:p>
          <a:r>
            <a:rPr lang="en-US"/>
            <a:t>Draw and label</a:t>
          </a:r>
        </a:p>
      </dgm:t>
    </dgm:pt>
    <dgm:pt modelId="{EF6B4DDD-95A7-4FDB-BB97-21C12EAC3B87}" type="parTrans" cxnId="{5B16346D-5CFD-48D3-A0CE-68E55FDAE759}">
      <dgm:prSet/>
      <dgm:spPr/>
      <dgm:t>
        <a:bodyPr/>
        <a:lstStyle/>
        <a:p>
          <a:endParaRPr lang="en-US"/>
        </a:p>
      </dgm:t>
    </dgm:pt>
    <dgm:pt modelId="{7ECD640E-6711-44E6-8865-1992DC391B85}" type="sibTrans" cxnId="{5B16346D-5CFD-48D3-A0CE-68E55FDAE759}">
      <dgm:prSet/>
      <dgm:spPr/>
      <dgm:t>
        <a:bodyPr/>
        <a:lstStyle/>
        <a:p>
          <a:endParaRPr lang="en-US"/>
        </a:p>
      </dgm:t>
    </dgm:pt>
    <dgm:pt modelId="{3C9E0503-F5F2-4433-8E89-C40589DE4D0A}">
      <dgm:prSet/>
      <dgm:spPr/>
      <dgm:t>
        <a:bodyPr/>
        <a:lstStyle/>
        <a:p>
          <a:r>
            <a:rPr lang="en-US"/>
            <a:t>Draw and label a model of the structure of an atom.</a:t>
          </a:r>
        </a:p>
      </dgm:t>
    </dgm:pt>
    <dgm:pt modelId="{436BFF9F-42E9-4ADC-B49A-D9438F71CBBA}" type="parTrans" cxnId="{ED0B6CEB-6BA0-45F6-B091-C21FB3B8A702}">
      <dgm:prSet/>
      <dgm:spPr/>
      <dgm:t>
        <a:bodyPr/>
        <a:lstStyle/>
        <a:p>
          <a:endParaRPr lang="en-US"/>
        </a:p>
      </dgm:t>
    </dgm:pt>
    <dgm:pt modelId="{46660EAC-20CF-4929-A8DA-B60350A00DFA}" type="sibTrans" cxnId="{ED0B6CEB-6BA0-45F6-B091-C21FB3B8A702}">
      <dgm:prSet/>
      <dgm:spPr/>
      <dgm:t>
        <a:bodyPr/>
        <a:lstStyle/>
        <a:p>
          <a:endParaRPr lang="en-US"/>
        </a:p>
      </dgm:t>
    </dgm:pt>
    <dgm:pt modelId="{14B6C811-1234-4F09-8A48-4691B045D6F3}">
      <dgm:prSet/>
      <dgm:spPr/>
      <dgm:t>
        <a:bodyPr/>
        <a:lstStyle/>
        <a:p>
          <a:r>
            <a:rPr lang="en-US"/>
            <a:t>Explain</a:t>
          </a:r>
        </a:p>
      </dgm:t>
    </dgm:pt>
    <dgm:pt modelId="{7F11576C-3EAF-4C0B-A8FB-417B7CF6E3D3}" type="parTrans" cxnId="{31B80C02-2588-42E7-B030-2FF220AD453F}">
      <dgm:prSet/>
      <dgm:spPr/>
      <dgm:t>
        <a:bodyPr/>
        <a:lstStyle/>
        <a:p>
          <a:endParaRPr lang="en-US"/>
        </a:p>
      </dgm:t>
    </dgm:pt>
    <dgm:pt modelId="{6886BE0F-E285-4E35-840A-D7B9A8A7E1C4}" type="sibTrans" cxnId="{31B80C02-2588-42E7-B030-2FF220AD453F}">
      <dgm:prSet/>
      <dgm:spPr/>
      <dgm:t>
        <a:bodyPr/>
        <a:lstStyle/>
        <a:p>
          <a:endParaRPr lang="en-US"/>
        </a:p>
      </dgm:t>
    </dgm:pt>
    <dgm:pt modelId="{35D458C0-5939-49DB-8D82-9C15305C0069}">
      <dgm:prSet/>
      <dgm:spPr/>
      <dgm:t>
        <a:bodyPr/>
        <a:lstStyle/>
        <a:p>
          <a:r>
            <a:rPr lang="en-US"/>
            <a:t>Explain how compounds affect an atom’s stability.</a:t>
          </a:r>
        </a:p>
      </dgm:t>
    </dgm:pt>
    <dgm:pt modelId="{1A94FAEC-DB96-4E2C-A60E-B0AA6D851B5E}" type="parTrans" cxnId="{C6A097AB-5E07-4064-8E82-D78EF494AC97}">
      <dgm:prSet/>
      <dgm:spPr/>
      <dgm:t>
        <a:bodyPr/>
        <a:lstStyle/>
        <a:p>
          <a:endParaRPr lang="en-US"/>
        </a:p>
      </dgm:t>
    </dgm:pt>
    <dgm:pt modelId="{4AD71587-E2BD-4B8F-A28A-7A5640DD4F27}" type="sibTrans" cxnId="{C6A097AB-5E07-4064-8E82-D78EF494AC97}">
      <dgm:prSet/>
      <dgm:spPr/>
      <dgm:t>
        <a:bodyPr/>
        <a:lstStyle/>
        <a:p>
          <a:endParaRPr lang="en-US"/>
        </a:p>
      </dgm:t>
    </dgm:pt>
    <dgm:pt modelId="{ACDF926A-37D2-4B8D-A3D1-92782FDF7A9C}">
      <dgm:prSet/>
      <dgm:spPr/>
      <dgm:t>
        <a:bodyPr/>
        <a:lstStyle/>
        <a:p>
          <a:r>
            <a:rPr lang="en-US"/>
            <a:t>Contrast</a:t>
          </a:r>
        </a:p>
      </dgm:t>
    </dgm:pt>
    <dgm:pt modelId="{598DCC9A-D3FB-435D-B1A6-F9BE5704FF0C}" type="parTrans" cxnId="{062116F6-51F5-4F20-8A00-9E02F3EAB5F2}">
      <dgm:prSet/>
      <dgm:spPr/>
      <dgm:t>
        <a:bodyPr/>
        <a:lstStyle/>
        <a:p>
          <a:endParaRPr lang="en-US"/>
        </a:p>
      </dgm:t>
    </dgm:pt>
    <dgm:pt modelId="{D8521DDD-4E9F-4101-8D32-C1B22C67B654}" type="sibTrans" cxnId="{062116F6-51F5-4F20-8A00-9E02F3EAB5F2}">
      <dgm:prSet/>
      <dgm:spPr/>
      <dgm:t>
        <a:bodyPr/>
        <a:lstStyle/>
        <a:p>
          <a:endParaRPr lang="en-US"/>
        </a:p>
      </dgm:t>
    </dgm:pt>
    <dgm:pt modelId="{C094662D-D6D8-48C4-A845-EE9F2EF9C767}">
      <dgm:prSet/>
      <dgm:spPr/>
      <dgm:t>
        <a:bodyPr/>
        <a:lstStyle/>
        <a:p>
          <a:r>
            <a:rPr lang="en-US"/>
            <a:t>Contrast covalent and ionic bonds.</a:t>
          </a:r>
        </a:p>
      </dgm:t>
    </dgm:pt>
    <dgm:pt modelId="{BA08E9C7-507B-4688-8EDF-9BD44D3B9F8B}" type="parTrans" cxnId="{3F09719C-9C24-44E2-A7CC-777C6C0B7E00}">
      <dgm:prSet/>
      <dgm:spPr/>
      <dgm:t>
        <a:bodyPr/>
        <a:lstStyle/>
        <a:p>
          <a:endParaRPr lang="en-US"/>
        </a:p>
      </dgm:t>
    </dgm:pt>
    <dgm:pt modelId="{4C758CE1-919F-43EA-A4CF-00FEA342A293}" type="sibTrans" cxnId="{3F09719C-9C24-44E2-A7CC-777C6C0B7E00}">
      <dgm:prSet/>
      <dgm:spPr/>
      <dgm:t>
        <a:bodyPr/>
        <a:lstStyle/>
        <a:p>
          <a:endParaRPr lang="en-US"/>
        </a:p>
      </dgm:t>
    </dgm:pt>
    <dgm:pt modelId="{8F8FD14C-5AEC-4714-9E34-5471C86F5FAA}" type="pres">
      <dgm:prSet presAssocID="{57EDD430-474F-49F7-B482-B4884A149E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DC4F1F-F115-4ACA-82C0-740CF1AE7903}" type="pres">
      <dgm:prSet presAssocID="{4F2A58A1-F66A-4A96-A31B-CDF31D7DB312}" presName="linNode" presStyleCnt="0"/>
      <dgm:spPr/>
    </dgm:pt>
    <dgm:pt modelId="{E0D466CF-00D8-4C36-A103-92D46B83CF9C}" type="pres">
      <dgm:prSet presAssocID="{4F2A58A1-F66A-4A96-A31B-CDF31D7DB312}" presName="parentText" presStyleLbl="alignNode1" presStyleIdx="0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CF343371-B7F8-4E5B-8994-9A62B423A79E}" type="pres">
      <dgm:prSet presAssocID="{4F2A58A1-F66A-4A96-A31B-CDF31D7DB312}" presName="descendantText" presStyleLbl="alignAccFollowNode1" presStyleIdx="0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60A76120-7EC6-4C59-A56E-996E61FCDB8D}" type="pres">
      <dgm:prSet presAssocID="{D3EB643C-2C0E-4B33-93DD-81F9FE4B3D7E}" presName="sp" presStyleCnt="0"/>
      <dgm:spPr/>
    </dgm:pt>
    <dgm:pt modelId="{F55545E8-4771-4686-8677-3F3FD40BBA97}" type="pres">
      <dgm:prSet presAssocID="{465B8696-20BC-4276-A233-3D066671E68C}" presName="linNode" presStyleCnt="0"/>
      <dgm:spPr/>
    </dgm:pt>
    <dgm:pt modelId="{4A4120AD-29E8-4F5D-BFA1-1A444A082FBA}" type="pres">
      <dgm:prSet presAssocID="{465B8696-20BC-4276-A233-3D066671E68C}" presName="parentText" presStyleLbl="alignNode1" presStyleIdx="1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C51C1968-79D1-4094-9FE6-80C8E64C69FE}" type="pres">
      <dgm:prSet presAssocID="{465B8696-20BC-4276-A233-3D066671E68C}" presName="descendantText" presStyleLbl="alignAccFollowNode1" presStyleIdx="1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92B1A489-99F5-47AB-AFB7-12C2201DDE3B}" type="pres">
      <dgm:prSet presAssocID="{4C2A75CA-A0B9-45AB-9113-4D2AD5139103}" presName="sp" presStyleCnt="0"/>
      <dgm:spPr/>
    </dgm:pt>
    <dgm:pt modelId="{7B23C36A-BC8D-478B-A51D-78C1A58FD080}" type="pres">
      <dgm:prSet presAssocID="{00106848-FF19-44B0-A466-9426A739EE06}" presName="linNode" presStyleCnt="0"/>
      <dgm:spPr/>
    </dgm:pt>
    <dgm:pt modelId="{C5A87E49-2F23-4E5E-828A-729C832C8DE3}" type="pres">
      <dgm:prSet presAssocID="{00106848-FF19-44B0-A466-9426A739EE06}" presName="parentText" presStyleLbl="alignNode1" presStyleIdx="2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9256D0D2-4750-4ED4-AD04-CE4AF0916F93}" type="pres">
      <dgm:prSet presAssocID="{00106848-FF19-44B0-A466-9426A739EE06}" presName="descendantText" presStyleLbl="alignAccFollowNode1" presStyleIdx="2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B69D9DE1-202B-44AD-935C-1D139E0C7D3C}" type="pres">
      <dgm:prSet presAssocID="{7ECD640E-6711-44E6-8865-1992DC391B85}" presName="sp" presStyleCnt="0"/>
      <dgm:spPr/>
    </dgm:pt>
    <dgm:pt modelId="{648B961E-05B4-480A-8BE5-0560D0EEB281}" type="pres">
      <dgm:prSet presAssocID="{14B6C811-1234-4F09-8A48-4691B045D6F3}" presName="linNode" presStyleCnt="0"/>
      <dgm:spPr/>
    </dgm:pt>
    <dgm:pt modelId="{36BB41AF-E536-4BAD-B3F6-38816DF18380}" type="pres">
      <dgm:prSet presAssocID="{14B6C811-1234-4F09-8A48-4691B045D6F3}" presName="parentText" presStyleLbl="alignNode1" presStyleIdx="3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78467CCE-7EF8-460D-8D51-EE832C77B709}" type="pres">
      <dgm:prSet presAssocID="{14B6C811-1234-4F09-8A48-4691B045D6F3}" presName="descendantText" presStyleLbl="alignAccFollowNode1" presStyleIdx="3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360C9C47-6934-4FBE-8D6E-B4108F1F81FE}" type="pres">
      <dgm:prSet presAssocID="{6886BE0F-E285-4E35-840A-D7B9A8A7E1C4}" presName="sp" presStyleCnt="0"/>
      <dgm:spPr/>
    </dgm:pt>
    <dgm:pt modelId="{49EDC77B-0E65-4661-A245-7638AB0A0085}" type="pres">
      <dgm:prSet presAssocID="{ACDF926A-37D2-4B8D-A3D1-92782FDF7A9C}" presName="linNode" presStyleCnt="0"/>
      <dgm:spPr/>
    </dgm:pt>
    <dgm:pt modelId="{E1D8CE24-842B-4D9B-834C-73924442EA55}" type="pres">
      <dgm:prSet presAssocID="{ACDF926A-37D2-4B8D-A3D1-92782FDF7A9C}" presName="parentText" presStyleLbl="alignNode1" presStyleIdx="4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5D9C010D-2E95-468E-90A3-1551B44377D5}" type="pres">
      <dgm:prSet presAssocID="{ACDF926A-37D2-4B8D-A3D1-92782FDF7A9C}" presName="descendantText" presStyleLbl="alignAccFollowNode1" presStyleIdx="4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</dgm:ptLst>
  <dgm:cxnLst>
    <dgm:cxn modelId="{C6A097AB-5E07-4064-8E82-D78EF494AC97}" srcId="{14B6C811-1234-4F09-8A48-4691B045D6F3}" destId="{35D458C0-5939-49DB-8D82-9C15305C0069}" srcOrd="0" destOrd="0" parTransId="{1A94FAEC-DB96-4E2C-A60E-B0AA6D851B5E}" sibTransId="{4AD71587-E2BD-4B8F-A28A-7A5640DD4F27}"/>
    <dgm:cxn modelId="{0EEEE1D6-C9B7-450C-90F6-AC98CD680E9D}" type="presOf" srcId="{C094662D-D6D8-48C4-A845-EE9F2EF9C767}" destId="{5D9C010D-2E95-468E-90A3-1551B44377D5}" srcOrd="0" destOrd="0" presId="urn:microsoft.com/office/officeart/2016/7/layout/VerticalSolidActionList"/>
    <dgm:cxn modelId="{695838D8-4177-4B0A-9C84-154DB46F0445}" type="presOf" srcId="{57EDD430-474F-49F7-B482-B4884A149EA1}" destId="{8F8FD14C-5AEC-4714-9E34-5471C86F5FAA}" srcOrd="0" destOrd="0" presId="urn:microsoft.com/office/officeart/2016/7/layout/VerticalSolidActionList"/>
    <dgm:cxn modelId="{D60ED6F0-650C-41D8-9769-1D53C9440A86}" type="presOf" srcId="{4F2A58A1-F66A-4A96-A31B-CDF31D7DB312}" destId="{E0D466CF-00D8-4C36-A103-92D46B83CF9C}" srcOrd="0" destOrd="0" presId="urn:microsoft.com/office/officeart/2016/7/layout/VerticalSolidActionList"/>
    <dgm:cxn modelId="{9ECD6180-5410-4D7A-B632-88051ED1EC6A}" srcId="{465B8696-20BC-4276-A233-3D066671E68C}" destId="{22B15727-550E-4CA4-A34F-B6451D932266}" srcOrd="0" destOrd="0" parTransId="{A9111BE0-A662-42F0-B70B-AC950BDDAC12}" sibTransId="{839B9812-90A6-4AF9-9418-5AD97C71FB02}"/>
    <dgm:cxn modelId="{FC758D9F-A4CD-44A1-8103-3C777C2743A0}" type="presOf" srcId="{59D67D7F-C136-4BDA-B659-F52575A876A6}" destId="{CF343371-B7F8-4E5B-8994-9A62B423A79E}" srcOrd="0" destOrd="0" presId="urn:microsoft.com/office/officeart/2016/7/layout/VerticalSolidActionList"/>
    <dgm:cxn modelId="{B325A51F-10F8-49A9-9368-C727A3010D70}" srcId="{57EDD430-474F-49F7-B482-B4884A149EA1}" destId="{4F2A58A1-F66A-4A96-A31B-CDF31D7DB312}" srcOrd="0" destOrd="0" parTransId="{7BA9206E-E6F7-48A2-962B-1A4A1259D22F}" sibTransId="{D3EB643C-2C0E-4B33-93DD-81F9FE4B3D7E}"/>
    <dgm:cxn modelId="{5B16346D-5CFD-48D3-A0CE-68E55FDAE759}" srcId="{57EDD430-474F-49F7-B482-B4884A149EA1}" destId="{00106848-FF19-44B0-A466-9426A739EE06}" srcOrd="2" destOrd="0" parTransId="{EF6B4DDD-95A7-4FDB-BB97-21C12EAC3B87}" sibTransId="{7ECD640E-6711-44E6-8865-1992DC391B85}"/>
    <dgm:cxn modelId="{4FD434F4-D494-4B30-A4CA-204696622FDF}" type="presOf" srcId="{ACDF926A-37D2-4B8D-A3D1-92782FDF7A9C}" destId="{E1D8CE24-842B-4D9B-834C-73924442EA55}" srcOrd="0" destOrd="0" presId="urn:microsoft.com/office/officeart/2016/7/layout/VerticalSolidActionList"/>
    <dgm:cxn modelId="{6706BCCA-83CA-4F1C-8167-8A2471D2F11F}" type="presOf" srcId="{3C9E0503-F5F2-4433-8E89-C40589DE4D0A}" destId="{9256D0D2-4750-4ED4-AD04-CE4AF0916F93}" srcOrd="0" destOrd="0" presId="urn:microsoft.com/office/officeart/2016/7/layout/VerticalSolidActionList"/>
    <dgm:cxn modelId="{ED0B6CEB-6BA0-45F6-B091-C21FB3B8A702}" srcId="{00106848-FF19-44B0-A466-9426A739EE06}" destId="{3C9E0503-F5F2-4433-8E89-C40589DE4D0A}" srcOrd="0" destOrd="0" parTransId="{436BFF9F-42E9-4ADC-B49A-D9438F71CBBA}" sibTransId="{46660EAC-20CF-4929-A8DA-B60350A00DFA}"/>
    <dgm:cxn modelId="{CBC12C0B-F12C-421A-88CC-22B59671348B}" srcId="{57EDD430-474F-49F7-B482-B4884A149EA1}" destId="{465B8696-20BC-4276-A233-3D066671E68C}" srcOrd="1" destOrd="0" parTransId="{AE2FFB7F-75FE-49C4-8800-96F08E25369F}" sibTransId="{4C2A75CA-A0B9-45AB-9113-4D2AD5139103}"/>
    <dgm:cxn modelId="{3F09719C-9C24-44E2-A7CC-777C6C0B7E00}" srcId="{ACDF926A-37D2-4B8D-A3D1-92782FDF7A9C}" destId="{C094662D-D6D8-48C4-A845-EE9F2EF9C767}" srcOrd="0" destOrd="0" parTransId="{BA08E9C7-507B-4688-8EDF-9BD44D3B9F8B}" sibTransId="{4C758CE1-919F-43EA-A4CF-00FEA342A293}"/>
    <dgm:cxn modelId="{31B80C02-2588-42E7-B030-2FF220AD453F}" srcId="{57EDD430-474F-49F7-B482-B4884A149EA1}" destId="{14B6C811-1234-4F09-8A48-4691B045D6F3}" srcOrd="3" destOrd="0" parTransId="{7F11576C-3EAF-4C0B-A8FB-417B7CF6E3D3}" sibTransId="{6886BE0F-E285-4E35-840A-D7B9A8A7E1C4}"/>
    <dgm:cxn modelId="{D2CC43A5-A0C6-4E58-8CBC-3255D16D952A}" type="presOf" srcId="{14B6C811-1234-4F09-8A48-4691B045D6F3}" destId="{36BB41AF-E536-4BAD-B3F6-38816DF18380}" srcOrd="0" destOrd="0" presId="urn:microsoft.com/office/officeart/2016/7/layout/VerticalSolidActionList"/>
    <dgm:cxn modelId="{062116F6-51F5-4F20-8A00-9E02F3EAB5F2}" srcId="{57EDD430-474F-49F7-B482-B4884A149EA1}" destId="{ACDF926A-37D2-4B8D-A3D1-92782FDF7A9C}" srcOrd="4" destOrd="0" parTransId="{598DCC9A-D3FB-435D-B1A6-F9BE5704FF0C}" sibTransId="{D8521DDD-4E9F-4101-8D32-C1B22C67B654}"/>
    <dgm:cxn modelId="{A10ACE38-6D5C-46E2-BA11-E3C05549A500}" type="presOf" srcId="{465B8696-20BC-4276-A233-3D066671E68C}" destId="{4A4120AD-29E8-4F5D-BFA1-1A444A082FBA}" srcOrd="0" destOrd="0" presId="urn:microsoft.com/office/officeart/2016/7/layout/VerticalSolidActionList"/>
    <dgm:cxn modelId="{BD2FE12B-EF5B-4FEE-BF4F-736D1385B38A}" srcId="{4F2A58A1-F66A-4A96-A31B-CDF31D7DB312}" destId="{59D67D7F-C136-4BDA-B659-F52575A876A6}" srcOrd="0" destOrd="0" parTransId="{5FC8DB43-7D6B-4205-B78E-A4BA7818F9D0}" sibTransId="{E2481E3A-422E-4B14-A16E-1DE5E0975AAC}"/>
    <dgm:cxn modelId="{B58901CB-630B-45BB-A6B5-C965E19ECDD9}" type="presOf" srcId="{00106848-FF19-44B0-A466-9426A739EE06}" destId="{C5A87E49-2F23-4E5E-828A-729C832C8DE3}" srcOrd="0" destOrd="0" presId="urn:microsoft.com/office/officeart/2016/7/layout/VerticalSolidActionList"/>
    <dgm:cxn modelId="{4BB325CE-C0F4-4988-8104-BD2286E30EA7}" type="presOf" srcId="{22B15727-550E-4CA4-A34F-B6451D932266}" destId="{C51C1968-79D1-4094-9FE6-80C8E64C69FE}" srcOrd="0" destOrd="0" presId="urn:microsoft.com/office/officeart/2016/7/layout/VerticalSolidActionList"/>
    <dgm:cxn modelId="{80FBECBC-5E26-4E31-8ED9-D6F153D5A477}" type="presOf" srcId="{35D458C0-5939-49DB-8D82-9C15305C0069}" destId="{78467CCE-7EF8-460D-8D51-EE832C77B709}" srcOrd="0" destOrd="0" presId="urn:microsoft.com/office/officeart/2016/7/layout/VerticalSolidActionList"/>
    <dgm:cxn modelId="{7BDB6B70-0DDF-4BEB-919F-EBB7490DE9AB}" type="presParOf" srcId="{8F8FD14C-5AEC-4714-9E34-5471C86F5FAA}" destId="{8DDC4F1F-F115-4ACA-82C0-740CF1AE7903}" srcOrd="0" destOrd="0" presId="urn:microsoft.com/office/officeart/2016/7/layout/VerticalSolidActionList"/>
    <dgm:cxn modelId="{84C77DE0-0E9B-4E07-9A46-BB9DB9B6E610}" type="presParOf" srcId="{8DDC4F1F-F115-4ACA-82C0-740CF1AE7903}" destId="{E0D466CF-00D8-4C36-A103-92D46B83CF9C}" srcOrd="0" destOrd="0" presId="urn:microsoft.com/office/officeart/2016/7/layout/VerticalSolidActionList"/>
    <dgm:cxn modelId="{2057AD87-7F23-4DC3-A71D-DA6A04B1AC5B}" type="presParOf" srcId="{8DDC4F1F-F115-4ACA-82C0-740CF1AE7903}" destId="{CF343371-B7F8-4E5B-8994-9A62B423A79E}" srcOrd="1" destOrd="0" presId="urn:microsoft.com/office/officeart/2016/7/layout/VerticalSolidActionList"/>
    <dgm:cxn modelId="{A6F663C2-7682-4925-AEE6-B74087CB6273}" type="presParOf" srcId="{8F8FD14C-5AEC-4714-9E34-5471C86F5FAA}" destId="{60A76120-7EC6-4C59-A56E-996E61FCDB8D}" srcOrd="1" destOrd="0" presId="urn:microsoft.com/office/officeart/2016/7/layout/VerticalSolidActionList"/>
    <dgm:cxn modelId="{B1E01954-00EE-49AC-997B-3A038BABF835}" type="presParOf" srcId="{8F8FD14C-5AEC-4714-9E34-5471C86F5FAA}" destId="{F55545E8-4771-4686-8677-3F3FD40BBA97}" srcOrd="2" destOrd="0" presId="urn:microsoft.com/office/officeart/2016/7/layout/VerticalSolidActionList"/>
    <dgm:cxn modelId="{FCF726F8-C78D-41D7-970D-DBF0B9601BFF}" type="presParOf" srcId="{F55545E8-4771-4686-8677-3F3FD40BBA97}" destId="{4A4120AD-29E8-4F5D-BFA1-1A444A082FBA}" srcOrd="0" destOrd="0" presId="urn:microsoft.com/office/officeart/2016/7/layout/VerticalSolidActionList"/>
    <dgm:cxn modelId="{414A156C-9095-48E1-9855-9558921E5BC9}" type="presParOf" srcId="{F55545E8-4771-4686-8677-3F3FD40BBA97}" destId="{C51C1968-79D1-4094-9FE6-80C8E64C69FE}" srcOrd="1" destOrd="0" presId="urn:microsoft.com/office/officeart/2016/7/layout/VerticalSolidActionList"/>
    <dgm:cxn modelId="{1B41C3E8-3B08-40CC-A8B1-AA5FE123EA28}" type="presParOf" srcId="{8F8FD14C-5AEC-4714-9E34-5471C86F5FAA}" destId="{92B1A489-99F5-47AB-AFB7-12C2201DDE3B}" srcOrd="3" destOrd="0" presId="urn:microsoft.com/office/officeart/2016/7/layout/VerticalSolidActionList"/>
    <dgm:cxn modelId="{51424BAD-9B77-40A9-B4A8-C88CF5C6E366}" type="presParOf" srcId="{8F8FD14C-5AEC-4714-9E34-5471C86F5FAA}" destId="{7B23C36A-BC8D-478B-A51D-78C1A58FD080}" srcOrd="4" destOrd="0" presId="urn:microsoft.com/office/officeart/2016/7/layout/VerticalSolidActionList"/>
    <dgm:cxn modelId="{CB0143B0-9B7D-4E5B-B67E-9A92E367193B}" type="presParOf" srcId="{7B23C36A-BC8D-478B-A51D-78C1A58FD080}" destId="{C5A87E49-2F23-4E5E-828A-729C832C8DE3}" srcOrd="0" destOrd="0" presId="urn:microsoft.com/office/officeart/2016/7/layout/VerticalSolidActionList"/>
    <dgm:cxn modelId="{6645D013-F921-40E1-A541-839B1EE1C20D}" type="presParOf" srcId="{7B23C36A-BC8D-478B-A51D-78C1A58FD080}" destId="{9256D0D2-4750-4ED4-AD04-CE4AF0916F93}" srcOrd="1" destOrd="0" presId="urn:microsoft.com/office/officeart/2016/7/layout/VerticalSolidActionList"/>
    <dgm:cxn modelId="{C8AA30D0-CBBD-4A1F-8CC3-E863E648C48F}" type="presParOf" srcId="{8F8FD14C-5AEC-4714-9E34-5471C86F5FAA}" destId="{B69D9DE1-202B-44AD-935C-1D139E0C7D3C}" srcOrd="5" destOrd="0" presId="urn:microsoft.com/office/officeart/2016/7/layout/VerticalSolidActionList"/>
    <dgm:cxn modelId="{D17EAB40-D72F-4EDD-85D1-023618645790}" type="presParOf" srcId="{8F8FD14C-5AEC-4714-9E34-5471C86F5FAA}" destId="{648B961E-05B4-480A-8BE5-0560D0EEB281}" srcOrd="6" destOrd="0" presId="urn:microsoft.com/office/officeart/2016/7/layout/VerticalSolidActionList"/>
    <dgm:cxn modelId="{4FCE47B5-B5FD-4430-8B89-26DCCD3E178E}" type="presParOf" srcId="{648B961E-05B4-480A-8BE5-0560D0EEB281}" destId="{36BB41AF-E536-4BAD-B3F6-38816DF18380}" srcOrd="0" destOrd="0" presId="urn:microsoft.com/office/officeart/2016/7/layout/VerticalSolidActionList"/>
    <dgm:cxn modelId="{6B621D00-2A70-482C-AABD-8B18851D0DDF}" type="presParOf" srcId="{648B961E-05B4-480A-8BE5-0560D0EEB281}" destId="{78467CCE-7EF8-460D-8D51-EE832C77B709}" srcOrd="1" destOrd="0" presId="urn:microsoft.com/office/officeart/2016/7/layout/VerticalSolidActionList"/>
    <dgm:cxn modelId="{794B2DA9-04DB-42C6-8C15-9DB250A059BD}" type="presParOf" srcId="{8F8FD14C-5AEC-4714-9E34-5471C86F5FAA}" destId="{360C9C47-6934-4FBE-8D6E-B4108F1F81FE}" srcOrd="7" destOrd="0" presId="urn:microsoft.com/office/officeart/2016/7/layout/VerticalSolidActionList"/>
    <dgm:cxn modelId="{0367DAD8-8AD7-4A50-BF60-C4F319497783}" type="presParOf" srcId="{8F8FD14C-5AEC-4714-9E34-5471C86F5FAA}" destId="{49EDC77B-0E65-4661-A245-7638AB0A0085}" srcOrd="8" destOrd="0" presId="urn:microsoft.com/office/officeart/2016/7/layout/VerticalSolidActionList"/>
    <dgm:cxn modelId="{4D24E61F-838E-4E2F-BA1E-BECFFDA8D085}" type="presParOf" srcId="{49EDC77B-0E65-4661-A245-7638AB0A0085}" destId="{E1D8CE24-842B-4D9B-834C-73924442EA55}" srcOrd="0" destOrd="0" presId="urn:microsoft.com/office/officeart/2016/7/layout/VerticalSolidActionList"/>
    <dgm:cxn modelId="{4B113BA0-80C4-46AE-A491-D558EF283C00}" type="presParOf" srcId="{49EDC77B-0E65-4661-A245-7638AB0A0085}" destId="{5D9C010D-2E95-468E-90A3-1551B44377D5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43371-B7F8-4E5B-8994-9A62B423A79E}">
      <dsp:nvSpPr>
        <dsp:cNvPr id="0" name=""/>
        <dsp:cNvSpPr/>
      </dsp:nvSpPr>
      <dsp:spPr>
        <a:xfrm>
          <a:off x="1097279" y="2331"/>
          <a:ext cx="4389120" cy="102299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" tIns="259840" rIns="85161" bIns="25984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Define the term matter.</a:t>
          </a:r>
        </a:p>
      </dsp:txBody>
      <dsp:txXfrm>
        <a:off x="1097279" y="2331"/>
        <a:ext cx="4389120" cy="1022992"/>
      </dsp:txXfrm>
    </dsp:sp>
    <dsp:sp modelId="{E0D466CF-00D8-4C36-A103-92D46B83CF9C}">
      <dsp:nvSpPr>
        <dsp:cNvPr id="0" name=""/>
        <dsp:cNvSpPr/>
      </dsp:nvSpPr>
      <dsp:spPr>
        <a:xfrm>
          <a:off x="0" y="2331"/>
          <a:ext cx="1097280" cy="10229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64" tIns="101049" rIns="58064" bIns="101049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Define</a:t>
          </a:r>
        </a:p>
      </dsp:txBody>
      <dsp:txXfrm>
        <a:off x="0" y="2331"/>
        <a:ext cx="1097280" cy="1022992"/>
      </dsp:txXfrm>
    </dsp:sp>
    <dsp:sp modelId="{C51C1968-79D1-4094-9FE6-80C8E64C69FE}">
      <dsp:nvSpPr>
        <dsp:cNvPr id="0" name=""/>
        <dsp:cNvSpPr/>
      </dsp:nvSpPr>
      <dsp:spPr>
        <a:xfrm>
          <a:off x="1097280" y="1086703"/>
          <a:ext cx="4389120" cy="102299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" tIns="259840" rIns="85161" bIns="25984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Explain the relationship between elements and atoms.</a:t>
          </a:r>
        </a:p>
      </dsp:txBody>
      <dsp:txXfrm>
        <a:off x="1097280" y="1086703"/>
        <a:ext cx="4389120" cy="1022992"/>
      </dsp:txXfrm>
    </dsp:sp>
    <dsp:sp modelId="{4A4120AD-29E8-4F5D-BFA1-1A444A082FBA}">
      <dsp:nvSpPr>
        <dsp:cNvPr id="0" name=""/>
        <dsp:cNvSpPr/>
      </dsp:nvSpPr>
      <dsp:spPr>
        <a:xfrm>
          <a:off x="0" y="1086703"/>
          <a:ext cx="1097280" cy="10229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64" tIns="101049" rIns="58064" bIns="101049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Explain</a:t>
          </a:r>
        </a:p>
      </dsp:txBody>
      <dsp:txXfrm>
        <a:off x="0" y="1086703"/>
        <a:ext cx="1097280" cy="1022992"/>
      </dsp:txXfrm>
    </dsp:sp>
    <dsp:sp modelId="{9256D0D2-4750-4ED4-AD04-CE4AF0916F93}">
      <dsp:nvSpPr>
        <dsp:cNvPr id="0" name=""/>
        <dsp:cNvSpPr/>
      </dsp:nvSpPr>
      <dsp:spPr>
        <a:xfrm>
          <a:off x="1097280" y="2171075"/>
          <a:ext cx="4389120" cy="102299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" tIns="259840" rIns="85161" bIns="25984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Draw and label a model of the structure of an atom.</a:t>
          </a:r>
        </a:p>
      </dsp:txBody>
      <dsp:txXfrm>
        <a:off x="1097280" y="2171075"/>
        <a:ext cx="4389120" cy="1022992"/>
      </dsp:txXfrm>
    </dsp:sp>
    <dsp:sp modelId="{C5A87E49-2F23-4E5E-828A-729C832C8DE3}">
      <dsp:nvSpPr>
        <dsp:cNvPr id="0" name=""/>
        <dsp:cNvSpPr/>
      </dsp:nvSpPr>
      <dsp:spPr>
        <a:xfrm>
          <a:off x="0" y="2171075"/>
          <a:ext cx="1097280" cy="10229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64" tIns="101049" rIns="58064" bIns="101049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Draw and label</a:t>
          </a:r>
        </a:p>
      </dsp:txBody>
      <dsp:txXfrm>
        <a:off x="0" y="2171075"/>
        <a:ext cx="1097280" cy="1022992"/>
      </dsp:txXfrm>
    </dsp:sp>
    <dsp:sp modelId="{78467CCE-7EF8-460D-8D51-EE832C77B709}">
      <dsp:nvSpPr>
        <dsp:cNvPr id="0" name=""/>
        <dsp:cNvSpPr/>
      </dsp:nvSpPr>
      <dsp:spPr>
        <a:xfrm>
          <a:off x="1097280" y="3255447"/>
          <a:ext cx="4389120" cy="102299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" tIns="259840" rIns="85161" bIns="25984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Explain how compounds affect an atom’s stability.</a:t>
          </a:r>
        </a:p>
      </dsp:txBody>
      <dsp:txXfrm>
        <a:off x="1097280" y="3255447"/>
        <a:ext cx="4389120" cy="1022992"/>
      </dsp:txXfrm>
    </dsp:sp>
    <dsp:sp modelId="{36BB41AF-E536-4BAD-B3F6-38816DF18380}">
      <dsp:nvSpPr>
        <dsp:cNvPr id="0" name=""/>
        <dsp:cNvSpPr/>
      </dsp:nvSpPr>
      <dsp:spPr>
        <a:xfrm>
          <a:off x="0" y="3255447"/>
          <a:ext cx="1097280" cy="10229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64" tIns="101049" rIns="58064" bIns="101049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Explain</a:t>
          </a:r>
        </a:p>
      </dsp:txBody>
      <dsp:txXfrm>
        <a:off x="0" y="3255447"/>
        <a:ext cx="1097280" cy="1022992"/>
      </dsp:txXfrm>
    </dsp:sp>
    <dsp:sp modelId="{5D9C010D-2E95-468E-90A3-1551B44377D5}">
      <dsp:nvSpPr>
        <dsp:cNvPr id="0" name=""/>
        <dsp:cNvSpPr/>
      </dsp:nvSpPr>
      <dsp:spPr>
        <a:xfrm>
          <a:off x="1097280" y="4339819"/>
          <a:ext cx="4389120" cy="102299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" tIns="259840" rIns="85161" bIns="25984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Contrast covalent and ionic bonds.</a:t>
          </a:r>
        </a:p>
      </dsp:txBody>
      <dsp:txXfrm>
        <a:off x="1097280" y="4339819"/>
        <a:ext cx="4389120" cy="1022992"/>
      </dsp:txXfrm>
    </dsp:sp>
    <dsp:sp modelId="{E1D8CE24-842B-4D9B-834C-73924442EA55}">
      <dsp:nvSpPr>
        <dsp:cNvPr id="0" name=""/>
        <dsp:cNvSpPr/>
      </dsp:nvSpPr>
      <dsp:spPr>
        <a:xfrm>
          <a:off x="0" y="4339819"/>
          <a:ext cx="1097280" cy="10229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64" tIns="101049" rIns="58064" bIns="101049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Contrast</a:t>
          </a:r>
        </a:p>
      </dsp:txBody>
      <dsp:txXfrm>
        <a:off x="0" y="4339819"/>
        <a:ext cx="1097280" cy="1022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360" units="cm"/>
          <inkml:channel name="Y" type="integer" max="8640" units="cm"/>
          <inkml:channel name="T" type="integer" max="2.14748E9" units="dev"/>
        </inkml:traceFormat>
        <inkml:channelProperties>
          <inkml:channelProperty channel="X" name="resolution" value="193.93939" units="1/cm"/>
          <inkml:channelProperty channel="Y" name="resolution" value="189.47368" units="1/cm"/>
          <inkml:channelProperty channel="T" name="resolution" value="1" units="1/dev"/>
        </inkml:channelProperties>
      </inkml:inkSource>
      <inkml:timestamp xml:id="ts0" timeString="2020-09-14T07:13:10.142"/>
    </inkml:context>
    <inkml:brush xml:id="br0">
      <inkml:brushProperty name="width" value="0.05292" units="cm"/>
      <inkml:brushProperty name="height" value="0.05292" units="cm"/>
      <inkml:brushProperty name="color" value="#EA1D24"/>
    </inkml:brush>
  </inkml:definitions>
  <inkml:trace contextRef="#ctx0" brushRef="#br0">5929 16993 0,'0'0'0,"0"0"15,0 0-15,0 0 0,0 0 16,0 0-16,0 0 0,0 0 15,0 0-15,0 0 0,0 0 0,0 0 16,0 0-16,0 0 16,0 0-16,0 0 0,0 0 0,0 0 15,0 0-15,0 0 0,0 0 16,0 0-16,0 0 0,0 0 16,0 0-16,0 0 0,0 0 15,0 0-15,0 0 0,0 0 0,0 0 16,0 0-16,0 0 0,0 0 15,0 0-15,0 0 0,0 0 16,0 0-16,0 0 0,0 0 16,0 0-16,0 0 0,0 0 15,0 0-15,0 0 0,0 0 16,0 0-16,0 0 0,0 0 16,0 0-16,0 0 0,0 0 15,0 0-15,0 0 0,0 0 0,0 0 16,0 0-16,0 0 0,0 0 15,0 0-15,0 0 0,0 0 16,0 0-16,0 0 0,0 0 16,0 0-16,-62 13 0,20-2 15,14 0-15,10-11 0,3 0 0,15 0 16,-12 0-16,12 0 0,-17 0 16,4 0-16,-7 0 0,7 0 15,-10 0-15,6 11 0,-5-11 16,4 0-16,-4 0 0,7 0 15,-3 0-15,0 0 0,3 0 16,-3 0-16,1 0 0,-3 0 0,2 0 16,-4 0-16,5 0 0,1 0 15,3 0-15,-3 0 0,3 0 16,-2 0-16,4 0 0,-5 0 16,16 0-16,-20 11 0,9-11 15,0 0-15,11 0 0,-17 0 16,17 0-16,0 0 0,-16 0 15,16 0-15,0 0 0,0 0 0,-11 0 16,11 0-16,0 0 0,0 0 16,0 0-16,0 0 0,0 0 15,0 0-15,0 0 0,0 0 16,0 0-16,11 0 0,-11 0 16,0 0-16,0 0 0,0 0 0,16 0 15,-16 0-15,0 0 0,17 0 16,-17 0-16,11 0 0,0 0 15,-11 0-15,18 0 0,-18 0 16,18 0-16,-3 0 0,-4-11 16,0 11-16,2 0 0,3 0 15,-5 0-15,4 0 0,-1 0 0,1 0 16,3 0-16,-1 0 0,-1 0 16,6 0-16,-5 0 0,-1 0 15,-3 0-15,5 0 0,-3 0 16,1 0-16,-3 0 0,4 0 15,-1 0-15,6 0 0,0 0 16,-4 0-16,-3 0 0,3 0 0,-5 0 16,2 0-16,-1 0 0,1 0 15,-4 0-15,0 0 0,2 0 16,-2 0-16,0 0 0,5 0 16,-16 0-16,17 0 0,-6 0 15,-11 11-15,18-11 0,-18 0 16,16 0-16,-16 0 0,15 0 15,-15 0-15,0 0 0,13 0 0,-13 0 16,0 0-16,11 0 0,-11 0 16,0 0-16,0 0 0,0 0 15,0 0-15,0 0 0,0 0 16,0 0-16,0 0 0,0 0 16,0 0-16,0 0 0,0 0 0,0 0 15,0 0-15,0 0 0,0 0 16,0 0-16,0 0 0,0 0 15,0 0-15,0 0 0,0 0 16,0 0-16,0 0 0,0 0 16,0 0-16,0 0 0,0 0 15,0 0-15,0 0 0,0 0 0,0 0 16,0 0-16,0 0 0,0 0 16,0 0-16,0 0 0,0 0 15,0 0-15,0 0 0,0 0 16,0 0-16,0 0 0,0 0 15,0 0-15,0 0 0,0 0 16,0 0-16,0 0 0,0 0 0,0 0 16,0 0-16,0 0 0,0 0 15,0 0-15,0 0 0,0 0 16,0 0-16,0 0 0,0 0 16,0-11-16,0 11 0,0 0 15,0 0-15,0-11 0,0 11 16,0-15-16,0 15 0,11-18 15,-11 7-15,16 0 0,-16 0 0,17 11 16,-17-11-16,14 11 0,-14-18 16,0 18-16,0 0 0,0 0 15,0 0-15,0 0 0</inkml:trace>
  <inkml:trace contextRef="#ctx0" brushRef="#br0" timeOffset="4532.9304">5618 13165 0,'0'0'0,"0"0"0,0 0 0,0 0 16,0 0-16,0 0 0,0 0 15,0 0-15,0 0 0,0 0 16,0 0-16,0 0 0,0 0 15,0 0-15,0 0 0,0 0 16,0 0-16,0 0 0,0 0 0,0 0 16,0 0-16,0 0 0,0 0 15,0 0-15,0 0 0,0 0 16,0 0-16,0 0 0,0 0 16,0 0-16,0 0 0,0 0 15,0 0-15,0 0 0,0 0 16,-35 27-16,6-10 0,9-17 15,9 11-15,11-11 0,-13 0 16,13-11-16,-15 11 0,3 0 0,12 0 16,-17-11-16,6 11 0,-5 0 15,5 0-15,-2 0 0,-4 0 16,1 0-16,-2 0 0,5 0 16,-7-11-16,3 11 0,6 0 15,-5 0-15,3 0 0,-2 0 0,-3 0 16,0 0-16,1 0 0,1 0 15,3 0-15,-7 0 0,3 0 16,6 11-16,-7-11 0,-2 0 16,7 0-16,-3 0 0,3 0 15,2 11-15,0-11 0,0 0 16,0 0-16,11 0 0,-15 0 0,15 0 16,0 0-16,-14 0 0,14 0 15,-11 0-15,11 0 0,0 0 16,-11 0-16,11 0 0,0 0 15,0 0-15,0 0 0,0 0 0,-11 0 16,11 0-16,0 0 0,0 0 16,0 0-16,0 0 0,11-15 15,-11 15-15,11 0 0,-11-18 16,0 18-16,0 0 0,0 0 16,0 0-16,0 0 0,0 0 15</inkml:trace>
  <inkml:trace contextRef="#ctx0" brushRef="#br0" timeOffset="7700.4283">5230 12978 0,'0'0'0,"0"0"0,0 0 16,0 0-16,0 0 0,0 0 15,0 0-15,0 0 0,0 0 16,0 0-16,0 0 0,0 0 15,0 0-15,0 0 0,0 0 0,0 0 16,0 0-16,0 0 0,0 0 16,0 0-16,0 0 0,0 0 15,0 0-15,0 0 0,0 0 16,0 0-16,0 0 0,0 0 16,0 0-16,0 0 0,0 0 15,0 0-15,0 0 0,0 0 0,0 31 16,15-5-16,-15-4 0,0-9 15,0 3-15,0-5 0,0 0 16,0 0-16,0 2 0,0 3 16,0-1-16,0-2 0,0 5 15,0-3-15,11 3 0,-11-7 16,0 4-16,0-4 0,0 5 16,0-5-16,0 2 0,14 3 15,-14-3-15,0 7 0,0-7 0,0 2 16,0-4-16,0-11 0,0 14 15,0-14-15,0 11 0,11-11 16,-11 11-16,0-11 0,0 0 16,0 0-16,0 0 0,0 0 15,0 0-15,0-14 0,0 14 16,-11-15-16,11 4 0,0 0 0,0 0 16,0-5-16,0 3 0,0-2 15,0-3-15,0 0 0,0-1 16,0 5-16,0-3 0,-11 1 15,11-6-15,0 5 0,-11-1 16,11-4-16,0-4 0,0 3 0,-11-1 16,11 4-16,0 3 0,0 1 15,0-1-15,0 3 0,0-1 16,0 4-16,0 0 0,0 0 16,0 11-16,0-13 0,-11 2 15,11 11-15,0 0 0,0-11 16,0 11-16,0 0 0,0 0 0,0 0 15,0 0-15,0 0 0,0 0 16,0 0-16,0 0 0,0 11 16,0-11-16,0 17 0,0-6 15,0 0-15,11 0 0,-11 0 16,0 3-16,0 1 0,0 3 16,0-3-16,0 1 0,0 1 0,0 5 15,0-4-15,0 4 0,0 0 16,0 0-16,0 0 0,11-4 15,-11 4-15,0-9 0,0 2 16,0 3-16,0-2 0,0-1 16,0 5-16,0-3 0,0-1 15,0 2-15,0-3 0,0-4 0,0-11 16,0 18-16,0-18 0,0 15 16,0-4-16,0-11 0,0 11 15,0-11-15,0 0 0,0 0 16,0 0-16,0 0 0,0 0 15,0 0-15,0 0 0,0 0 16,0 0-16,0-11 0,0 11 16,0-15-16,0 4 0,0 0 0,0 11 15,0-20-15,0 4 0,0 1 16,0-3-16,0-2 0,11 3 16,-11-1-16,0 0 0,0 3 15,0 2-15,0-7 0,-14 7 0,14-3 16,0-6-16,0 5 0,0-1 15,0-2-15,0-2 0,-11 4 16,11 1-16,0 6 0,0 0 16,0 0-16,0 0 0,0 11 15,0-14-15,0 14 0,0-11 16,0 11-16,0 0 0,0 0 16,0 0-16,0 0 0,0 0 0,0 0 15,0 0-15,0 0 0,0 0 16,0 11-16,0-11 0,0 14 15,0-14-15,0 15 0,0-15 16,0 16-16,0-16 0,0 15 16,0-15-16,0 20 0,0-5 0,0-4 15,0-11-15,0 20 0,0-4 16,0-5-16,0 0 0,0 0 16,0 0-16,0 0 0,0 0 15,0-11-15,0 13 0,0-13 16,0 11-16,11-11 0,-11 15 15,0-15-15,0 0 0,0 11 16,0-11-16,0 11 0,0-11 16,0 0-16,0 0 0,0 11 0,0-11 15,0 0-15,0 0 0,0 0 16,0 0-16,0 0 0,0 0 16,11 0-16,-11 0 0,0 0 15,0 0-15,0 0 0,0 0 16,0 0-16,0 0 0,0 0 0,0 0 15,0 0-15,0 0 0,0 0 16,0 0-16,0 0 0,18 0 16,-18-11-16,11 11 0,-11 0 15,18 0-15,-7 0 0,0 0 16,4 0-16,-2 0 0,3 0 0,1 0 16,-3 0-16,6 0 0,-1 0 15,1 0-15,-2 0 0,0 0 16,-1 0-16,-6 0 0,0 0 15,5 0-15,-5 0 0,2 0 16,2 0-16,-4 0 0,-11 0 16,16 0-16,-16 0 0,11 0 15,-11 0-15,0 0 0,0 0 16,0 0-16,-16 0 0,16-15 0,-13 15 16,0 0-16,0 0 0,-3-13 15,5 13-15,-2 0 0,2-11 16,-4 11-16,1 0 0,-6 0 15,3-11-15,-5 11 0,0 0 16,0 0-16,0 0 0,-3 0 0,3-11 16,5 11-16,-5 0 0,0 0 15,2 0-15,-7 0 0,5-11 16,0 11-16,0 0 0,0 0 16,2 0-16,-2 0 0,2 0 15,3 0-15,6 0 0,0 0 16,0 0-16,11 0 0,-11 0 0,11 0 15,0 0-15,0 0 0,0 0 16,0 0-16,0 0 0,0 0 16,0 0-16,11 0 0,-11 0 15,15 0-15,-4 0 0,-11 0 16,18 0-16,-5 0 0,2 0 16,1 0-16,1 0 0,1 0 15,4 0-15,-2 0 0,-2 11 0,-1-11 16,5 0-16,3 0 0,-3 0 15,0 11-15,0-11 0,-5 11 16,5-11-16,0 0 0,5 0 16,-7 0-16,2 0 0,0 0 15,-4 0-15,-1 11 0,-1-11 0,-5 0 16,0 0-16,-11 0 0,13 0 16,-13 0-16,0 0 0,11 0 15,-11 0-15,0 0 0,-11 0 16,11 0-16,0 0 0,-20 0 15,9 0-15,0 0 0,-4-11 16,-3 11-16,-4 0 0,4 0 0,-4 0 16,-4 0-16,4 0 0,0 0 15,-7 0-15,7 13 0,2-13 16,-2 0-16,-7 0 0,1 0 16,1 0-16,-1 11 0,1-11 15,-2 0-15,1 0 0,-1 11 16,9-11-16,0 0 0,-2 0 15,5 0-15,-5 0 0,0 0 0,6 11 16,3-11-16,-2 0 0,-1 0 16,5 0-16,11 0 0,-11 0 15,11 0-15,0 0 0,0 0 16,0 0-16,11 0 0,-11 0 0,16 0 16,-1 0-16,-4 0 15,2 0-15,3 0 0,1 0 0,1 0 16,4-11-16,-4 11 0,-1 0 15,3 0-15,-2 0 0,-1-11 16,12 11-16,2 0 0,-7 0 16,5 0-16,-3 0 0,1 0 15,4 0-15,-5 0 0,-6 0 0,4 0 16,-6 0-16,2 0 16,-1 0-16,-1 0 0,-2 0 0,-3-11 15,2 11-15,-15 0 0,0 0 16,11 0-16,-11 0 0,0 0 15,0 0-15,-11 0 0,11-11 16,-15 11-16,15 0 0,-22-11 16,11 11-16,-3 0 0,3 0 0,0 0 15,-4 0-15,4 0 0,0 0 16,11 0-16,-18 0 0,18 0 16,-11 0-16,11 0 0,-11 0 15,11 0-15,0 0 0,-11 0 16,11 0-16,0 0 0,0 0 15,-11 0-15,11 0 0,0 0 0,0 0 16,0 0-16,0 0 0,0 0 16,0 0-16,0 0 0,0 0 15,0 0-15,0 0 0,0-11 16,-11 0-16,11 0 0,0 11 16,0-22-16,0 9 0,0-1 0,0-1 15,0-3-15,0-2 0,0-2 16,0 5-16,0-1 0,0 3 15,0-3-15,0 0 0,0-1 16,0-3-16,0 8 0,0-1 16,0 2-16,0-3 0,0 1 15,0 4-15,0-2 0,0 1 0,0 1 16,0 11-16,0-15 0,0 15 16,0 0-16,0 0 0,0-11 15,0 11-15,0 0 0,0 0 16,0 0-16,0 0 0,0 13 15,0-13-15,0 18 0,0-7 16,0-11-16,0 24 0,13-8 0,-13 1 16,0 1-16,0-3 0,14 7 15,-14 0-15,0 0 0,0 3 16,0 1-16,11-2 0,-11 9 16,0-4-16,11 4 0,-11 5 15,0-10-15,0 1 0,0-7 16,11 5-16,-11 6 0,0-9 15,11 2-15,-11-1 0,0 1 0,0-4 16,0 2-16,0-2 0,0-6 16,0 1-16,0-6 0,0 1 15,0-1-15,0-11 0,-11 11 16,11-11-16,0 0 0,-16 0 16,16 0-16,0 0 0,0-18 0,0 2 15,0-1-15,0-10 0,11-1 16,-11 28-16,0 0 0,0 0 15,0 0-15,0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7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9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8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2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9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3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8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1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9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  <a:pPr/>
              <a:t>14-Sep-20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4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633C391-72A2-4CE2-8C28-D8EB798730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able, sitting, food, doughnut&#10;&#10;Description automatically generated">
            <a:extLst>
              <a:ext uri="{FF2B5EF4-FFF2-40B4-BE49-F238E27FC236}">
                <a16:creationId xmlns:a16="http://schemas.microsoft.com/office/drawing/2014/main" id="{35A28853-BE10-4CCE-A625-3043F94BF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4AC8FC1-1E05-4C9E-8024-7C7B4CCD0C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60900"/>
            <a:ext cx="11531267" cy="2197100"/>
          </a:xfrm>
          <a:custGeom>
            <a:avLst/>
            <a:gdLst>
              <a:gd name="connsiteX0" fmla="*/ 0 w 11531267"/>
              <a:gd name="connsiteY0" fmla="*/ 0 h 2197100"/>
              <a:gd name="connsiteX1" fmla="*/ 2781558 w 11531267"/>
              <a:gd name="connsiteY1" fmla="*/ 0 h 2197100"/>
              <a:gd name="connsiteX2" fmla="*/ 3474436 w 11531267"/>
              <a:gd name="connsiteY2" fmla="*/ 0 h 2197100"/>
              <a:gd name="connsiteX3" fmla="*/ 8789867 w 11531267"/>
              <a:gd name="connsiteY3" fmla="*/ 0 h 2197100"/>
              <a:gd name="connsiteX4" fmla="*/ 8789867 w 11531267"/>
              <a:gd name="connsiteY4" fmla="*/ 1883 h 2197100"/>
              <a:gd name="connsiteX5" fmla="*/ 8864304 w 11531267"/>
              <a:gd name="connsiteY5" fmla="*/ 0 h 2197100"/>
              <a:gd name="connsiteX6" fmla="*/ 11527178 w 11531267"/>
              <a:gd name="connsiteY6" fmla="*/ 2170305 h 2197100"/>
              <a:gd name="connsiteX7" fmla="*/ 11531267 w 11531267"/>
              <a:gd name="connsiteY7" fmla="*/ 2197100 h 2197100"/>
              <a:gd name="connsiteX8" fmla="*/ 0 w 11531267"/>
              <a:gd name="connsiteY8" fmla="*/ 2197100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1267" h="2197100">
                <a:moveTo>
                  <a:pt x="0" y="0"/>
                </a:moveTo>
                <a:lnTo>
                  <a:pt x="2781558" y="0"/>
                </a:lnTo>
                <a:lnTo>
                  <a:pt x="3474436" y="0"/>
                </a:lnTo>
                <a:lnTo>
                  <a:pt x="8789867" y="0"/>
                </a:lnTo>
                <a:lnTo>
                  <a:pt x="8789867" y="1883"/>
                </a:lnTo>
                <a:lnTo>
                  <a:pt x="8864304" y="0"/>
                </a:lnTo>
                <a:cubicBezTo>
                  <a:pt x="10177822" y="0"/>
                  <a:pt x="11273726" y="931715"/>
                  <a:pt x="11527178" y="2170305"/>
                </a:cubicBezTo>
                <a:lnTo>
                  <a:pt x="11531267" y="2197100"/>
                </a:lnTo>
                <a:lnTo>
                  <a:pt x="0" y="219710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0AB19B1-F2C1-43FD-8349-30D54393EA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588613" cy="6858000"/>
          </a:xfrm>
          <a:custGeom>
            <a:avLst/>
            <a:gdLst>
              <a:gd name="connsiteX0" fmla="*/ 0 w 2588613"/>
              <a:gd name="connsiteY0" fmla="*/ 0 h 6858000"/>
              <a:gd name="connsiteX1" fmla="*/ 2588613 w 2588613"/>
              <a:gd name="connsiteY1" fmla="*/ 0 h 6858000"/>
              <a:gd name="connsiteX2" fmla="*/ 2588613 w 2588613"/>
              <a:gd name="connsiteY2" fmla="*/ 6858000 h 6858000"/>
              <a:gd name="connsiteX3" fmla="*/ 3834 w 2588613"/>
              <a:gd name="connsiteY3" fmla="*/ 6858000 h 6858000"/>
              <a:gd name="connsiteX4" fmla="*/ 11560 w 2588613"/>
              <a:gd name="connsiteY4" fmla="*/ 6852506 h 6858000"/>
              <a:gd name="connsiteX5" fmla="*/ 1727655 w 2588613"/>
              <a:gd name="connsiteY5" fmla="*/ 3429000 h 6858000"/>
              <a:gd name="connsiteX6" fmla="*/ 260951 w 2588613"/>
              <a:gd name="connsiteY6" fmla="*/ 2069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8613" h="6858000">
                <a:moveTo>
                  <a:pt x="0" y="0"/>
                </a:moveTo>
                <a:lnTo>
                  <a:pt x="2588613" y="0"/>
                </a:lnTo>
                <a:lnTo>
                  <a:pt x="2588613" y="6858000"/>
                </a:lnTo>
                <a:lnTo>
                  <a:pt x="3834" y="6858000"/>
                </a:lnTo>
                <a:lnTo>
                  <a:pt x="11560" y="6852506"/>
                </a:lnTo>
                <a:cubicBezTo>
                  <a:pt x="1053335" y="6073410"/>
                  <a:pt x="1727655" y="4829953"/>
                  <a:pt x="1727655" y="3429000"/>
                </a:cubicBezTo>
                <a:cubicBezTo>
                  <a:pt x="1727655" y="2143258"/>
                  <a:pt x="1159683" y="990172"/>
                  <a:pt x="260951" y="206956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950" y="4927600"/>
            <a:ext cx="8547763" cy="1142998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2.1 Composition of Matter </a:t>
            </a:r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5950" y="6070600"/>
            <a:ext cx="7688249" cy="362600"/>
          </a:xfrm>
        </p:spPr>
        <p:txBody>
          <a:bodyPr anchor="t">
            <a:no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Chapter 2: </a:t>
            </a:r>
            <a:r>
              <a:rPr lang="en-US" sz="1800" dirty="0">
                <a:solidFill>
                  <a:schemeClr val="bg2"/>
                </a:solidFill>
                <a:ea typeface="+mn-lt"/>
                <a:cs typeface="+mn-lt"/>
              </a:rPr>
              <a:t>Chemistry of Life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54E4A1-6024-4D18-89EA-EB7EF53D3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84965AF-C953-45C8-BD68-12F8B58810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56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DECE677-C1FD-4829-8D4A-3C19A04A36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672" y="0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4AD45-42DA-4AE8-A33D-1D35E640E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0988"/>
            <a:ext cx="9344578" cy="11564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Isotopes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5ADC-2D0B-498F-8CC6-5469ADE90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635" y="2178424"/>
            <a:ext cx="6288036" cy="405729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All atoms of an element have the same number of protons.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Atom of the same element that have a different number of neutrons are called </a:t>
            </a:r>
            <a:r>
              <a:rPr lang="en-US" sz="2400" b="1" dirty="0"/>
              <a:t>isotopes</a:t>
            </a:r>
            <a:r>
              <a:rPr lang="en-US" sz="24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Additional neutrons change the mass of the element.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Most elements are made up of a mixture of isotopes.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 average atomic mass of an element considers the relative amounts of each isotope in the element, and this average is the mass found in the periodic table.</a:t>
            </a:r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F3EE62-5D65-4DB3-A3C5-2F86B6DA6E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5671" y="2337329"/>
            <a:ext cx="5919438" cy="410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11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4F6DD5F-8937-4B3E-911F-EB7A7D399C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11144A-98D8-4F6D-AEFF-CFBAC76694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267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A62355F-6041-49B6-9ADE-ADA617C2A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1741" y="3249454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A36BA93-6E64-4A0E-B2C4-34541F1750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83790" y="3249455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4D213-5459-4F5B-8430-014E3A9E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3162299" cy="43148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700">
                <a:solidFill>
                  <a:srgbClr val="FFFFFF"/>
                </a:solidFill>
              </a:rPr>
              <a:t>Compounds</a:t>
            </a:r>
          </a:p>
        </p:txBody>
      </p:sp>
      <p:pic>
        <p:nvPicPr>
          <p:cNvPr id="5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37E0ADB-CE8B-4882-9E39-B8B92EA8BC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5463" y="681037"/>
            <a:ext cx="4505420" cy="25342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86FBF-7A82-464C-A5C0-06C6DDD89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5490" y="3642663"/>
            <a:ext cx="7186510" cy="321533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Compounds</a:t>
            </a:r>
            <a:r>
              <a:rPr lang="en-US" dirty="0"/>
              <a:t> are made up of atoms of two or more elements in fixed proportions.</a:t>
            </a:r>
          </a:p>
          <a:p>
            <a:pPr>
              <a:lnSpc>
                <a:spcPct val="110000"/>
              </a:lnSpc>
            </a:pPr>
            <a:r>
              <a:rPr lang="en-US" dirty="0"/>
              <a:t>The physical and chemical properties differ between the compounds that compose them.</a:t>
            </a:r>
          </a:p>
          <a:p>
            <a:pPr>
              <a:lnSpc>
                <a:spcPct val="110000"/>
              </a:lnSpc>
            </a:pPr>
            <a:r>
              <a:rPr lang="en-US" i="1" dirty="0"/>
              <a:t>Noble</a:t>
            </a:r>
            <a:r>
              <a:rPr lang="en-US" dirty="0"/>
              <a:t> or </a:t>
            </a:r>
            <a:r>
              <a:rPr lang="en-US" i="1" dirty="0"/>
              <a:t>inert gases </a:t>
            </a:r>
            <a:r>
              <a:rPr lang="en-US" dirty="0"/>
              <a:t>are elements that consist of maximum number of electrons in their orbit of highest energy levels. They do not react to other elements under normal conditions.</a:t>
            </a: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947560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1B4153B-B110-4ED7-8630-3CABE81A38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5C78E-B270-4285-98D2-CD98C01BA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3942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A2060A-9B94-4B72-B661-8908DD26C2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353" y="-4014"/>
            <a:ext cx="2343647" cy="4393053"/>
          </a:xfrm>
          <a:custGeom>
            <a:avLst/>
            <a:gdLst>
              <a:gd name="connsiteX0" fmla="*/ 2338914 w 2343647"/>
              <a:gd name="connsiteY0" fmla="*/ 0 h 4393053"/>
              <a:gd name="connsiteX1" fmla="*/ 2340512 w 2343647"/>
              <a:gd name="connsiteY1" fmla="*/ 0 h 4393053"/>
              <a:gd name="connsiteX2" fmla="*/ 2341290 w 2343647"/>
              <a:gd name="connsiteY2" fmla="*/ 1095261 h 4393053"/>
              <a:gd name="connsiteX3" fmla="*/ 2343647 w 2343647"/>
              <a:gd name="connsiteY3" fmla="*/ 4393053 h 4393053"/>
              <a:gd name="connsiteX4" fmla="*/ 2340504 w 2343647"/>
              <a:gd name="connsiteY4" fmla="*/ 4330809 h 4393053"/>
              <a:gd name="connsiteX5" fmla="*/ 134816 w 2343647"/>
              <a:gd name="connsiteY5" fmla="*/ 2139079 h 4393053"/>
              <a:gd name="connsiteX6" fmla="*/ 0 w 2343647"/>
              <a:gd name="connsiteY6" fmla="*/ 2132696 h 4393053"/>
              <a:gd name="connsiteX7" fmla="*/ 134816 w 2343647"/>
              <a:gd name="connsiteY7" fmla="*/ 2126313 h 4393053"/>
              <a:gd name="connsiteX8" fmla="*/ 2309087 w 2343647"/>
              <a:gd name="connsiteY8" fmla="*/ 203119 h 439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647" h="4393053">
                <a:moveTo>
                  <a:pt x="2338914" y="0"/>
                </a:moveTo>
                <a:lnTo>
                  <a:pt x="2340512" y="0"/>
                </a:lnTo>
                <a:lnTo>
                  <a:pt x="2341290" y="1095261"/>
                </a:lnTo>
                <a:cubicBezTo>
                  <a:pt x="2342076" y="2194525"/>
                  <a:pt x="2342861" y="3278435"/>
                  <a:pt x="2343647" y="4393053"/>
                </a:cubicBezTo>
                <a:lnTo>
                  <a:pt x="2340504" y="4330809"/>
                </a:lnTo>
                <a:cubicBezTo>
                  <a:pt x="2222700" y="3170819"/>
                  <a:pt x="1296917" y="2249689"/>
                  <a:pt x="134816" y="2139079"/>
                </a:cubicBezTo>
                <a:lnTo>
                  <a:pt x="0" y="2132696"/>
                </a:lnTo>
                <a:lnTo>
                  <a:pt x="134816" y="2126313"/>
                </a:lnTo>
                <a:cubicBezTo>
                  <a:pt x="1224286" y="2022616"/>
                  <a:pt x="2106054" y="1254528"/>
                  <a:pt x="2309087" y="2031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5F34811-F695-48A5-BE8E-269963D86F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353" y="-4014"/>
            <a:ext cx="2343647" cy="4393053"/>
          </a:xfrm>
          <a:custGeom>
            <a:avLst/>
            <a:gdLst>
              <a:gd name="connsiteX0" fmla="*/ 2338914 w 2343647"/>
              <a:gd name="connsiteY0" fmla="*/ 0 h 4393053"/>
              <a:gd name="connsiteX1" fmla="*/ 2340512 w 2343647"/>
              <a:gd name="connsiteY1" fmla="*/ 0 h 4393053"/>
              <a:gd name="connsiteX2" fmla="*/ 2341290 w 2343647"/>
              <a:gd name="connsiteY2" fmla="*/ 1095261 h 4393053"/>
              <a:gd name="connsiteX3" fmla="*/ 2343647 w 2343647"/>
              <a:gd name="connsiteY3" fmla="*/ 4393053 h 4393053"/>
              <a:gd name="connsiteX4" fmla="*/ 2340504 w 2343647"/>
              <a:gd name="connsiteY4" fmla="*/ 4330809 h 4393053"/>
              <a:gd name="connsiteX5" fmla="*/ 134816 w 2343647"/>
              <a:gd name="connsiteY5" fmla="*/ 2139079 h 4393053"/>
              <a:gd name="connsiteX6" fmla="*/ 0 w 2343647"/>
              <a:gd name="connsiteY6" fmla="*/ 2132696 h 4393053"/>
              <a:gd name="connsiteX7" fmla="*/ 134816 w 2343647"/>
              <a:gd name="connsiteY7" fmla="*/ 2126313 h 4393053"/>
              <a:gd name="connsiteX8" fmla="*/ 2309087 w 2343647"/>
              <a:gd name="connsiteY8" fmla="*/ 203119 h 439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647" h="4393053">
                <a:moveTo>
                  <a:pt x="2338914" y="0"/>
                </a:moveTo>
                <a:lnTo>
                  <a:pt x="2340512" y="0"/>
                </a:lnTo>
                <a:lnTo>
                  <a:pt x="2341290" y="1095261"/>
                </a:lnTo>
                <a:cubicBezTo>
                  <a:pt x="2342076" y="2194525"/>
                  <a:pt x="2342861" y="3278435"/>
                  <a:pt x="2343647" y="4393053"/>
                </a:cubicBezTo>
                <a:lnTo>
                  <a:pt x="2340504" y="4330809"/>
                </a:lnTo>
                <a:cubicBezTo>
                  <a:pt x="2222700" y="3170819"/>
                  <a:pt x="1296917" y="2249689"/>
                  <a:pt x="134816" y="2139079"/>
                </a:cubicBezTo>
                <a:lnTo>
                  <a:pt x="0" y="2132696"/>
                </a:lnTo>
                <a:lnTo>
                  <a:pt x="134816" y="2126313"/>
                </a:lnTo>
                <a:cubicBezTo>
                  <a:pt x="1224286" y="2022616"/>
                  <a:pt x="2106054" y="1254528"/>
                  <a:pt x="2309087" y="203119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38DF4-C801-4F9F-91C4-8FC49EEC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88950"/>
            <a:ext cx="9914859" cy="14235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</a:rPr>
              <a:t>Chemical Bonds</a:t>
            </a:r>
          </a:p>
        </p:txBody>
      </p:sp>
      <p:pic>
        <p:nvPicPr>
          <p:cNvPr id="5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72BFC57-DE6C-4B4F-9149-5846BBA015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260" r="8585" b="4"/>
          <a:stretch/>
        </p:blipFill>
        <p:spPr>
          <a:xfrm>
            <a:off x="20" y="2124272"/>
            <a:ext cx="4294466" cy="47337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5AB5D-AEBA-4DBC-9C5A-2A945FFF8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5375" y="2724150"/>
            <a:ext cx="7390013" cy="37680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Most atoms are not stable in their natural state, so they tend to react with other atoms in different ways to become more stable.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Carbon</a:t>
            </a:r>
            <a:r>
              <a:rPr lang="en-US" sz="2400" dirty="0"/>
              <a:t>, </a:t>
            </a:r>
            <a:r>
              <a:rPr lang="en-US" sz="2400" b="1" dirty="0"/>
              <a:t>nitrogen</a:t>
            </a:r>
            <a:r>
              <a:rPr lang="en-US" sz="2400" dirty="0"/>
              <a:t>, and </a:t>
            </a:r>
            <a:r>
              <a:rPr lang="en-US" sz="2400" b="1" dirty="0"/>
              <a:t>oxygen</a:t>
            </a:r>
            <a:r>
              <a:rPr lang="en-US" sz="2400" dirty="0"/>
              <a:t> atoms have unfilled orbitals that correspond to other highest energy levels.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Like these elements, most elements tend to interact with other atoms to form chemical bonds.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Chemical bonds</a:t>
            </a:r>
            <a:r>
              <a:rPr lang="en-US" sz="2400" dirty="0"/>
              <a:t> are the attractive forces that hold atoms together.</a:t>
            </a: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03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FF30AE3-5A36-4C87-A232-1BB2380AE7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621A52-88CD-4B49-A58B-BEF9A39CC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203942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1C7E7A1-91C8-4555-9917-CA8A58A8C3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61149" y="-135146"/>
            <a:ext cx="2343647" cy="4520714"/>
          </a:xfrm>
          <a:custGeom>
            <a:avLst/>
            <a:gdLst>
              <a:gd name="connsiteX0" fmla="*/ 2343647 w 2343647"/>
              <a:gd name="connsiteY0" fmla="*/ 0 h 4520714"/>
              <a:gd name="connsiteX1" fmla="*/ 2343647 w 2343647"/>
              <a:gd name="connsiteY1" fmla="*/ 4520714 h 4520714"/>
              <a:gd name="connsiteX2" fmla="*/ 2340504 w 2343647"/>
              <a:gd name="connsiteY2" fmla="*/ 4458470 h 4520714"/>
              <a:gd name="connsiteX3" fmla="*/ 134816 w 2343647"/>
              <a:gd name="connsiteY3" fmla="*/ 2266740 h 4520714"/>
              <a:gd name="connsiteX4" fmla="*/ 0 w 2343647"/>
              <a:gd name="connsiteY4" fmla="*/ 2260357 h 4520714"/>
              <a:gd name="connsiteX5" fmla="*/ 134816 w 2343647"/>
              <a:gd name="connsiteY5" fmla="*/ 2253974 h 4520714"/>
              <a:gd name="connsiteX6" fmla="*/ 2340504 w 2343647"/>
              <a:gd name="connsiteY6" fmla="*/ 62243 h 45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647" h="4520714">
                <a:moveTo>
                  <a:pt x="2343647" y="0"/>
                </a:moveTo>
                <a:lnTo>
                  <a:pt x="2343647" y="4520714"/>
                </a:lnTo>
                <a:lnTo>
                  <a:pt x="2340504" y="4458470"/>
                </a:lnTo>
                <a:cubicBezTo>
                  <a:pt x="2222700" y="3298480"/>
                  <a:pt x="1296917" y="2377350"/>
                  <a:pt x="134816" y="2266740"/>
                </a:cubicBezTo>
                <a:lnTo>
                  <a:pt x="0" y="2260357"/>
                </a:lnTo>
                <a:lnTo>
                  <a:pt x="134816" y="2253974"/>
                </a:lnTo>
                <a:cubicBezTo>
                  <a:pt x="1296917" y="2143364"/>
                  <a:pt x="2222700" y="1222233"/>
                  <a:pt x="2340504" y="622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E861055-2EAB-429E-B867-4869568A11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61147" y="-135146"/>
            <a:ext cx="2343647" cy="4520714"/>
          </a:xfrm>
          <a:custGeom>
            <a:avLst/>
            <a:gdLst>
              <a:gd name="connsiteX0" fmla="*/ 2343647 w 2343647"/>
              <a:gd name="connsiteY0" fmla="*/ 0 h 4520714"/>
              <a:gd name="connsiteX1" fmla="*/ 2343647 w 2343647"/>
              <a:gd name="connsiteY1" fmla="*/ 4520714 h 4520714"/>
              <a:gd name="connsiteX2" fmla="*/ 2340504 w 2343647"/>
              <a:gd name="connsiteY2" fmla="*/ 4458470 h 4520714"/>
              <a:gd name="connsiteX3" fmla="*/ 134816 w 2343647"/>
              <a:gd name="connsiteY3" fmla="*/ 2266740 h 4520714"/>
              <a:gd name="connsiteX4" fmla="*/ 0 w 2343647"/>
              <a:gd name="connsiteY4" fmla="*/ 2260357 h 4520714"/>
              <a:gd name="connsiteX5" fmla="*/ 134816 w 2343647"/>
              <a:gd name="connsiteY5" fmla="*/ 2253974 h 4520714"/>
              <a:gd name="connsiteX6" fmla="*/ 2340504 w 2343647"/>
              <a:gd name="connsiteY6" fmla="*/ 62243 h 45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647" h="4520714">
                <a:moveTo>
                  <a:pt x="2343647" y="0"/>
                </a:moveTo>
                <a:lnTo>
                  <a:pt x="2343647" y="4520714"/>
                </a:lnTo>
                <a:lnTo>
                  <a:pt x="2340504" y="4458470"/>
                </a:lnTo>
                <a:cubicBezTo>
                  <a:pt x="2222700" y="3298480"/>
                  <a:pt x="1296917" y="2377350"/>
                  <a:pt x="134816" y="2266740"/>
                </a:cubicBezTo>
                <a:lnTo>
                  <a:pt x="0" y="2260357"/>
                </a:lnTo>
                <a:lnTo>
                  <a:pt x="134816" y="2253974"/>
                </a:lnTo>
                <a:cubicBezTo>
                  <a:pt x="1296917" y="2143364"/>
                  <a:pt x="2222700" y="1222233"/>
                  <a:pt x="2340504" y="6224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98287-F84C-46A0-90A3-F303ED8A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11538"/>
            <a:ext cx="10058399" cy="1359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</a:rPr>
              <a:t>Covalent Bonds</a:t>
            </a:r>
          </a:p>
        </p:txBody>
      </p:sp>
      <p:pic>
        <p:nvPicPr>
          <p:cNvPr id="5" name="Picture 5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9B571848-2061-4E33-B3BD-5CA23DBC60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3600" y="3769788"/>
            <a:ext cx="4610100" cy="3050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1838B-2C6D-4FD1-BBF3-4EE337730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0" y="2454275"/>
            <a:ext cx="10363200" cy="33670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/>
              <a:t>covalent bond </a:t>
            </a:r>
            <a:r>
              <a:rPr lang="en-US" sz="2800" dirty="0"/>
              <a:t>forms when two atoms share one or more pairs of electrons.</a:t>
            </a:r>
          </a:p>
          <a:p>
            <a:r>
              <a:rPr lang="en-US" sz="2800" dirty="0"/>
              <a:t>A </a:t>
            </a:r>
            <a:r>
              <a:rPr lang="en-US" sz="2800" b="1" dirty="0"/>
              <a:t>molecule</a:t>
            </a:r>
            <a:r>
              <a:rPr lang="en-US" sz="2800" dirty="0"/>
              <a:t> is the simplest part of a substance that retains all the properties of that substance and can exist in a free state.</a:t>
            </a:r>
          </a:p>
        </p:txBody>
      </p:sp>
    </p:spTree>
    <p:extLst>
      <p:ext uri="{BB962C8B-B14F-4D97-AF65-F5344CB8AC3E}">
        <p14:creationId xmlns:p14="http://schemas.microsoft.com/office/powerpoint/2010/main" val="23061397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4F6DD5F-8937-4B3E-911F-EB7A7D399C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11144A-98D8-4F6D-AEFF-CFBAC76694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267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A62355F-6041-49B6-9ADE-ADA617C2A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1741" y="3249454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A36BA93-6E64-4A0E-B2C4-34541F1750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83790" y="3249455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5286CE-8F5D-423C-BD76-6E3F19AA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3162299" cy="43148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Ionic Bonds</a:t>
            </a:r>
          </a:p>
        </p:txBody>
      </p:sp>
      <p:pic>
        <p:nvPicPr>
          <p:cNvPr id="5" name="Picture 5" descr="A drawing on a necklace&#10;&#10;Description automatically generated">
            <a:extLst>
              <a:ext uri="{FF2B5EF4-FFF2-40B4-BE49-F238E27FC236}">
                <a16:creationId xmlns:a16="http://schemas.microsoft.com/office/drawing/2014/main" id="{B83F7E5F-29B1-48AB-9B25-5B552DEF0E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6832" y="681037"/>
            <a:ext cx="5782682" cy="25342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598D5-2FED-471B-8F61-438E3CFF9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5490" y="3642663"/>
            <a:ext cx="6385661" cy="25342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An atom or molecule with an electrical charge is called </a:t>
            </a:r>
            <a:r>
              <a:rPr lang="en-US" sz="2800" b="1" dirty="0"/>
              <a:t>ion</a:t>
            </a:r>
            <a:r>
              <a:rPr lang="en-US" sz="2800" dirty="0"/>
              <a:t>.</a:t>
            </a:r>
          </a:p>
          <a:p>
            <a:r>
              <a:rPr lang="en-US" sz="2800" dirty="0"/>
              <a:t>Positive and negative electrical charges attract each other, this attraction is called </a:t>
            </a:r>
            <a:r>
              <a:rPr lang="en-US" sz="2800" b="1" dirty="0"/>
              <a:t>ionic bond.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81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1F5A19-AFB8-4ED6-8F86-8FE92E25FD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5318C9-7067-4AF3-A9BC-F2C5E2B9E0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ECBCA77-4A1A-4B77-9C11-2974C6B5D8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567915" y="0"/>
            <a:ext cx="4618929" cy="6858000"/>
          </a:xfrm>
          <a:custGeom>
            <a:avLst/>
            <a:gdLst>
              <a:gd name="connsiteX0" fmla="*/ 0 w 4618929"/>
              <a:gd name="connsiteY0" fmla="*/ 0 h 6858000"/>
              <a:gd name="connsiteX1" fmla="*/ 4618929 w 4618929"/>
              <a:gd name="connsiteY1" fmla="*/ 0 h 6858000"/>
              <a:gd name="connsiteX2" fmla="*/ 1187974 w 4618929"/>
              <a:gd name="connsiteY2" fmla="*/ 3430955 h 6858000"/>
              <a:gd name="connsiteX3" fmla="*/ 4442373 w 4618929"/>
              <a:gd name="connsiteY3" fmla="*/ 6857446 h 6858000"/>
              <a:gd name="connsiteX4" fmla="*/ 4464285 w 4618929"/>
              <a:gd name="connsiteY4" fmla="*/ 6858000 h 6858000"/>
              <a:gd name="connsiteX5" fmla="*/ 0 w 461892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8929" h="6858000">
                <a:moveTo>
                  <a:pt x="0" y="0"/>
                </a:moveTo>
                <a:lnTo>
                  <a:pt x="4618929" y="0"/>
                </a:lnTo>
                <a:cubicBezTo>
                  <a:pt x="2724065" y="0"/>
                  <a:pt x="1187974" y="1536091"/>
                  <a:pt x="1187974" y="3430955"/>
                </a:cubicBezTo>
                <a:cubicBezTo>
                  <a:pt x="1187974" y="5266604"/>
                  <a:pt x="2629559" y="6765554"/>
                  <a:pt x="4442373" y="6857446"/>
                </a:cubicBezTo>
                <a:lnTo>
                  <a:pt x="44642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141714-A262-4487-9255-83CFE2CAE3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027CF-7569-4071-8B1B-10875DBA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77EAA-674A-44A2-A2E1-CC4D716AF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606" y="1695228"/>
            <a:ext cx="11055736" cy="47962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What is matter?</a:t>
            </a:r>
            <a:endParaRPr lang="en-US" sz="1800" dirty="0"/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What is the relationship between elements and atoms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Describe the arrangement within energy levels of the six electrons of an atom of Carbon.</a:t>
            </a: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How are isotopes of the same element alike?</a:t>
            </a: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How can we predict which elements are reactive or unreactive under normal conditions?</a:t>
            </a: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Explain why the term weight and mass should not be used interchangeably. </a:t>
            </a: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What are the properties of Covalent Bonds?</a:t>
            </a: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What are the properties of ionic bonds?</a:t>
            </a: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How are these two bonds different?</a:t>
            </a: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Classify each of the following as an element or compound: HCl, CO2, Cl, Li, H2O, FeO</a:t>
            </a: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Given that elements are pure substances; how many types of atoms make up the structure of a single element. Explain and give an example? </a:t>
            </a:r>
            <a:endParaRPr lang="en-US" sz="1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endParaRPr 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061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C6655D2-5BA9-4A11-9D74-4BB5055819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able, sitting, food, doughnut&#10;&#10;Description automatically generated">
            <a:extLst>
              <a:ext uri="{FF2B5EF4-FFF2-40B4-BE49-F238E27FC236}">
                <a16:creationId xmlns:a16="http://schemas.microsoft.com/office/drawing/2014/main" id="{B9A290ED-E1FD-46A5-830F-B58652AFE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6874C57-217D-4F9E-B1AC-0CF345747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866639" cy="6858000"/>
          </a:xfrm>
          <a:custGeom>
            <a:avLst/>
            <a:gdLst>
              <a:gd name="connsiteX0" fmla="*/ 0 w 8866639"/>
              <a:gd name="connsiteY0" fmla="*/ 0 h 6858000"/>
              <a:gd name="connsiteX1" fmla="*/ 6574186 w 8866639"/>
              <a:gd name="connsiteY1" fmla="*/ 0 h 6858000"/>
              <a:gd name="connsiteX2" fmla="*/ 6716697 w 8866639"/>
              <a:gd name="connsiteY2" fmla="*/ 58392 h 6858000"/>
              <a:gd name="connsiteX3" fmla="*/ 8866639 w 8866639"/>
              <a:gd name="connsiteY3" fmla="*/ 3428999 h 6858000"/>
              <a:gd name="connsiteX4" fmla="*/ 6716697 w 8866639"/>
              <a:gd name="connsiteY4" fmla="*/ 6799606 h 6858000"/>
              <a:gd name="connsiteX5" fmla="*/ 6574179 w 8866639"/>
              <a:gd name="connsiteY5" fmla="*/ 6858000 h 6858000"/>
              <a:gd name="connsiteX6" fmla="*/ 0 w 886663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639" h="6858000">
                <a:moveTo>
                  <a:pt x="0" y="0"/>
                </a:moveTo>
                <a:lnTo>
                  <a:pt x="6574186" y="0"/>
                </a:lnTo>
                <a:lnTo>
                  <a:pt x="6716697" y="58392"/>
                </a:lnTo>
                <a:cubicBezTo>
                  <a:pt x="7980128" y="613718"/>
                  <a:pt x="8866639" y="1913774"/>
                  <a:pt x="8866639" y="3428999"/>
                </a:cubicBezTo>
                <a:cubicBezTo>
                  <a:pt x="8866639" y="4944224"/>
                  <a:pt x="7980128" y="6244279"/>
                  <a:pt x="6716697" y="6799606"/>
                </a:cubicBezTo>
                <a:lnTo>
                  <a:pt x="65741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9F6D0-3068-40BA-A84B-F49CC439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35533"/>
            <a:ext cx="7023208" cy="25501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Earth supports an enormous variety of organisms. The structure and function of living things are governed by the laws of chemistry.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616E1-6A62-498B-96FA-6142DC06C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685800"/>
            <a:ext cx="5181601" cy="1142996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1600" b="1" cap="all" spc="300">
              <a:solidFill>
                <a:srgbClr val="FFFFFF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44D9A9A-6DCE-44A3-9A92-573DA29D9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2582" y="4920277"/>
            <a:ext cx="10149418" cy="1943102"/>
          </a:xfrm>
          <a:custGeom>
            <a:avLst/>
            <a:gdLst>
              <a:gd name="connsiteX0" fmla="*/ 3712194 w 10149418"/>
              <a:gd name="connsiteY0" fmla="*/ 0 h 1943102"/>
              <a:gd name="connsiteX1" fmla="*/ 10149418 w 10149418"/>
              <a:gd name="connsiteY1" fmla="*/ 0 h 1943102"/>
              <a:gd name="connsiteX2" fmla="*/ 10149418 w 10149418"/>
              <a:gd name="connsiteY2" fmla="*/ 1943102 h 1943102"/>
              <a:gd name="connsiteX3" fmla="*/ 0 w 10149418"/>
              <a:gd name="connsiteY3" fmla="*/ 1943102 h 1943102"/>
              <a:gd name="connsiteX4" fmla="*/ 46999 w 10149418"/>
              <a:gd name="connsiteY4" fmla="*/ 1752976 h 1943102"/>
              <a:gd name="connsiteX5" fmla="*/ 2399231 w 10149418"/>
              <a:gd name="connsiteY5" fmla="*/ 1 h 1943102"/>
              <a:gd name="connsiteX6" fmla="*/ 2509820 w 10149418"/>
              <a:gd name="connsiteY6" fmla="*/ 2797 h 1943102"/>
              <a:gd name="connsiteX7" fmla="*/ 3712194 w 10149418"/>
              <a:gd name="connsiteY7" fmla="*/ 2797 h 194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49418" h="1943102">
                <a:moveTo>
                  <a:pt x="3712194" y="0"/>
                </a:moveTo>
                <a:lnTo>
                  <a:pt x="10149418" y="0"/>
                </a:lnTo>
                <a:lnTo>
                  <a:pt x="10149418" y="1943102"/>
                </a:lnTo>
                <a:lnTo>
                  <a:pt x="0" y="1943102"/>
                </a:lnTo>
                <a:lnTo>
                  <a:pt x="46999" y="1752976"/>
                </a:lnTo>
                <a:cubicBezTo>
                  <a:pt x="348562" y="739254"/>
                  <a:pt x="1287566" y="1"/>
                  <a:pt x="2399231" y="1"/>
                </a:cubicBezTo>
                <a:lnTo>
                  <a:pt x="2509820" y="2797"/>
                </a:lnTo>
                <a:lnTo>
                  <a:pt x="3712194" y="279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25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B8F2C0-5085-4286-BF3B-489C592A9C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able, sitting, food, doughnut&#10;&#10;Description automatically generated">
            <a:extLst>
              <a:ext uri="{FF2B5EF4-FFF2-40B4-BE49-F238E27FC236}">
                <a16:creationId xmlns:a16="http://schemas.microsoft.com/office/drawing/2014/main" id="{B9A290ED-E1FD-46A5-830F-B58652AFE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20" r="20991" b="1"/>
          <a:stretch/>
        </p:blipFill>
        <p:spPr>
          <a:xfrm>
            <a:off x="20" y="10"/>
            <a:ext cx="7113748" cy="6864903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705AD56-8B1B-4111-AE73-A1DEC70739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5103" y="-5976"/>
            <a:ext cx="8556895" cy="6872531"/>
          </a:xfrm>
          <a:custGeom>
            <a:avLst/>
            <a:gdLst>
              <a:gd name="connsiteX0" fmla="*/ 5317418 w 8556895"/>
              <a:gd name="connsiteY0" fmla="*/ 0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5869355 w 8556895"/>
              <a:gd name="connsiteY3" fmla="*/ 6858000 h 6865265"/>
              <a:gd name="connsiteX4" fmla="*/ 5869355 w 8556895"/>
              <a:gd name="connsiteY4" fmla="*/ 6865265 h 6865265"/>
              <a:gd name="connsiteX5" fmla="*/ 0 w 8556895"/>
              <a:gd name="connsiteY5" fmla="*/ 6865265 h 6865265"/>
              <a:gd name="connsiteX6" fmla="*/ 3430955 w 8556895"/>
              <a:gd name="connsiteY6" fmla="*/ 3434310 h 6865265"/>
              <a:gd name="connsiteX7" fmla="*/ 176556 w 8556895"/>
              <a:gd name="connsiteY7" fmla="*/ 7819 h 6865265"/>
              <a:gd name="connsiteX8" fmla="*/ 154644 w 8556895"/>
              <a:gd name="connsiteY8" fmla="*/ 7265 h 6865265"/>
              <a:gd name="connsiteX9" fmla="*/ 5317418 w 8556895"/>
              <a:gd name="connsiteY9" fmla="*/ 7265 h 6865265"/>
              <a:gd name="connsiteX0" fmla="*/ 5317418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5869355 w 8556895"/>
              <a:gd name="connsiteY3" fmla="*/ 6858000 h 6865265"/>
              <a:gd name="connsiteX4" fmla="*/ 5869355 w 8556895"/>
              <a:gd name="connsiteY4" fmla="*/ 6865265 h 6865265"/>
              <a:gd name="connsiteX5" fmla="*/ 0 w 8556895"/>
              <a:gd name="connsiteY5" fmla="*/ 6865265 h 6865265"/>
              <a:gd name="connsiteX6" fmla="*/ 3430955 w 8556895"/>
              <a:gd name="connsiteY6" fmla="*/ 3434310 h 6865265"/>
              <a:gd name="connsiteX7" fmla="*/ 176556 w 8556895"/>
              <a:gd name="connsiteY7" fmla="*/ 7819 h 6865265"/>
              <a:gd name="connsiteX8" fmla="*/ 154644 w 8556895"/>
              <a:gd name="connsiteY8" fmla="*/ 7265 h 6865265"/>
              <a:gd name="connsiteX9" fmla="*/ 5317418 w 8556895"/>
              <a:gd name="connsiteY9" fmla="*/ 7265 h 6865265"/>
              <a:gd name="connsiteX0" fmla="*/ 5317418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5869355 w 8556895"/>
              <a:gd name="connsiteY3" fmla="*/ 6858000 h 6865265"/>
              <a:gd name="connsiteX4" fmla="*/ 0 w 8556895"/>
              <a:gd name="connsiteY4" fmla="*/ 6865265 h 6865265"/>
              <a:gd name="connsiteX5" fmla="*/ 3430955 w 8556895"/>
              <a:gd name="connsiteY5" fmla="*/ 3434310 h 6865265"/>
              <a:gd name="connsiteX6" fmla="*/ 176556 w 8556895"/>
              <a:gd name="connsiteY6" fmla="*/ 7819 h 6865265"/>
              <a:gd name="connsiteX7" fmla="*/ 154644 w 8556895"/>
              <a:gd name="connsiteY7" fmla="*/ 7265 h 6865265"/>
              <a:gd name="connsiteX8" fmla="*/ 5317418 w 8556895"/>
              <a:gd name="connsiteY8" fmla="*/ 7265 h 6865265"/>
              <a:gd name="connsiteX0" fmla="*/ 5317418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0 w 8556895"/>
              <a:gd name="connsiteY3" fmla="*/ 6865265 h 6865265"/>
              <a:gd name="connsiteX4" fmla="*/ 3430955 w 8556895"/>
              <a:gd name="connsiteY4" fmla="*/ 3434310 h 6865265"/>
              <a:gd name="connsiteX5" fmla="*/ 176556 w 8556895"/>
              <a:gd name="connsiteY5" fmla="*/ 7819 h 6865265"/>
              <a:gd name="connsiteX6" fmla="*/ 154644 w 8556895"/>
              <a:gd name="connsiteY6" fmla="*/ 7265 h 6865265"/>
              <a:gd name="connsiteX7" fmla="*/ 5317418 w 8556895"/>
              <a:gd name="connsiteY7" fmla="*/ 7265 h 6865265"/>
              <a:gd name="connsiteX0" fmla="*/ 154644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0 w 8556895"/>
              <a:gd name="connsiteY3" fmla="*/ 6865265 h 6865265"/>
              <a:gd name="connsiteX4" fmla="*/ 3430955 w 8556895"/>
              <a:gd name="connsiteY4" fmla="*/ 3434310 h 6865265"/>
              <a:gd name="connsiteX5" fmla="*/ 176556 w 8556895"/>
              <a:gd name="connsiteY5" fmla="*/ 7819 h 6865265"/>
              <a:gd name="connsiteX6" fmla="*/ 154644 w 8556895"/>
              <a:gd name="connsiteY6" fmla="*/ 7265 h 686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6895" h="6865265">
                <a:moveTo>
                  <a:pt x="154644" y="7265"/>
                </a:moveTo>
                <a:lnTo>
                  <a:pt x="8556895" y="0"/>
                </a:lnTo>
                <a:lnTo>
                  <a:pt x="8556895" y="6858000"/>
                </a:lnTo>
                <a:lnTo>
                  <a:pt x="0" y="6865265"/>
                </a:lnTo>
                <a:cubicBezTo>
                  <a:pt x="1894864" y="6865265"/>
                  <a:pt x="3430955" y="5329174"/>
                  <a:pt x="3430955" y="3434310"/>
                </a:cubicBezTo>
                <a:cubicBezTo>
                  <a:pt x="3430955" y="1598661"/>
                  <a:pt x="1989370" y="99711"/>
                  <a:pt x="176556" y="7819"/>
                </a:cubicBezTo>
                <a:lnTo>
                  <a:pt x="154644" y="72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9F6D0-3068-40BA-A84B-F49CC439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9860" y="685800"/>
            <a:ext cx="4657685" cy="38144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300">
                <a:solidFill>
                  <a:srgbClr val="FFFFFF"/>
                </a:solidFill>
              </a:rPr>
              <a:t>All organisms are made of the same basic material: carbon, hydrogen, oxygen, and nitrogen. </a:t>
            </a:r>
            <a:br>
              <a:rPr lang="en-US" sz="2300">
                <a:solidFill>
                  <a:srgbClr val="FFFFFF"/>
                </a:solidFill>
              </a:rPr>
            </a:br>
            <a:r>
              <a:rPr lang="en-US" sz="2300">
                <a:solidFill>
                  <a:srgbClr val="FFFFFF"/>
                </a:solidFill>
              </a:rPr>
              <a:t>Jellyfish are made of cells that are composed primarily of water. The chemical reactions of life occur in the aqueous environment of the cell.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439D4E6-5229-413A-A17B-5910539E8B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600" y="4957767"/>
            <a:ext cx="9880399" cy="1907146"/>
          </a:xfrm>
          <a:custGeom>
            <a:avLst/>
            <a:gdLst>
              <a:gd name="connsiteX0" fmla="*/ 3703306 w 9880399"/>
              <a:gd name="connsiteY0" fmla="*/ 0 h 1907146"/>
              <a:gd name="connsiteX1" fmla="*/ 9880399 w 9880399"/>
              <a:gd name="connsiteY1" fmla="*/ 0 h 1907146"/>
              <a:gd name="connsiteX2" fmla="*/ 9880399 w 9880399"/>
              <a:gd name="connsiteY2" fmla="*/ 1907146 h 1907146"/>
              <a:gd name="connsiteX3" fmla="*/ 0 w 9880399"/>
              <a:gd name="connsiteY3" fmla="*/ 1907146 h 1907146"/>
              <a:gd name="connsiteX4" fmla="*/ 38110 w 9880399"/>
              <a:gd name="connsiteY4" fmla="*/ 1752976 h 1907146"/>
              <a:gd name="connsiteX5" fmla="*/ 2390342 w 9880399"/>
              <a:gd name="connsiteY5" fmla="*/ 1 h 1907146"/>
              <a:gd name="connsiteX6" fmla="*/ 2500931 w 9880399"/>
              <a:gd name="connsiteY6" fmla="*/ 2797 h 1907146"/>
              <a:gd name="connsiteX7" fmla="*/ 3703306 w 9880399"/>
              <a:gd name="connsiteY7" fmla="*/ 2797 h 190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0399" h="1907146">
                <a:moveTo>
                  <a:pt x="3703306" y="0"/>
                </a:moveTo>
                <a:lnTo>
                  <a:pt x="9880399" y="0"/>
                </a:lnTo>
                <a:lnTo>
                  <a:pt x="9880399" y="1907146"/>
                </a:lnTo>
                <a:lnTo>
                  <a:pt x="0" y="1907146"/>
                </a:lnTo>
                <a:lnTo>
                  <a:pt x="38110" y="1752976"/>
                </a:lnTo>
                <a:cubicBezTo>
                  <a:pt x="339672" y="739254"/>
                  <a:pt x="1278677" y="1"/>
                  <a:pt x="2390342" y="1"/>
                </a:cubicBezTo>
                <a:lnTo>
                  <a:pt x="2500931" y="2797"/>
                </a:lnTo>
                <a:lnTo>
                  <a:pt x="3703306" y="2797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616E1-6A62-498B-96FA-6142DC06C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7435" y="5257800"/>
            <a:ext cx="4834964" cy="11184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400" b="1" cap="all" spc="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050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B889CD-5180-4CF4-BE2E-C1331BC247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2BBA8B-82DE-4D8B-8E81-51F996FF47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75" y="0"/>
            <a:ext cx="51928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8AE160-474B-48A6-B092-CC77671DD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38600" cy="6172200"/>
          </a:xfrm>
          <a:custGeom>
            <a:avLst/>
            <a:gdLst>
              <a:gd name="connsiteX0" fmla="*/ 0 w 4038600"/>
              <a:gd name="connsiteY0" fmla="*/ 0 h 6172200"/>
              <a:gd name="connsiteX1" fmla="*/ 4038600 w 4038600"/>
              <a:gd name="connsiteY1" fmla="*/ 0 h 6172200"/>
              <a:gd name="connsiteX2" fmla="*/ 4038600 w 4038600"/>
              <a:gd name="connsiteY2" fmla="*/ 2741245 h 6172200"/>
              <a:gd name="connsiteX3" fmla="*/ 4038600 w 4038600"/>
              <a:gd name="connsiteY3" fmla="*/ 2765067 h 6172200"/>
              <a:gd name="connsiteX4" fmla="*/ 4037397 w 4038600"/>
              <a:gd name="connsiteY4" fmla="*/ 2765067 h 6172200"/>
              <a:gd name="connsiteX5" fmla="*/ 4020887 w 4038600"/>
              <a:gd name="connsiteY5" fmla="*/ 3092040 h 6172200"/>
              <a:gd name="connsiteX6" fmla="*/ 607645 w 4038600"/>
              <a:gd name="connsiteY6" fmla="*/ 6172200 h 6172200"/>
              <a:gd name="connsiteX7" fmla="*/ 453014 w 4038600"/>
              <a:gd name="connsiteY7" fmla="*/ 6168290 h 6172200"/>
              <a:gd name="connsiteX8" fmla="*/ 0 w 4038600"/>
              <a:gd name="connsiteY8" fmla="*/ 616829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8600" h="6172200">
                <a:moveTo>
                  <a:pt x="0" y="0"/>
                </a:moveTo>
                <a:lnTo>
                  <a:pt x="4038600" y="0"/>
                </a:lnTo>
                <a:lnTo>
                  <a:pt x="4038600" y="2741245"/>
                </a:lnTo>
                <a:lnTo>
                  <a:pt x="4038600" y="2765067"/>
                </a:lnTo>
                <a:lnTo>
                  <a:pt x="4037397" y="2765067"/>
                </a:lnTo>
                <a:lnTo>
                  <a:pt x="4020887" y="3092040"/>
                </a:lnTo>
                <a:cubicBezTo>
                  <a:pt x="3845187" y="4822120"/>
                  <a:pt x="2384080" y="6172200"/>
                  <a:pt x="607645" y="6172200"/>
                </a:cubicBezTo>
                <a:lnTo>
                  <a:pt x="453014" y="6168290"/>
                </a:lnTo>
                <a:lnTo>
                  <a:pt x="0" y="616829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AEAB2DB-5FE4-408F-9E8C-6E344C0810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407828" y="2084230"/>
            <a:ext cx="4354666" cy="5192873"/>
          </a:xfrm>
          <a:custGeom>
            <a:avLst/>
            <a:gdLst>
              <a:gd name="connsiteX0" fmla="*/ 4354666 w 4354666"/>
              <a:gd name="connsiteY0" fmla="*/ 3430955 h 5192873"/>
              <a:gd name="connsiteX1" fmla="*/ 1274506 w 4354666"/>
              <a:gd name="connsiteY1" fmla="*/ 17713 h 5192873"/>
              <a:gd name="connsiteX2" fmla="*/ 947533 w 4354666"/>
              <a:gd name="connsiteY2" fmla="*/ 1203 h 5192873"/>
              <a:gd name="connsiteX3" fmla="*/ 947533 w 4354666"/>
              <a:gd name="connsiteY3" fmla="*/ 0 h 5192873"/>
              <a:gd name="connsiteX4" fmla="*/ 923711 w 4354666"/>
              <a:gd name="connsiteY4" fmla="*/ 0 h 5192873"/>
              <a:gd name="connsiteX5" fmla="*/ 0 w 4354666"/>
              <a:gd name="connsiteY5" fmla="*/ 0 h 5192873"/>
              <a:gd name="connsiteX6" fmla="*/ 0 w 4354666"/>
              <a:gd name="connsiteY6" fmla="*/ 5192873 h 5192873"/>
              <a:gd name="connsiteX7" fmla="*/ 4350756 w 4354666"/>
              <a:gd name="connsiteY7" fmla="*/ 5192873 h 5192873"/>
              <a:gd name="connsiteX8" fmla="*/ 4350756 w 4354666"/>
              <a:gd name="connsiteY8" fmla="*/ 3585586 h 519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4666" h="5192873">
                <a:moveTo>
                  <a:pt x="4354666" y="3430955"/>
                </a:moveTo>
                <a:cubicBezTo>
                  <a:pt x="4354666" y="1654520"/>
                  <a:pt x="3004586" y="193413"/>
                  <a:pt x="1274506" y="17713"/>
                </a:cubicBezTo>
                <a:lnTo>
                  <a:pt x="947533" y="1203"/>
                </a:lnTo>
                <a:lnTo>
                  <a:pt x="947533" y="0"/>
                </a:lnTo>
                <a:lnTo>
                  <a:pt x="923711" y="0"/>
                </a:lnTo>
                <a:lnTo>
                  <a:pt x="0" y="0"/>
                </a:lnTo>
                <a:lnTo>
                  <a:pt x="0" y="5192873"/>
                </a:lnTo>
                <a:lnTo>
                  <a:pt x="4350756" y="5192873"/>
                </a:lnTo>
                <a:lnTo>
                  <a:pt x="4350756" y="358558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32B25-28CD-4FEB-A4D2-20FB649D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4033961" cy="4204251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Student Objectives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D99354-A406-4848-A696-E2A140DF2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11638"/>
              </p:ext>
            </p:extLst>
          </p:nvPr>
        </p:nvGraphicFramePr>
        <p:xfrm>
          <a:off x="6096000" y="685800"/>
          <a:ext cx="5486400" cy="536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57786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6D0B42E-5083-419F-A217-114345ABA4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2ED454-6580-44CE-80D5-1845DA0BB1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182"/>
            <a:ext cx="4267200" cy="6869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56437-9E92-46F1-B8D0-8CB604409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3087758" cy="4572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</a:rPr>
              <a:t>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03BEB-3ECC-4C7C-AF23-BCA2AE69D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5745" y="685800"/>
            <a:ext cx="4434062" cy="587294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/>
              <a:t>Everything in the universe is made of matter.</a:t>
            </a:r>
          </a:p>
          <a:p>
            <a:r>
              <a:rPr lang="en-US" sz="2400" b="1" dirty="0"/>
              <a:t>Matter</a:t>
            </a:r>
            <a:r>
              <a:rPr lang="en-US" sz="2400" dirty="0"/>
              <a:t> is anything that occupies space and has mass.</a:t>
            </a:r>
          </a:p>
          <a:p>
            <a:r>
              <a:rPr lang="en-US" sz="2400" b="1" dirty="0"/>
              <a:t>Mass</a:t>
            </a:r>
            <a:r>
              <a:rPr lang="en-US" sz="2400" dirty="0"/>
              <a:t> is the quantity of matter an object has.</a:t>
            </a:r>
          </a:p>
          <a:p>
            <a:r>
              <a:rPr lang="en-US" sz="2400" dirty="0"/>
              <a:t>Mass and weight are not the same.</a:t>
            </a:r>
          </a:p>
          <a:p>
            <a:r>
              <a:rPr lang="en-US" sz="2400" dirty="0"/>
              <a:t>Chemical changes in matter are essential to all life processes.</a:t>
            </a:r>
          </a:p>
          <a:p>
            <a:pPr marL="0"/>
            <a:endParaRPr lang="en-US" sz="24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CF12C7-ACB0-4E72-B41C-5BEA00526A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82433" y="3237489"/>
            <a:ext cx="2377104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3257145-C945-4F9C-9DE0-F7DD352A9C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82433" y="3237489"/>
            <a:ext cx="2377104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picture containing table, wire, computer, sitting&#10;&#10;Description automatically generated">
            <a:extLst>
              <a:ext uri="{FF2B5EF4-FFF2-40B4-BE49-F238E27FC236}">
                <a16:creationId xmlns:a16="http://schemas.microsoft.com/office/drawing/2014/main" id="{99A6468D-6EAE-4B3A-BF18-8317C7694F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2262" r="27253" b="-1"/>
          <a:stretch/>
        </p:blipFill>
        <p:spPr>
          <a:xfrm>
            <a:off x="8831792" y="681039"/>
            <a:ext cx="3368768" cy="6188523"/>
          </a:xfrm>
          <a:custGeom>
            <a:avLst/>
            <a:gdLst/>
            <a:ahLst/>
            <a:cxnLst/>
            <a:rect l="l" t="t" r="r" b="b"/>
            <a:pathLst>
              <a:path w="3368768" h="6188523">
                <a:moveTo>
                  <a:pt x="2436722" y="0"/>
                </a:moveTo>
                <a:lnTo>
                  <a:pt x="2453759" y="0"/>
                </a:lnTo>
                <a:lnTo>
                  <a:pt x="3368768" y="0"/>
                </a:lnTo>
                <a:lnTo>
                  <a:pt x="3368768" y="6188523"/>
                </a:lnTo>
                <a:lnTo>
                  <a:pt x="2797" y="6188523"/>
                </a:lnTo>
                <a:lnTo>
                  <a:pt x="2797" y="2564348"/>
                </a:lnTo>
                <a:lnTo>
                  <a:pt x="0" y="2453758"/>
                </a:lnTo>
                <a:cubicBezTo>
                  <a:pt x="0" y="1183283"/>
                  <a:pt x="965554" y="138325"/>
                  <a:pt x="2202876" y="12668"/>
                </a:cubicBezTo>
                <a:lnTo>
                  <a:pt x="2436722" y="8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49712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38E59FE-7D5E-44AE-9A51-08FBB00B5D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6ADCD-4229-49B5-9FBF-E4CA8E4E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91668"/>
            <a:ext cx="6397496" cy="15449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D1BB7-ED38-482B-8A60-09E07597F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143910"/>
            <a:ext cx="6096000" cy="403305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800" b="1" dirty="0"/>
              <a:t>Elements</a:t>
            </a:r>
            <a:r>
              <a:rPr lang="en-US" sz="2800" dirty="0"/>
              <a:t> are substances that cannot be broken down chemically into simpler kinds of matter.</a:t>
            </a:r>
          </a:p>
          <a:p>
            <a:r>
              <a:rPr lang="en-US" sz="2800" dirty="0"/>
              <a:t>100 elements have been identified, fewer than 30 are important for living things.</a:t>
            </a:r>
          </a:p>
          <a:p>
            <a:r>
              <a:rPr lang="en-US" sz="2800" dirty="0"/>
              <a:t>More than 90% of the mass of all kinds of organisms is composed of combinations of just 4 elements: </a:t>
            </a:r>
            <a:r>
              <a:rPr lang="en-US" sz="2800" b="1" dirty="0"/>
              <a:t>oxygen, carbon, hydrogen, and nitrogen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pic>
        <p:nvPicPr>
          <p:cNvPr id="9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DCB593B-ACDE-4557-BECA-C79D82222B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419" b="3"/>
          <a:stretch/>
        </p:blipFill>
        <p:spPr>
          <a:xfrm>
            <a:off x="7924803" y="1"/>
            <a:ext cx="4267197" cy="6870626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54757A4-999E-4582-917C-9C73BFEA9E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48214" y="3262081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BAE6AD2-77FD-438C-B9EE-3347535CE4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48214" y="3262081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784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54E4A1-6024-4D18-89EA-EB7EF53D3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84965AF-C953-45C8-BD68-12F8B58810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56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DECE677-C1FD-4829-8D4A-3C19A04A36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672" y="0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8D013-F245-4A2C-9B6E-5F7E1592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0988"/>
            <a:ext cx="9344578" cy="11564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</a:rPr>
              <a:t>Atoms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CEABA-D6A5-495A-BBCA-7ADE0A468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593074"/>
            <a:ext cx="5589767" cy="357912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The simplest particle of an element that retains all the properties of that element is the </a:t>
            </a:r>
            <a:r>
              <a:rPr lang="en-US" sz="2400" b="1" dirty="0"/>
              <a:t>atom</a:t>
            </a:r>
            <a:r>
              <a:rPr lang="en-US" sz="2400" dirty="0"/>
              <a:t>.</a:t>
            </a:r>
          </a:p>
          <a:p>
            <a:r>
              <a:rPr lang="en-US" sz="2400" dirty="0"/>
              <a:t>Atoms are composed of protons, neutrons and electrons.</a:t>
            </a:r>
          </a:p>
          <a:p>
            <a:r>
              <a:rPr lang="en-US" sz="2400" b="1" dirty="0"/>
              <a:t>Protons</a:t>
            </a:r>
            <a:r>
              <a:rPr lang="en-US" sz="2400" dirty="0"/>
              <a:t> and </a:t>
            </a:r>
            <a:r>
              <a:rPr lang="en-US" sz="2400" b="1" dirty="0"/>
              <a:t>neutrons</a:t>
            </a:r>
            <a:r>
              <a:rPr lang="en-US" sz="2400" dirty="0"/>
              <a:t> make up the nucleus of the atom.</a:t>
            </a:r>
          </a:p>
          <a:p>
            <a:r>
              <a:rPr lang="en-US" sz="2400" b="1" dirty="0"/>
              <a:t>Electrons</a:t>
            </a:r>
            <a:r>
              <a:rPr lang="en-US" sz="2400" dirty="0"/>
              <a:t> move about the nucleus in orbitals.</a:t>
            </a:r>
          </a:p>
          <a:p>
            <a:endParaRPr lang="en-US" dirty="0"/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3718C4-1967-401C-8389-4DCE93E73D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0401" y="2847684"/>
            <a:ext cx="4572000" cy="30746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739880" y="4606920"/>
              <a:ext cx="436320" cy="1531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0520" y="4597560"/>
                <a:ext cx="455040" cy="155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01837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FF30AE3-5A36-4C87-A232-1BB2380AE7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621A52-88CD-4B49-A58B-BEF9A39CC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203942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1C7E7A1-91C8-4555-9917-CA8A58A8C3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61149" y="-135146"/>
            <a:ext cx="2343647" cy="4520714"/>
          </a:xfrm>
          <a:custGeom>
            <a:avLst/>
            <a:gdLst>
              <a:gd name="connsiteX0" fmla="*/ 2343647 w 2343647"/>
              <a:gd name="connsiteY0" fmla="*/ 0 h 4520714"/>
              <a:gd name="connsiteX1" fmla="*/ 2343647 w 2343647"/>
              <a:gd name="connsiteY1" fmla="*/ 4520714 h 4520714"/>
              <a:gd name="connsiteX2" fmla="*/ 2340504 w 2343647"/>
              <a:gd name="connsiteY2" fmla="*/ 4458470 h 4520714"/>
              <a:gd name="connsiteX3" fmla="*/ 134816 w 2343647"/>
              <a:gd name="connsiteY3" fmla="*/ 2266740 h 4520714"/>
              <a:gd name="connsiteX4" fmla="*/ 0 w 2343647"/>
              <a:gd name="connsiteY4" fmla="*/ 2260357 h 4520714"/>
              <a:gd name="connsiteX5" fmla="*/ 134816 w 2343647"/>
              <a:gd name="connsiteY5" fmla="*/ 2253974 h 4520714"/>
              <a:gd name="connsiteX6" fmla="*/ 2340504 w 2343647"/>
              <a:gd name="connsiteY6" fmla="*/ 62243 h 45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647" h="4520714">
                <a:moveTo>
                  <a:pt x="2343647" y="0"/>
                </a:moveTo>
                <a:lnTo>
                  <a:pt x="2343647" y="4520714"/>
                </a:lnTo>
                <a:lnTo>
                  <a:pt x="2340504" y="4458470"/>
                </a:lnTo>
                <a:cubicBezTo>
                  <a:pt x="2222700" y="3298480"/>
                  <a:pt x="1296917" y="2377350"/>
                  <a:pt x="134816" y="2266740"/>
                </a:cubicBezTo>
                <a:lnTo>
                  <a:pt x="0" y="2260357"/>
                </a:lnTo>
                <a:lnTo>
                  <a:pt x="134816" y="2253974"/>
                </a:lnTo>
                <a:cubicBezTo>
                  <a:pt x="1296917" y="2143364"/>
                  <a:pt x="2222700" y="1222233"/>
                  <a:pt x="2340504" y="622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E861055-2EAB-429E-B867-4869568A11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61147" y="-135146"/>
            <a:ext cx="2343647" cy="4520714"/>
          </a:xfrm>
          <a:custGeom>
            <a:avLst/>
            <a:gdLst>
              <a:gd name="connsiteX0" fmla="*/ 2343647 w 2343647"/>
              <a:gd name="connsiteY0" fmla="*/ 0 h 4520714"/>
              <a:gd name="connsiteX1" fmla="*/ 2343647 w 2343647"/>
              <a:gd name="connsiteY1" fmla="*/ 4520714 h 4520714"/>
              <a:gd name="connsiteX2" fmla="*/ 2340504 w 2343647"/>
              <a:gd name="connsiteY2" fmla="*/ 4458470 h 4520714"/>
              <a:gd name="connsiteX3" fmla="*/ 134816 w 2343647"/>
              <a:gd name="connsiteY3" fmla="*/ 2266740 h 4520714"/>
              <a:gd name="connsiteX4" fmla="*/ 0 w 2343647"/>
              <a:gd name="connsiteY4" fmla="*/ 2260357 h 4520714"/>
              <a:gd name="connsiteX5" fmla="*/ 134816 w 2343647"/>
              <a:gd name="connsiteY5" fmla="*/ 2253974 h 4520714"/>
              <a:gd name="connsiteX6" fmla="*/ 2340504 w 2343647"/>
              <a:gd name="connsiteY6" fmla="*/ 62243 h 45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647" h="4520714">
                <a:moveTo>
                  <a:pt x="2343647" y="0"/>
                </a:moveTo>
                <a:lnTo>
                  <a:pt x="2343647" y="4520714"/>
                </a:lnTo>
                <a:lnTo>
                  <a:pt x="2340504" y="4458470"/>
                </a:lnTo>
                <a:cubicBezTo>
                  <a:pt x="2222700" y="3298480"/>
                  <a:pt x="1296917" y="2377350"/>
                  <a:pt x="134816" y="2266740"/>
                </a:cubicBezTo>
                <a:lnTo>
                  <a:pt x="0" y="2260357"/>
                </a:lnTo>
                <a:lnTo>
                  <a:pt x="134816" y="2253974"/>
                </a:lnTo>
                <a:cubicBezTo>
                  <a:pt x="1296917" y="2143364"/>
                  <a:pt x="2222700" y="1222233"/>
                  <a:pt x="2340504" y="6224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3BE9A-91A3-4EAF-8B63-9D55C18FD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11538"/>
            <a:ext cx="10058399" cy="1359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</a:rPr>
              <a:t>Periodic Table</a:t>
            </a:r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38611F-E759-4839-9092-DBBFC16567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3717" y="2550162"/>
            <a:ext cx="4900960" cy="37888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0DCCE-4AC7-4C06-B492-D3074A703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9955" y="2800582"/>
            <a:ext cx="7040136" cy="379455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dirty="0"/>
              <a:t>Each element has a different chemical symbol.</a:t>
            </a:r>
          </a:p>
          <a:p>
            <a:r>
              <a:rPr lang="en-US" sz="3200" dirty="0"/>
              <a:t>The number of protons in an atom is called the </a:t>
            </a:r>
            <a:r>
              <a:rPr lang="en-US" sz="3200" b="1" dirty="0"/>
              <a:t>atomic number</a:t>
            </a:r>
            <a:r>
              <a:rPr lang="en-US" sz="3200" dirty="0"/>
              <a:t> of the element.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mass number </a:t>
            </a:r>
            <a:r>
              <a:rPr lang="en-US" sz="3200" dirty="0"/>
              <a:t>of an atom is equal to the total number of protons and neutrons of the atom.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59978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4F6DD5F-8937-4B3E-911F-EB7A7D399C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11144A-98D8-4F6D-AEFF-CFBAC76694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267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62355F-6041-49B6-9ADE-ADA617C2A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1741" y="3249454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A36BA93-6E64-4A0E-B2C4-34541F1750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83790" y="3249455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7ED8C-42A3-4525-9A4B-EA4C26CB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3162299" cy="43148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Electrons</a:t>
            </a:r>
          </a:p>
        </p:txBody>
      </p:sp>
      <p:pic>
        <p:nvPicPr>
          <p:cNvPr id="5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AD4F5F4E-8988-480B-905C-1C22D27589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78319" y="132397"/>
            <a:ext cx="4502561" cy="25342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7EA46-7115-4C37-B40B-CA91B34A0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801" y="2854715"/>
            <a:ext cx="7122779" cy="363100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number of positively charged protons is balanced by an equal number of small, negatively charged particles called </a:t>
            </a:r>
            <a:r>
              <a:rPr lang="en-US" b="1" dirty="0"/>
              <a:t>electrons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/>
              <a:t>An </a:t>
            </a:r>
            <a:r>
              <a:rPr lang="en-US" b="1" dirty="0"/>
              <a:t>orbital </a:t>
            </a:r>
            <a:r>
              <a:rPr lang="en-US" dirty="0"/>
              <a:t>is a three-dimensional region around a nucleus that indicates the probable location of the electron.</a:t>
            </a:r>
          </a:p>
          <a:p>
            <a:pPr>
              <a:lnSpc>
                <a:spcPct val="110000"/>
              </a:lnSpc>
            </a:pPr>
            <a:r>
              <a:rPr lang="en-US" dirty="0"/>
              <a:t>Electrons in orbital that are farther away from the nucleus have greater energy than electrons that are in orbitals closer to the nucleus.</a:t>
            </a:r>
          </a:p>
          <a:p>
            <a:pPr>
              <a:lnSpc>
                <a:spcPct val="110000"/>
              </a:lnSpc>
            </a:pPr>
            <a:r>
              <a:rPr lang="en-US" dirty="0"/>
              <a:t>Orbitals correspond to specific energy levels.</a:t>
            </a:r>
          </a:p>
        </p:txBody>
      </p:sp>
    </p:spTree>
    <p:extLst>
      <p:ext uri="{BB962C8B-B14F-4D97-AF65-F5344CB8AC3E}">
        <p14:creationId xmlns:p14="http://schemas.microsoft.com/office/powerpoint/2010/main" val="2114466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1581</TotalTime>
  <Words>642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Nova Light</vt:lpstr>
      <vt:lpstr>Elephant</vt:lpstr>
      <vt:lpstr>ModOverlayVTI</vt:lpstr>
      <vt:lpstr>2.1 Composition of Matter </vt:lpstr>
      <vt:lpstr>Earth supports an enormous variety of organisms. The structure and function of living things are governed by the laws of chemistry.</vt:lpstr>
      <vt:lpstr>All organisms are made of the same basic material: carbon, hydrogen, oxygen, and nitrogen.  Jellyfish are made of cells that are composed primarily of water. The chemical reactions of life occur in the aqueous environment of the cell.</vt:lpstr>
      <vt:lpstr>Student Objectives</vt:lpstr>
      <vt:lpstr>Matter</vt:lpstr>
      <vt:lpstr>Elements</vt:lpstr>
      <vt:lpstr>Atoms</vt:lpstr>
      <vt:lpstr>Periodic Table</vt:lpstr>
      <vt:lpstr>Electrons</vt:lpstr>
      <vt:lpstr>Isotopes</vt:lpstr>
      <vt:lpstr>Compounds</vt:lpstr>
      <vt:lpstr>Chemical Bonds</vt:lpstr>
      <vt:lpstr>Covalent Bonds</vt:lpstr>
      <vt:lpstr>Ionic Bonds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Rick Reinders</cp:lastModifiedBy>
  <cp:revision>307</cp:revision>
  <dcterms:created xsi:type="dcterms:W3CDTF">2020-09-13T12:25:13Z</dcterms:created>
  <dcterms:modified xsi:type="dcterms:W3CDTF">2020-09-15T04:52:35Z</dcterms:modified>
</cp:coreProperties>
</file>