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36" y="-202576"/>
            <a:ext cx="12252036" cy="714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72175"/>
            <a:ext cx="7766936" cy="1646302"/>
          </a:xfrm>
        </p:spPr>
        <p:txBody>
          <a:bodyPr/>
          <a:lstStyle/>
          <a:p>
            <a:pPr algn="l"/>
            <a:r>
              <a:rPr lang="en-US" sz="6000" b="1" dirty="0" smtClean="0">
                <a:solidFill>
                  <a:schemeClr val="bg1"/>
                </a:solidFill>
              </a:rPr>
              <a:t>Chapter 2: Chemistry of life!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918118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bg1"/>
                </a:solidFill>
              </a:rPr>
              <a:t>T. Rick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4666" y="2570028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MIXTURE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b="1" dirty="0" smtClean="0"/>
              <a:t>Homogeneous: </a:t>
            </a:r>
            <a:r>
              <a:rPr lang="en-US" sz="5400" dirty="0" smtClean="0"/>
              <a:t>mixture in which 2 or more materials are evenly mixed together</a:t>
            </a:r>
          </a:p>
          <a:p>
            <a:pPr marL="0" indent="0" algn="ctr">
              <a:buNone/>
            </a:pPr>
            <a:r>
              <a:rPr lang="en-US" sz="5400" u="sng" dirty="0" smtClean="0">
                <a:sym typeface="Wingdings" panose="05000000000000000000" pitchFamily="2" charset="2"/>
              </a:rPr>
              <a:t>examples</a:t>
            </a:r>
            <a:r>
              <a:rPr lang="en-US" sz="54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5400" b="1" dirty="0">
                <a:sym typeface="Wingdings" panose="05000000000000000000" pitchFamily="2" charset="2"/>
              </a:rPr>
              <a:t>v</a:t>
            </a:r>
            <a:r>
              <a:rPr lang="en-US" sz="5400" b="1" dirty="0" smtClean="0">
                <a:sym typeface="Wingdings" panose="05000000000000000000" pitchFamily="2" charset="2"/>
              </a:rPr>
              <a:t>inegar, milk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4905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609600" y="178713"/>
            <a:ext cx="66294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b="1" dirty="0" smtClean="0"/>
              <a:t>Classifying Matter</a:t>
            </a:r>
            <a:endParaRPr lang="en-US" altLang="en-US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76600" y="1981200"/>
            <a:ext cx="3200400" cy="461665"/>
          </a:xfrm>
          <a:prstGeom prst="rect">
            <a:avLst/>
          </a:prstGeom>
          <a:noFill/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6800" y="2971800"/>
            <a:ext cx="2667000" cy="461665"/>
          </a:xfrm>
          <a:prstGeom prst="rect">
            <a:avLst/>
          </a:prstGeom>
          <a:noFill/>
          <a:ln w="38100" cap="sq">
            <a:solidFill>
              <a:srgbClr val="FF00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410200" y="2971800"/>
            <a:ext cx="2743200" cy="461665"/>
          </a:xfrm>
          <a:prstGeom prst="rect">
            <a:avLst/>
          </a:prstGeom>
          <a:noFill/>
          <a:ln w="38100" cap="sq">
            <a:solidFill>
              <a:srgbClr val="FF00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62000" y="4572000"/>
            <a:ext cx="1676400" cy="430887"/>
          </a:xfrm>
          <a:prstGeom prst="rect">
            <a:avLst/>
          </a:prstGeom>
          <a:noFill/>
          <a:ln w="38100" cap="sq">
            <a:solidFill>
              <a:srgbClr val="00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2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14600" y="4572000"/>
            <a:ext cx="1905000" cy="430887"/>
          </a:xfrm>
          <a:prstGeom prst="rect">
            <a:avLst/>
          </a:prstGeom>
          <a:noFill/>
          <a:ln w="38100" cap="sq">
            <a:solidFill>
              <a:srgbClr val="00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2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343400" y="3886200"/>
            <a:ext cx="2362200" cy="400110"/>
          </a:xfrm>
          <a:prstGeom prst="rect">
            <a:avLst/>
          </a:prstGeom>
          <a:noFill/>
          <a:ln w="38100" cap="sq">
            <a:solidFill>
              <a:srgbClr val="00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781800" y="3886200"/>
            <a:ext cx="2362200" cy="400110"/>
          </a:xfrm>
          <a:prstGeom prst="rect">
            <a:avLst/>
          </a:prstGeom>
          <a:noFill/>
          <a:ln w="38100" cap="sq">
            <a:solidFill>
              <a:srgbClr val="00FF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143000" y="6019800"/>
            <a:ext cx="990600" cy="46166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gold</a:t>
            </a:r>
            <a:endParaRPr lang="en-US" altLang="en-US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667000" y="6019800"/>
            <a:ext cx="1600200" cy="461665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800600" y="4876800"/>
            <a:ext cx="1600200" cy="461963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 smtClean="0"/>
              <a:t>milk</a:t>
            </a:r>
            <a:endParaRPr lang="en-US" altLang="en-US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781800" y="4800600"/>
            <a:ext cx="1981200" cy="40011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3429000" y="2514600"/>
            <a:ext cx="2667000" cy="381000"/>
            <a:chOff x="3429000" y="2514600"/>
            <a:chExt cx="2667000" cy="381000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3429000" y="2514600"/>
              <a:ext cx="1219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5105400" y="2514600"/>
              <a:ext cx="9906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17" name="Group 23"/>
          <p:cNvGrpSpPr>
            <a:grpSpLocks/>
          </p:cNvGrpSpPr>
          <p:nvPr/>
        </p:nvGrpSpPr>
        <p:grpSpPr bwMode="auto">
          <a:xfrm>
            <a:off x="1676400" y="3505200"/>
            <a:ext cx="1371600" cy="914400"/>
            <a:chOff x="1676400" y="3505200"/>
            <a:chExt cx="1371600" cy="9144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1676400" y="3505200"/>
              <a:ext cx="685800" cy="914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438400" y="3505200"/>
              <a:ext cx="609600" cy="9144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6019800" y="3505200"/>
            <a:ext cx="1447800" cy="304800"/>
            <a:chOff x="6019800" y="3505200"/>
            <a:chExt cx="1447800" cy="304800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6019800" y="3505200"/>
              <a:ext cx="685800" cy="3048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705600" y="3505200"/>
              <a:ext cx="762000" cy="3048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1600200" y="5105400"/>
            <a:ext cx="1828800" cy="838200"/>
            <a:chOff x="1600200" y="5105400"/>
            <a:chExt cx="1828800" cy="838200"/>
          </a:xfrm>
        </p:grpSpPr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600200" y="5105400"/>
              <a:ext cx="0" cy="762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429000" y="5105400"/>
              <a:ext cx="0" cy="838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grpSp>
        <p:nvGrpSpPr>
          <p:cNvPr id="26" name="Group 27"/>
          <p:cNvGrpSpPr>
            <a:grpSpLocks/>
          </p:cNvGrpSpPr>
          <p:nvPr/>
        </p:nvGrpSpPr>
        <p:grpSpPr bwMode="auto">
          <a:xfrm>
            <a:off x="5410200" y="4343400"/>
            <a:ext cx="2438400" cy="457200"/>
            <a:chOff x="5410200" y="4343400"/>
            <a:chExt cx="2438400" cy="457200"/>
          </a:xfrm>
        </p:grpSpPr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5410200" y="4343400"/>
              <a:ext cx="0" cy="4572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7848600" y="4343400"/>
              <a:ext cx="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665535" y="322005"/>
            <a:ext cx="42941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- SUBSTANCES</a:t>
            </a:r>
          </a:p>
          <a:p>
            <a:pPr algn="r"/>
            <a:r>
              <a:rPr lang="en-US" sz="3200" b="1" dirty="0" smtClean="0"/>
              <a:t>-TAKES UP SPACE</a:t>
            </a:r>
          </a:p>
          <a:p>
            <a:pPr algn="r"/>
            <a:r>
              <a:rPr lang="en-US" sz="3200" b="1" dirty="0" smtClean="0"/>
              <a:t>-MATTER</a:t>
            </a:r>
          </a:p>
          <a:p>
            <a:pPr algn="r"/>
            <a:r>
              <a:rPr lang="en-US" sz="3200" b="1" dirty="0"/>
              <a:t>-</a:t>
            </a:r>
            <a:r>
              <a:rPr lang="en-US" sz="2800" b="1" dirty="0" smtClean="0"/>
              <a:t>HETEROGENEOUS</a:t>
            </a:r>
          </a:p>
          <a:p>
            <a:pPr algn="r"/>
            <a:r>
              <a:rPr lang="en-US" sz="3200" b="1" dirty="0" smtClean="0"/>
              <a:t>-COMPOUNDS</a:t>
            </a:r>
          </a:p>
          <a:p>
            <a:pPr algn="r"/>
            <a:r>
              <a:rPr lang="en-US" sz="3200" b="1" dirty="0" smtClean="0"/>
              <a:t>-HAS MASS</a:t>
            </a:r>
          </a:p>
          <a:p>
            <a:pPr algn="r"/>
            <a:r>
              <a:rPr lang="en-US" sz="3600" b="1" dirty="0" smtClean="0"/>
              <a:t>-</a:t>
            </a:r>
            <a:r>
              <a:rPr lang="en-US" sz="2400" b="1" dirty="0" smtClean="0"/>
              <a:t>ROCKY ROAD ICE-CREAM</a:t>
            </a:r>
          </a:p>
          <a:p>
            <a:pPr algn="r"/>
            <a:r>
              <a:rPr lang="en-US" sz="3200" b="1" dirty="0" smtClean="0"/>
              <a:t>-MIXTURES</a:t>
            </a:r>
          </a:p>
          <a:p>
            <a:pPr algn="r"/>
            <a:r>
              <a:rPr lang="en-US" sz="2800" b="1" dirty="0" smtClean="0"/>
              <a:t>-HOMOGENEOUS</a:t>
            </a:r>
          </a:p>
          <a:p>
            <a:pPr marL="457200" indent="-457200" algn="r">
              <a:buFontTx/>
              <a:buChar char="-"/>
            </a:pPr>
            <a:r>
              <a:rPr lang="en-US" sz="3200" b="1" dirty="0" smtClean="0"/>
              <a:t>ELEMENTS</a:t>
            </a:r>
          </a:p>
          <a:p>
            <a:pPr marL="457200" indent="-457200" algn="r">
              <a:buFontTx/>
              <a:buChar char="-"/>
            </a:pPr>
            <a:r>
              <a:rPr lang="en-US" sz="3200" b="1" dirty="0" smtClean="0"/>
              <a:t>CO</a:t>
            </a:r>
            <a:r>
              <a:rPr lang="en-US" sz="3200" b="1" baseline="-25000" dirty="0" smtClean="0"/>
              <a:t>2</a:t>
            </a:r>
            <a:endParaRPr lang="en-US" sz="3200" b="1" baseline="-25000" dirty="0"/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 rot="10800000">
            <a:off x="3543300" y="1485900"/>
            <a:ext cx="2667000" cy="381000"/>
            <a:chOff x="3429000" y="2514600"/>
            <a:chExt cx="2667000" cy="381000"/>
          </a:xfrm>
        </p:grpSpPr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H="1">
              <a:off x="3429000" y="2514600"/>
              <a:ext cx="12192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3" name="Line 17"/>
            <p:cNvSpPr>
              <a:spLocks noChangeShapeType="1"/>
            </p:cNvSpPr>
            <p:nvPr/>
          </p:nvSpPr>
          <p:spPr bwMode="auto">
            <a:xfrm>
              <a:off x="5105400" y="2514600"/>
              <a:ext cx="990600" cy="38100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5997498" y="1050685"/>
            <a:ext cx="1981200" cy="40011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897565" y="1093113"/>
            <a:ext cx="1981200" cy="40011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905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26524"/>
            <a:ext cx="8946541" cy="49218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b="1" i="1" dirty="0" smtClean="0"/>
              <a:t>Determine whether the following is a element (E), compound (C), homogeneous mixture (HO), or heterogeneous mixture (HE)</a:t>
            </a:r>
          </a:p>
          <a:p>
            <a:pPr marL="0" indent="0" algn="ctr">
              <a:buNone/>
            </a:pPr>
            <a:endParaRPr lang="en-US" sz="2400" i="1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Chocolate chip cookie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Water (H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0)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Milk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Pile of leaves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Oxygen (O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78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You will find definitions for the vocabulary words listed on page 31, 35, and 39 of the textbook.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 will assign each group to be responsible for teaching the class about a different topic. </a:t>
            </a:r>
          </a:p>
          <a:p>
            <a:endParaRPr lang="en-US" sz="2400" dirty="0" smtClean="0"/>
          </a:p>
          <a:p>
            <a:r>
              <a:rPr lang="en-US" sz="2400" dirty="0" smtClean="0"/>
              <a:t>You need to be able to put these concepts and definitions into your own words to give a clear understanding and show your comprehension of the material.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96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of 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living things are made of the same basic materials; carbon, hydrogen, oxygen and nitrogen. Living things, such as this jellyfish, are made of cells that are composed primarily of water.</a:t>
            </a:r>
          </a:p>
          <a:p>
            <a:r>
              <a:rPr lang="en-US" dirty="0" smtClean="0"/>
              <a:t>The chemical reactions of life occur in the aqueous environment of the cell.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633" y="2645887"/>
            <a:ext cx="6060110" cy="29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Composition of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2738"/>
            <a:ext cx="8946541" cy="462566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Come up with a definition of matter.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3900" b="1" dirty="0" smtClean="0">
                <a:solidFill>
                  <a:schemeClr val="accent5">
                    <a:lumMod val="75000"/>
                  </a:schemeClr>
                </a:solidFill>
              </a:rPr>
              <a:t>Matter </a:t>
            </a:r>
            <a:r>
              <a:rPr lang="en-US" sz="3900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anything that has </a:t>
            </a:r>
            <a:r>
              <a:rPr lang="en-US" sz="3900" b="1" u="sng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mass</a:t>
            </a:r>
            <a:r>
              <a:rPr lang="en-US" sz="3900" b="1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and </a:t>
            </a:r>
            <a:r>
              <a:rPr lang="en-US" sz="3900" b="1" u="sng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takes up space!</a:t>
            </a:r>
            <a:endParaRPr lang="en-US" sz="3900" b="1" dirty="0" smtClean="0">
              <a:solidFill>
                <a:schemeClr val="accent5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D</a:t>
            </a:r>
            <a:r>
              <a:rPr lang="en-US" sz="2800" dirty="0" smtClean="0">
                <a:sym typeface="Wingdings" panose="05000000000000000000" pitchFamily="2" charset="2"/>
              </a:rPr>
              <a:t>etermine which of the following would be classified as matter: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2800" b="1" dirty="0" smtClean="0">
                <a:sym typeface="Wingdings" panose="05000000000000000000" pitchFamily="2" charset="2"/>
              </a:rPr>
              <a:t>WHALE, MILK, HEAT, DINOSAUR, GRASS, LOVE, BLOOD, SUN, BOOK, YOU, GRAVITY</a:t>
            </a:r>
            <a:endParaRPr lang="en-US" sz="2800" b="1" dirty="0"/>
          </a:p>
        </p:txBody>
      </p:sp>
      <p:sp>
        <p:nvSpPr>
          <p:cNvPr id="4" name="Oval 3"/>
          <p:cNvSpPr/>
          <p:nvPr/>
        </p:nvSpPr>
        <p:spPr>
          <a:xfrm>
            <a:off x="1352282" y="5293217"/>
            <a:ext cx="1056067" cy="53554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50672" y="5690315"/>
            <a:ext cx="886477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13628" y="5690315"/>
            <a:ext cx="893990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8550" y="5690314"/>
            <a:ext cx="1114097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08349" y="5360829"/>
            <a:ext cx="1114097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38892" y="5293217"/>
            <a:ext cx="1768726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44162" y="5333999"/>
            <a:ext cx="1114097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05114" y="5307166"/>
            <a:ext cx="1308587" cy="46793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1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Matter can be classified as either a </a:t>
            </a:r>
            <a:r>
              <a:rPr lang="en-US" sz="6000" b="1" dirty="0" smtClean="0"/>
              <a:t>substance </a:t>
            </a:r>
            <a:r>
              <a:rPr lang="en-US" sz="6000" dirty="0" smtClean="0"/>
              <a:t>or </a:t>
            </a:r>
            <a:r>
              <a:rPr lang="en-US" sz="6000" b="1" dirty="0" smtClean="0"/>
              <a:t>mixture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5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0654"/>
            <a:ext cx="10515600" cy="5686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Substance: </a:t>
            </a:r>
            <a:r>
              <a:rPr lang="en-US" sz="5400" dirty="0" smtClean="0"/>
              <a:t>type of matter with a fixed structure that cannot be separated by physical means </a:t>
            </a:r>
          </a:p>
          <a:p>
            <a:pPr marL="0" indent="0" algn="ctr">
              <a:buNone/>
            </a:pPr>
            <a:r>
              <a:rPr lang="en-US" sz="5400" u="sng" dirty="0" smtClean="0"/>
              <a:t>2 examples</a:t>
            </a:r>
            <a:r>
              <a:rPr lang="en-US" sz="5400" dirty="0" smtClean="0"/>
              <a:t> </a:t>
            </a:r>
            <a:r>
              <a:rPr lang="en-US" sz="54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5400" b="1" dirty="0" smtClean="0">
                <a:sym typeface="Wingdings" panose="05000000000000000000" pitchFamily="2" charset="2"/>
              </a:rPr>
              <a:t>elements</a:t>
            </a:r>
            <a:r>
              <a:rPr lang="en-US" sz="5400" dirty="0" smtClean="0">
                <a:sym typeface="Wingdings" panose="05000000000000000000" pitchFamily="2" charset="2"/>
              </a:rPr>
              <a:t> &amp; </a:t>
            </a:r>
            <a:r>
              <a:rPr lang="en-US" sz="5400" b="1" dirty="0" smtClean="0">
                <a:sym typeface="Wingdings" panose="05000000000000000000" pitchFamily="2" charset="2"/>
              </a:rPr>
              <a:t>compounds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1301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SUBSTANCE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5400" b="1" dirty="0" smtClean="0"/>
              <a:t>Element: </a:t>
            </a:r>
            <a:r>
              <a:rPr lang="en-US" sz="5400" dirty="0" smtClean="0"/>
              <a:t>substance made up of the </a:t>
            </a:r>
            <a:r>
              <a:rPr lang="en-US" sz="5400" i="1" dirty="0" smtClean="0"/>
              <a:t>same </a:t>
            </a:r>
            <a:r>
              <a:rPr lang="en-US" sz="5400" dirty="0" smtClean="0"/>
              <a:t>atoms combined</a:t>
            </a:r>
          </a:p>
          <a:p>
            <a:pPr marL="0" indent="0" algn="ctr">
              <a:buNone/>
            </a:pPr>
            <a:r>
              <a:rPr lang="en-US" sz="5400" u="sng" dirty="0" smtClean="0">
                <a:sym typeface="Wingdings" panose="05000000000000000000" pitchFamily="2" charset="2"/>
              </a:rPr>
              <a:t>examples</a:t>
            </a:r>
            <a:r>
              <a:rPr lang="en-US" sz="54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5400" b="1" dirty="0">
                <a:sym typeface="Wingdings" panose="05000000000000000000" pitchFamily="2" charset="2"/>
              </a:rPr>
              <a:t>g</a:t>
            </a:r>
            <a:r>
              <a:rPr lang="en-US" sz="5400" b="1" dirty="0" smtClean="0">
                <a:sym typeface="Wingdings" panose="05000000000000000000" pitchFamily="2" charset="2"/>
              </a:rPr>
              <a:t>old, helium, aluminum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62204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SUBSTANCE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5400" b="1" dirty="0" smtClean="0"/>
              <a:t>Compound: </a:t>
            </a:r>
            <a:r>
              <a:rPr lang="en-US" sz="5400" dirty="0" smtClean="0"/>
              <a:t>substance made up of 2 or more </a:t>
            </a:r>
            <a:r>
              <a:rPr lang="en-US" sz="5400" i="1" dirty="0" smtClean="0"/>
              <a:t>different </a:t>
            </a:r>
            <a:r>
              <a:rPr lang="en-US" sz="5400" dirty="0" smtClean="0"/>
              <a:t>atoms that are combined</a:t>
            </a:r>
          </a:p>
          <a:p>
            <a:pPr marL="0" indent="0" algn="ctr">
              <a:buNone/>
            </a:pPr>
            <a:r>
              <a:rPr lang="en-US" sz="5400" u="sng" dirty="0" smtClean="0">
                <a:sym typeface="Wingdings" panose="05000000000000000000" pitchFamily="2" charset="2"/>
              </a:rPr>
              <a:t>examples</a:t>
            </a:r>
            <a:r>
              <a:rPr lang="en-US" sz="54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5400" b="1" dirty="0" smtClean="0">
                <a:sym typeface="Wingdings" panose="05000000000000000000" pitchFamily="2" charset="2"/>
              </a:rPr>
              <a:t>Water (H</a:t>
            </a:r>
            <a:r>
              <a:rPr lang="en-US" sz="5400" b="1" baseline="-25000" dirty="0" smtClean="0">
                <a:sym typeface="Wingdings" panose="05000000000000000000" pitchFamily="2" charset="2"/>
              </a:rPr>
              <a:t>2</a:t>
            </a:r>
            <a:r>
              <a:rPr lang="en-US" sz="5400" b="1" dirty="0" smtClean="0">
                <a:sym typeface="Wingdings" panose="05000000000000000000" pitchFamily="2" charset="2"/>
              </a:rPr>
              <a:t>0), carbon dioxide (CO</a:t>
            </a:r>
            <a:r>
              <a:rPr lang="en-US" sz="5400" b="1" baseline="-25000" dirty="0" smtClean="0">
                <a:sym typeface="Wingdings" panose="05000000000000000000" pitchFamily="2" charset="2"/>
              </a:rPr>
              <a:t>2</a:t>
            </a:r>
            <a:r>
              <a:rPr lang="en-US" sz="5400" b="1" dirty="0" smtClean="0">
                <a:sym typeface="Wingdings" panose="05000000000000000000" pitchFamily="2" charset="2"/>
              </a:rPr>
              <a:t>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788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122"/>
            <a:ext cx="10515600" cy="5061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Mixture: </a:t>
            </a:r>
            <a:r>
              <a:rPr lang="en-US" sz="5400" dirty="0" smtClean="0"/>
              <a:t>type of matter made up of 2 or more substances that can be separated by physical means; </a:t>
            </a:r>
          </a:p>
          <a:p>
            <a:pPr marL="0" indent="0" algn="ctr">
              <a:buNone/>
            </a:pPr>
            <a:r>
              <a:rPr lang="en-US" sz="5400" u="sng" dirty="0" smtClean="0"/>
              <a:t>2 examples</a:t>
            </a:r>
            <a:r>
              <a:rPr lang="en-US" sz="5400" dirty="0" smtClean="0"/>
              <a:t> </a:t>
            </a:r>
            <a:r>
              <a:rPr lang="en-US" sz="54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5400" b="1" dirty="0" smtClean="0">
                <a:sym typeface="Wingdings" panose="05000000000000000000" pitchFamily="2" charset="2"/>
              </a:rPr>
              <a:t>heterogeneous</a:t>
            </a:r>
            <a:r>
              <a:rPr lang="en-US" sz="5400" dirty="0" smtClean="0">
                <a:sym typeface="Wingdings" panose="05000000000000000000" pitchFamily="2" charset="2"/>
              </a:rPr>
              <a:t> &amp; </a:t>
            </a:r>
            <a:r>
              <a:rPr lang="en-US" sz="5400" b="1" dirty="0" smtClean="0">
                <a:sym typeface="Wingdings" panose="05000000000000000000" pitchFamily="2" charset="2"/>
              </a:rPr>
              <a:t>homogeneous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3732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MIXTURE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659"/>
            <a:ext cx="10515600" cy="4727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Heterogeneous: </a:t>
            </a:r>
            <a:r>
              <a:rPr lang="en-US" sz="5400" dirty="0" smtClean="0"/>
              <a:t>mixture in which 2 or more materials are </a:t>
            </a:r>
            <a:r>
              <a:rPr lang="en-US" sz="5400" b="1" dirty="0" smtClean="0"/>
              <a:t>not</a:t>
            </a:r>
            <a:r>
              <a:rPr lang="en-US" sz="5400" dirty="0" smtClean="0"/>
              <a:t> evenly mixed together</a:t>
            </a:r>
            <a:endParaRPr lang="en-US" sz="54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5400" u="sng" dirty="0" smtClean="0">
                <a:sym typeface="Wingdings" panose="05000000000000000000" pitchFamily="2" charset="2"/>
              </a:rPr>
              <a:t>examples</a:t>
            </a:r>
            <a:r>
              <a:rPr lang="en-US" sz="54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5400" b="1" dirty="0" smtClean="0">
                <a:sym typeface="Wingdings" panose="05000000000000000000" pitchFamily="2" charset="2"/>
              </a:rPr>
              <a:t>Pizza, fruit salad, </a:t>
            </a:r>
            <a:r>
              <a:rPr lang="en-US" sz="5400" b="1" dirty="0" err="1" smtClean="0">
                <a:sym typeface="Wingdings" panose="05000000000000000000" pitchFamily="2" charset="2"/>
              </a:rPr>
              <a:t>chex</a:t>
            </a:r>
            <a:r>
              <a:rPr lang="en-US" sz="5400" b="1" dirty="0" smtClean="0">
                <a:sym typeface="Wingdings" panose="05000000000000000000" pitchFamily="2" charset="2"/>
              </a:rPr>
              <a:t> mix</a:t>
            </a:r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8577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401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Chapter 2: Chemistry of life!</vt:lpstr>
      <vt:lpstr>Chemistry of life</vt:lpstr>
      <vt:lpstr>Composition of Matter</vt:lpstr>
      <vt:lpstr>PowerPoint Presentation</vt:lpstr>
      <vt:lpstr>PowerPoint Presentation</vt:lpstr>
      <vt:lpstr>SUBSTANCE</vt:lpstr>
      <vt:lpstr>SUBSTANCE</vt:lpstr>
      <vt:lpstr>PowerPoint Presentation</vt:lpstr>
      <vt:lpstr>MIXTURE</vt:lpstr>
      <vt:lpstr>MIXTURE</vt:lpstr>
      <vt:lpstr>PowerPoint Presentation</vt:lpstr>
      <vt:lpstr>PowerPoint Presentation</vt:lpstr>
      <vt:lpstr>Group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Rick Reinders</cp:lastModifiedBy>
  <cp:revision>16</cp:revision>
  <dcterms:created xsi:type="dcterms:W3CDTF">2019-05-10T00:55:28Z</dcterms:created>
  <dcterms:modified xsi:type="dcterms:W3CDTF">2019-08-01T07:50:10Z</dcterms:modified>
</cp:coreProperties>
</file>