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57" r:id="rId12"/>
    <p:sldId id="258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3E863-F1A0-424D-2E8E-9DC58FA486AB}" v="1917" dt="2020-09-13T12:55:05.565"/>
    <p1510:client id="{BA218D9C-5328-F44E-4843-2831D5946C26}" v="104" dt="2020-09-14T00:54:01.266"/>
    <p1510:client id="{D3AB175A-52D5-07E6-0162-6A50ACED137C}" v="415" dt="2020-09-14T00:48:1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DD430-474F-49F7-B482-B4884A149EA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2A58A1-F66A-4A96-A31B-CDF31D7DB312}">
      <dgm:prSet/>
      <dgm:spPr/>
      <dgm:t>
        <a:bodyPr/>
        <a:lstStyle/>
        <a:p>
          <a:r>
            <a:rPr lang="en-US"/>
            <a:t>Define</a:t>
          </a:r>
        </a:p>
      </dgm:t>
    </dgm:pt>
    <dgm:pt modelId="{7BA9206E-E6F7-48A2-962B-1A4A1259D22F}" type="parTrans" cxnId="{B325A51F-10F8-49A9-9368-C727A3010D70}">
      <dgm:prSet/>
      <dgm:spPr/>
      <dgm:t>
        <a:bodyPr/>
        <a:lstStyle/>
        <a:p>
          <a:endParaRPr lang="en-US"/>
        </a:p>
      </dgm:t>
    </dgm:pt>
    <dgm:pt modelId="{D3EB643C-2C0E-4B33-93DD-81F9FE4B3D7E}" type="sibTrans" cxnId="{B325A51F-10F8-49A9-9368-C727A3010D70}">
      <dgm:prSet/>
      <dgm:spPr/>
      <dgm:t>
        <a:bodyPr/>
        <a:lstStyle/>
        <a:p>
          <a:endParaRPr lang="en-US"/>
        </a:p>
      </dgm:t>
    </dgm:pt>
    <dgm:pt modelId="{59D67D7F-C136-4BDA-B659-F52575A876A6}">
      <dgm:prSet/>
      <dgm:spPr/>
      <dgm:t>
        <a:bodyPr/>
        <a:lstStyle/>
        <a:p>
          <a:r>
            <a:rPr lang="en-US"/>
            <a:t>Define the term matter.</a:t>
          </a:r>
        </a:p>
      </dgm:t>
    </dgm:pt>
    <dgm:pt modelId="{5FC8DB43-7D6B-4205-B78E-A4BA7818F9D0}" type="parTrans" cxnId="{BD2FE12B-EF5B-4FEE-BF4F-736D1385B38A}">
      <dgm:prSet/>
      <dgm:spPr/>
      <dgm:t>
        <a:bodyPr/>
        <a:lstStyle/>
        <a:p>
          <a:endParaRPr lang="en-US"/>
        </a:p>
      </dgm:t>
    </dgm:pt>
    <dgm:pt modelId="{E2481E3A-422E-4B14-A16E-1DE5E0975AAC}" type="sibTrans" cxnId="{BD2FE12B-EF5B-4FEE-BF4F-736D1385B38A}">
      <dgm:prSet/>
      <dgm:spPr/>
      <dgm:t>
        <a:bodyPr/>
        <a:lstStyle/>
        <a:p>
          <a:endParaRPr lang="en-US"/>
        </a:p>
      </dgm:t>
    </dgm:pt>
    <dgm:pt modelId="{465B8696-20BC-4276-A233-3D066671E68C}">
      <dgm:prSet/>
      <dgm:spPr/>
      <dgm:t>
        <a:bodyPr/>
        <a:lstStyle/>
        <a:p>
          <a:r>
            <a:rPr lang="en-US"/>
            <a:t>Explain</a:t>
          </a:r>
        </a:p>
      </dgm:t>
    </dgm:pt>
    <dgm:pt modelId="{AE2FFB7F-75FE-49C4-8800-96F08E25369F}" type="parTrans" cxnId="{CBC12C0B-F12C-421A-88CC-22B59671348B}">
      <dgm:prSet/>
      <dgm:spPr/>
      <dgm:t>
        <a:bodyPr/>
        <a:lstStyle/>
        <a:p>
          <a:endParaRPr lang="en-US"/>
        </a:p>
      </dgm:t>
    </dgm:pt>
    <dgm:pt modelId="{4C2A75CA-A0B9-45AB-9113-4D2AD5139103}" type="sibTrans" cxnId="{CBC12C0B-F12C-421A-88CC-22B59671348B}">
      <dgm:prSet/>
      <dgm:spPr/>
      <dgm:t>
        <a:bodyPr/>
        <a:lstStyle/>
        <a:p>
          <a:endParaRPr lang="en-US"/>
        </a:p>
      </dgm:t>
    </dgm:pt>
    <dgm:pt modelId="{22B15727-550E-4CA4-A34F-B6451D932266}">
      <dgm:prSet/>
      <dgm:spPr/>
      <dgm:t>
        <a:bodyPr/>
        <a:lstStyle/>
        <a:p>
          <a:r>
            <a:rPr lang="en-US"/>
            <a:t>Explain the relationship between elements and atoms.</a:t>
          </a:r>
        </a:p>
      </dgm:t>
    </dgm:pt>
    <dgm:pt modelId="{A9111BE0-A662-42F0-B70B-AC950BDDAC12}" type="parTrans" cxnId="{9ECD6180-5410-4D7A-B632-88051ED1EC6A}">
      <dgm:prSet/>
      <dgm:spPr/>
      <dgm:t>
        <a:bodyPr/>
        <a:lstStyle/>
        <a:p>
          <a:endParaRPr lang="en-US"/>
        </a:p>
      </dgm:t>
    </dgm:pt>
    <dgm:pt modelId="{839B9812-90A6-4AF9-9418-5AD97C71FB02}" type="sibTrans" cxnId="{9ECD6180-5410-4D7A-B632-88051ED1EC6A}">
      <dgm:prSet/>
      <dgm:spPr/>
      <dgm:t>
        <a:bodyPr/>
        <a:lstStyle/>
        <a:p>
          <a:endParaRPr lang="en-US"/>
        </a:p>
      </dgm:t>
    </dgm:pt>
    <dgm:pt modelId="{00106848-FF19-44B0-A466-9426A739EE06}">
      <dgm:prSet/>
      <dgm:spPr/>
      <dgm:t>
        <a:bodyPr/>
        <a:lstStyle/>
        <a:p>
          <a:r>
            <a:rPr lang="en-US"/>
            <a:t>Draw and label</a:t>
          </a:r>
        </a:p>
      </dgm:t>
    </dgm:pt>
    <dgm:pt modelId="{EF6B4DDD-95A7-4FDB-BB97-21C12EAC3B87}" type="parTrans" cxnId="{5B16346D-5CFD-48D3-A0CE-68E55FDAE759}">
      <dgm:prSet/>
      <dgm:spPr/>
      <dgm:t>
        <a:bodyPr/>
        <a:lstStyle/>
        <a:p>
          <a:endParaRPr lang="en-US"/>
        </a:p>
      </dgm:t>
    </dgm:pt>
    <dgm:pt modelId="{7ECD640E-6711-44E6-8865-1992DC391B85}" type="sibTrans" cxnId="{5B16346D-5CFD-48D3-A0CE-68E55FDAE759}">
      <dgm:prSet/>
      <dgm:spPr/>
      <dgm:t>
        <a:bodyPr/>
        <a:lstStyle/>
        <a:p>
          <a:endParaRPr lang="en-US"/>
        </a:p>
      </dgm:t>
    </dgm:pt>
    <dgm:pt modelId="{3C9E0503-F5F2-4433-8E89-C40589DE4D0A}">
      <dgm:prSet/>
      <dgm:spPr/>
      <dgm:t>
        <a:bodyPr/>
        <a:lstStyle/>
        <a:p>
          <a:r>
            <a:rPr lang="en-US"/>
            <a:t>Draw and label a model of the structure of an atom.</a:t>
          </a:r>
        </a:p>
      </dgm:t>
    </dgm:pt>
    <dgm:pt modelId="{436BFF9F-42E9-4ADC-B49A-D9438F71CBBA}" type="parTrans" cxnId="{ED0B6CEB-6BA0-45F6-B091-C21FB3B8A702}">
      <dgm:prSet/>
      <dgm:spPr/>
      <dgm:t>
        <a:bodyPr/>
        <a:lstStyle/>
        <a:p>
          <a:endParaRPr lang="en-US"/>
        </a:p>
      </dgm:t>
    </dgm:pt>
    <dgm:pt modelId="{46660EAC-20CF-4929-A8DA-B60350A00DFA}" type="sibTrans" cxnId="{ED0B6CEB-6BA0-45F6-B091-C21FB3B8A702}">
      <dgm:prSet/>
      <dgm:spPr/>
      <dgm:t>
        <a:bodyPr/>
        <a:lstStyle/>
        <a:p>
          <a:endParaRPr lang="en-US"/>
        </a:p>
      </dgm:t>
    </dgm:pt>
    <dgm:pt modelId="{14B6C811-1234-4F09-8A48-4691B045D6F3}">
      <dgm:prSet/>
      <dgm:spPr/>
      <dgm:t>
        <a:bodyPr/>
        <a:lstStyle/>
        <a:p>
          <a:r>
            <a:rPr lang="en-US"/>
            <a:t>Explain</a:t>
          </a:r>
        </a:p>
      </dgm:t>
    </dgm:pt>
    <dgm:pt modelId="{7F11576C-3EAF-4C0B-A8FB-417B7CF6E3D3}" type="parTrans" cxnId="{31B80C02-2588-42E7-B030-2FF220AD453F}">
      <dgm:prSet/>
      <dgm:spPr/>
      <dgm:t>
        <a:bodyPr/>
        <a:lstStyle/>
        <a:p>
          <a:endParaRPr lang="en-US"/>
        </a:p>
      </dgm:t>
    </dgm:pt>
    <dgm:pt modelId="{6886BE0F-E285-4E35-840A-D7B9A8A7E1C4}" type="sibTrans" cxnId="{31B80C02-2588-42E7-B030-2FF220AD453F}">
      <dgm:prSet/>
      <dgm:spPr/>
      <dgm:t>
        <a:bodyPr/>
        <a:lstStyle/>
        <a:p>
          <a:endParaRPr lang="en-US"/>
        </a:p>
      </dgm:t>
    </dgm:pt>
    <dgm:pt modelId="{35D458C0-5939-49DB-8D82-9C15305C0069}">
      <dgm:prSet/>
      <dgm:spPr/>
      <dgm:t>
        <a:bodyPr/>
        <a:lstStyle/>
        <a:p>
          <a:r>
            <a:rPr lang="en-US"/>
            <a:t>Explain how compounds affect an atom’s stability.</a:t>
          </a:r>
        </a:p>
      </dgm:t>
    </dgm:pt>
    <dgm:pt modelId="{1A94FAEC-DB96-4E2C-A60E-B0AA6D851B5E}" type="parTrans" cxnId="{C6A097AB-5E07-4064-8E82-D78EF494AC97}">
      <dgm:prSet/>
      <dgm:spPr/>
      <dgm:t>
        <a:bodyPr/>
        <a:lstStyle/>
        <a:p>
          <a:endParaRPr lang="en-US"/>
        </a:p>
      </dgm:t>
    </dgm:pt>
    <dgm:pt modelId="{4AD71587-E2BD-4B8F-A28A-7A5640DD4F27}" type="sibTrans" cxnId="{C6A097AB-5E07-4064-8E82-D78EF494AC97}">
      <dgm:prSet/>
      <dgm:spPr/>
      <dgm:t>
        <a:bodyPr/>
        <a:lstStyle/>
        <a:p>
          <a:endParaRPr lang="en-US"/>
        </a:p>
      </dgm:t>
    </dgm:pt>
    <dgm:pt modelId="{ACDF926A-37D2-4B8D-A3D1-92782FDF7A9C}">
      <dgm:prSet/>
      <dgm:spPr/>
      <dgm:t>
        <a:bodyPr/>
        <a:lstStyle/>
        <a:p>
          <a:r>
            <a:rPr lang="en-US"/>
            <a:t>Contrast</a:t>
          </a:r>
        </a:p>
      </dgm:t>
    </dgm:pt>
    <dgm:pt modelId="{598DCC9A-D3FB-435D-B1A6-F9BE5704FF0C}" type="parTrans" cxnId="{062116F6-51F5-4F20-8A00-9E02F3EAB5F2}">
      <dgm:prSet/>
      <dgm:spPr/>
      <dgm:t>
        <a:bodyPr/>
        <a:lstStyle/>
        <a:p>
          <a:endParaRPr lang="en-US"/>
        </a:p>
      </dgm:t>
    </dgm:pt>
    <dgm:pt modelId="{D8521DDD-4E9F-4101-8D32-C1B22C67B654}" type="sibTrans" cxnId="{062116F6-51F5-4F20-8A00-9E02F3EAB5F2}">
      <dgm:prSet/>
      <dgm:spPr/>
      <dgm:t>
        <a:bodyPr/>
        <a:lstStyle/>
        <a:p>
          <a:endParaRPr lang="en-US"/>
        </a:p>
      </dgm:t>
    </dgm:pt>
    <dgm:pt modelId="{C094662D-D6D8-48C4-A845-EE9F2EF9C767}">
      <dgm:prSet/>
      <dgm:spPr/>
      <dgm:t>
        <a:bodyPr/>
        <a:lstStyle/>
        <a:p>
          <a:r>
            <a:rPr lang="en-US"/>
            <a:t>Contrast covalent and ionic bonds.</a:t>
          </a:r>
        </a:p>
      </dgm:t>
    </dgm:pt>
    <dgm:pt modelId="{BA08E9C7-507B-4688-8EDF-9BD44D3B9F8B}" type="parTrans" cxnId="{3F09719C-9C24-44E2-A7CC-777C6C0B7E00}">
      <dgm:prSet/>
      <dgm:spPr/>
      <dgm:t>
        <a:bodyPr/>
        <a:lstStyle/>
        <a:p>
          <a:endParaRPr lang="en-US"/>
        </a:p>
      </dgm:t>
    </dgm:pt>
    <dgm:pt modelId="{4C758CE1-919F-43EA-A4CF-00FEA342A293}" type="sibTrans" cxnId="{3F09719C-9C24-44E2-A7CC-777C6C0B7E00}">
      <dgm:prSet/>
      <dgm:spPr/>
      <dgm:t>
        <a:bodyPr/>
        <a:lstStyle/>
        <a:p>
          <a:endParaRPr lang="en-US"/>
        </a:p>
      </dgm:t>
    </dgm:pt>
    <dgm:pt modelId="{8F8FD14C-5AEC-4714-9E34-5471C86F5FAA}" type="pres">
      <dgm:prSet presAssocID="{57EDD430-474F-49F7-B482-B4884A149E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C4F1F-F115-4ACA-82C0-740CF1AE7903}" type="pres">
      <dgm:prSet presAssocID="{4F2A58A1-F66A-4A96-A31B-CDF31D7DB312}" presName="linNode" presStyleCnt="0"/>
      <dgm:spPr/>
    </dgm:pt>
    <dgm:pt modelId="{E0D466CF-00D8-4C36-A103-92D46B83CF9C}" type="pres">
      <dgm:prSet presAssocID="{4F2A58A1-F66A-4A96-A31B-CDF31D7DB312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CF343371-B7F8-4E5B-8994-9A62B423A79E}" type="pres">
      <dgm:prSet presAssocID="{4F2A58A1-F66A-4A96-A31B-CDF31D7DB312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0A76120-7EC6-4C59-A56E-996E61FCDB8D}" type="pres">
      <dgm:prSet presAssocID="{D3EB643C-2C0E-4B33-93DD-81F9FE4B3D7E}" presName="sp" presStyleCnt="0"/>
      <dgm:spPr/>
    </dgm:pt>
    <dgm:pt modelId="{F55545E8-4771-4686-8677-3F3FD40BBA97}" type="pres">
      <dgm:prSet presAssocID="{465B8696-20BC-4276-A233-3D066671E68C}" presName="linNode" presStyleCnt="0"/>
      <dgm:spPr/>
    </dgm:pt>
    <dgm:pt modelId="{4A4120AD-29E8-4F5D-BFA1-1A444A082FBA}" type="pres">
      <dgm:prSet presAssocID="{465B8696-20BC-4276-A233-3D066671E68C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C51C1968-79D1-4094-9FE6-80C8E64C69FE}" type="pres">
      <dgm:prSet presAssocID="{465B8696-20BC-4276-A233-3D066671E68C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92B1A489-99F5-47AB-AFB7-12C2201DDE3B}" type="pres">
      <dgm:prSet presAssocID="{4C2A75CA-A0B9-45AB-9113-4D2AD5139103}" presName="sp" presStyleCnt="0"/>
      <dgm:spPr/>
    </dgm:pt>
    <dgm:pt modelId="{7B23C36A-BC8D-478B-A51D-78C1A58FD080}" type="pres">
      <dgm:prSet presAssocID="{00106848-FF19-44B0-A466-9426A739EE06}" presName="linNode" presStyleCnt="0"/>
      <dgm:spPr/>
    </dgm:pt>
    <dgm:pt modelId="{C5A87E49-2F23-4E5E-828A-729C832C8DE3}" type="pres">
      <dgm:prSet presAssocID="{00106848-FF19-44B0-A466-9426A739EE06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9256D0D2-4750-4ED4-AD04-CE4AF0916F93}" type="pres">
      <dgm:prSet presAssocID="{00106848-FF19-44B0-A466-9426A739EE06}" presName="descendantText" presStyleLbl="alignAccFollowNode1" presStyleIdx="2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69D9DE1-202B-44AD-935C-1D139E0C7D3C}" type="pres">
      <dgm:prSet presAssocID="{7ECD640E-6711-44E6-8865-1992DC391B85}" presName="sp" presStyleCnt="0"/>
      <dgm:spPr/>
    </dgm:pt>
    <dgm:pt modelId="{648B961E-05B4-480A-8BE5-0560D0EEB281}" type="pres">
      <dgm:prSet presAssocID="{14B6C811-1234-4F09-8A48-4691B045D6F3}" presName="linNode" presStyleCnt="0"/>
      <dgm:spPr/>
    </dgm:pt>
    <dgm:pt modelId="{36BB41AF-E536-4BAD-B3F6-38816DF18380}" type="pres">
      <dgm:prSet presAssocID="{14B6C811-1234-4F09-8A48-4691B045D6F3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8467CCE-7EF8-460D-8D51-EE832C77B709}" type="pres">
      <dgm:prSet presAssocID="{14B6C811-1234-4F09-8A48-4691B045D6F3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60C9C47-6934-4FBE-8D6E-B4108F1F81FE}" type="pres">
      <dgm:prSet presAssocID="{6886BE0F-E285-4E35-840A-D7B9A8A7E1C4}" presName="sp" presStyleCnt="0"/>
      <dgm:spPr/>
    </dgm:pt>
    <dgm:pt modelId="{49EDC77B-0E65-4661-A245-7638AB0A0085}" type="pres">
      <dgm:prSet presAssocID="{ACDF926A-37D2-4B8D-A3D1-92782FDF7A9C}" presName="linNode" presStyleCnt="0"/>
      <dgm:spPr/>
    </dgm:pt>
    <dgm:pt modelId="{E1D8CE24-842B-4D9B-834C-73924442EA55}" type="pres">
      <dgm:prSet presAssocID="{ACDF926A-37D2-4B8D-A3D1-92782FDF7A9C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5D9C010D-2E95-468E-90A3-1551B44377D5}" type="pres">
      <dgm:prSet presAssocID="{ACDF926A-37D2-4B8D-A3D1-92782FDF7A9C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C6A097AB-5E07-4064-8E82-D78EF494AC97}" srcId="{14B6C811-1234-4F09-8A48-4691B045D6F3}" destId="{35D458C0-5939-49DB-8D82-9C15305C0069}" srcOrd="0" destOrd="0" parTransId="{1A94FAEC-DB96-4E2C-A60E-B0AA6D851B5E}" sibTransId="{4AD71587-E2BD-4B8F-A28A-7A5640DD4F27}"/>
    <dgm:cxn modelId="{0EEEE1D6-C9B7-450C-90F6-AC98CD680E9D}" type="presOf" srcId="{C094662D-D6D8-48C4-A845-EE9F2EF9C767}" destId="{5D9C010D-2E95-468E-90A3-1551B44377D5}" srcOrd="0" destOrd="0" presId="urn:microsoft.com/office/officeart/2016/7/layout/VerticalSolidActionList"/>
    <dgm:cxn modelId="{695838D8-4177-4B0A-9C84-154DB46F0445}" type="presOf" srcId="{57EDD430-474F-49F7-B482-B4884A149EA1}" destId="{8F8FD14C-5AEC-4714-9E34-5471C86F5FAA}" srcOrd="0" destOrd="0" presId="urn:microsoft.com/office/officeart/2016/7/layout/VerticalSolidActionList"/>
    <dgm:cxn modelId="{D60ED6F0-650C-41D8-9769-1D53C9440A86}" type="presOf" srcId="{4F2A58A1-F66A-4A96-A31B-CDF31D7DB312}" destId="{E0D466CF-00D8-4C36-A103-92D46B83CF9C}" srcOrd="0" destOrd="0" presId="urn:microsoft.com/office/officeart/2016/7/layout/VerticalSolidActionList"/>
    <dgm:cxn modelId="{9ECD6180-5410-4D7A-B632-88051ED1EC6A}" srcId="{465B8696-20BC-4276-A233-3D066671E68C}" destId="{22B15727-550E-4CA4-A34F-B6451D932266}" srcOrd="0" destOrd="0" parTransId="{A9111BE0-A662-42F0-B70B-AC950BDDAC12}" sibTransId="{839B9812-90A6-4AF9-9418-5AD97C71FB02}"/>
    <dgm:cxn modelId="{FC758D9F-A4CD-44A1-8103-3C777C2743A0}" type="presOf" srcId="{59D67D7F-C136-4BDA-B659-F52575A876A6}" destId="{CF343371-B7F8-4E5B-8994-9A62B423A79E}" srcOrd="0" destOrd="0" presId="urn:microsoft.com/office/officeart/2016/7/layout/VerticalSolidActionList"/>
    <dgm:cxn modelId="{B325A51F-10F8-49A9-9368-C727A3010D70}" srcId="{57EDD430-474F-49F7-B482-B4884A149EA1}" destId="{4F2A58A1-F66A-4A96-A31B-CDF31D7DB312}" srcOrd="0" destOrd="0" parTransId="{7BA9206E-E6F7-48A2-962B-1A4A1259D22F}" sibTransId="{D3EB643C-2C0E-4B33-93DD-81F9FE4B3D7E}"/>
    <dgm:cxn modelId="{5B16346D-5CFD-48D3-A0CE-68E55FDAE759}" srcId="{57EDD430-474F-49F7-B482-B4884A149EA1}" destId="{00106848-FF19-44B0-A466-9426A739EE06}" srcOrd="2" destOrd="0" parTransId="{EF6B4DDD-95A7-4FDB-BB97-21C12EAC3B87}" sibTransId="{7ECD640E-6711-44E6-8865-1992DC391B85}"/>
    <dgm:cxn modelId="{4FD434F4-D494-4B30-A4CA-204696622FDF}" type="presOf" srcId="{ACDF926A-37D2-4B8D-A3D1-92782FDF7A9C}" destId="{E1D8CE24-842B-4D9B-834C-73924442EA55}" srcOrd="0" destOrd="0" presId="urn:microsoft.com/office/officeart/2016/7/layout/VerticalSolidActionList"/>
    <dgm:cxn modelId="{6706BCCA-83CA-4F1C-8167-8A2471D2F11F}" type="presOf" srcId="{3C9E0503-F5F2-4433-8E89-C40589DE4D0A}" destId="{9256D0D2-4750-4ED4-AD04-CE4AF0916F93}" srcOrd="0" destOrd="0" presId="urn:microsoft.com/office/officeart/2016/7/layout/VerticalSolidActionList"/>
    <dgm:cxn modelId="{ED0B6CEB-6BA0-45F6-B091-C21FB3B8A702}" srcId="{00106848-FF19-44B0-A466-9426A739EE06}" destId="{3C9E0503-F5F2-4433-8E89-C40589DE4D0A}" srcOrd="0" destOrd="0" parTransId="{436BFF9F-42E9-4ADC-B49A-D9438F71CBBA}" sibTransId="{46660EAC-20CF-4929-A8DA-B60350A00DFA}"/>
    <dgm:cxn modelId="{CBC12C0B-F12C-421A-88CC-22B59671348B}" srcId="{57EDD430-474F-49F7-B482-B4884A149EA1}" destId="{465B8696-20BC-4276-A233-3D066671E68C}" srcOrd="1" destOrd="0" parTransId="{AE2FFB7F-75FE-49C4-8800-96F08E25369F}" sibTransId="{4C2A75CA-A0B9-45AB-9113-4D2AD5139103}"/>
    <dgm:cxn modelId="{3F09719C-9C24-44E2-A7CC-777C6C0B7E00}" srcId="{ACDF926A-37D2-4B8D-A3D1-92782FDF7A9C}" destId="{C094662D-D6D8-48C4-A845-EE9F2EF9C767}" srcOrd="0" destOrd="0" parTransId="{BA08E9C7-507B-4688-8EDF-9BD44D3B9F8B}" sibTransId="{4C758CE1-919F-43EA-A4CF-00FEA342A293}"/>
    <dgm:cxn modelId="{31B80C02-2588-42E7-B030-2FF220AD453F}" srcId="{57EDD430-474F-49F7-B482-B4884A149EA1}" destId="{14B6C811-1234-4F09-8A48-4691B045D6F3}" srcOrd="3" destOrd="0" parTransId="{7F11576C-3EAF-4C0B-A8FB-417B7CF6E3D3}" sibTransId="{6886BE0F-E285-4E35-840A-D7B9A8A7E1C4}"/>
    <dgm:cxn modelId="{D2CC43A5-A0C6-4E58-8CBC-3255D16D952A}" type="presOf" srcId="{14B6C811-1234-4F09-8A48-4691B045D6F3}" destId="{36BB41AF-E536-4BAD-B3F6-38816DF18380}" srcOrd="0" destOrd="0" presId="urn:microsoft.com/office/officeart/2016/7/layout/VerticalSolidActionList"/>
    <dgm:cxn modelId="{062116F6-51F5-4F20-8A00-9E02F3EAB5F2}" srcId="{57EDD430-474F-49F7-B482-B4884A149EA1}" destId="{ACDF926A-37D2-4B8D-A3D1-92782FDF7A9C}" srcOrd="4" destOrd="0" parTransId="{598DCC9A-D3FB-435D-B1A6-F9BE5704FF0C}" sibTransId="{D8521DDD-4E9F-4101-8D32-C1B22C67B654}"/>
    <dgm:cxn modelId="{A10ACE38-6D5C-46E2-BA11-E3C05549A500}" type="presOf" srcId="{465B8696-20BC-4276-A233-3D066671E68C}" destId="{4A4120AD-29E8-4F5D-BFA1-1A444A082FBA}" srcOrd="0" destOrd="0" presId="urn:microsoft.com/office/officeart/2016/7/layout/VerticalSolidActionList"/>
    <dgm:cxn modelId="{BD2FE12B-EF5B-4FEE-BF4F-736D1385B38A}" srcId="{4F2A58A1-F66A-4A96-A31B-CDF31D7DB312}" destId="{59D67D7F-C136-4BDA-B659-F52575A876A6}" srcOrd="0" destOrd="0" parTransId="{5FC8DB43-7D6B-4205-B78E-A4BA7818F9D0}" sibTransId="{E2481E3A-422E-4B14-A16E-1DE5E0975AAC}"/>
    <dgm:cxn modelId="{B58901CB-630B-45BB-A6B5-C965E19ECDD9}" type="presOf" srcId="{00106848-FF19-44B0-A466-9426A739EE06}" destId="{C5A87E49-2F23-4E5E-828A-729C832C8DE3}" srcOrd="0" destOrd="0" presId="urn:microsoft.com/office/officeart/2016/7/layout/VerticalSolidActionList"/>
    <dgm:cxn modelId="{4BB325CE-C0F4-4988-8104-BD2286E30EA7}" type="presOf" srcId="{22B15727-550E-4CA4-A34F-B6451D932266}" destId="{C51C1968-79D1-4094-9FE6-80C8E64C69FE}" srcOrd="0" destOrd="0" presId="urn:microsoft.com/office/officeart/2016/7/layout/VerticalSolidActionList"/>
    <dgm:cxn modelId="{80FBECBC-5E26-4E31-8ED9-D6F153D5A477}" type="presOf" srcId="{35D458C0-5939-49DB-8D82-9C15305C0069}" destId="{78467CCE-7EF8-460D-8D51-EE832C77B709}" srcOrd="0" destOrd="0" presId="urn:microsoft.com/office/officeart/2016/7/layout/VerticalSolidActionList"/>
    <dgm:cxn modelId="{7BDB6B70-0DDF-4BEB-919F-EBB7490DE9AB}" type="presParOf" srcId="{8F8FD14C-5AEC-4714-9E34-5471C86F5FAA}" destId="{8DDC4F1F-F115-4ACA-82C0-740CF1AE7903}" srcOrd="0" destOrd="0" presId="urn:microsoft.com/office/officeart/2016/7/layout/VerticalSolidActionList"/>
    <dgm:cxn modelId="{84C77DE0-0E9B-4E07-9A46-BB9DB9B6E610}" type="presParOf" srcId="{8DDC4F1F-F115-4ACA-82C0-740CF1AE7903}" destId="{E0D466CF-00D8-4C36-A103-92D46B83CF9C}" srcOrd="0" destOrd="0" presId="urn:microsoft.com/office/officeart/2016/7/layout/VerticalSolidActionList"/>
    <dgm:cxn modelId="{2057AD87-7F23-4DC3-A71D-DA6A04B1AC5B}" type="presParOf" srcId="{8DDC4F1F-F115-4ACA-82C0-740CF1AE7903}" destId="{CF343371-B7F8-4E5B-8994-9A62B423A79E}" srcOrd="1" destOrd="0" presId="urn:microsoft.com/office/officeart/2016/7/layout/VerticalSolidActionList"/>
    <dgm:cxn modelId="{A6F663C2-7682-4925-AEE6-B74087CB6273}" type="presParOf" srcId="{8F8FD14C-5AEC-4714-9E34-5471C86F5FAA}" destId="{60A76120-7EC6-4C59-A56E-996E61FCDB8D}" srcOrd="1" destOrd="0" presId="urn:microsoft.com/office/officeart/2016/7/layout/VerticalSolidActionList"/>
    <dgm:cxn modelId="{B1E01954-00EE-49AC-997B-3A038BABF835}" type="presParOf" srcId="{8F8FD14C-5AEC-4714-9E34-5471C86F5FAA}" destId="{F55545E8-4771-4686-8677-3F3FD40BBA97}" srcOrd="2" destOrd="0" presId="urn:microsoft.com/office/officeart/2016/7/layout/VerticalSolidActionList"/>
    <dgm:cxn modelId="{FCF726F8-C78D-41D7-970D-DBF0B9601BFF}" type="presParOf" srcId="{F55545E8-4771-4686-8677-3F3FD40BBA97}" destId="{4A4120AD-29E8-4F5D-BFA1-1A444A082FBA}" srcOrd="0" destOrd="0" presId="urn:microsoft.com/office/officeart/2016/7/layout/VerticalSolidActionList"/>
    <dgm:cxn modelId="{414A156C-9095-48E1-9855-9558921E5BC9}" type="presParOf" srcId="{F55545E8-4771-4686-8677-3F3FD40BBA97}" destId="{C51C1968-79D1-4094-9FE6-80C8E64C69FE}" srcOrd="1" destOrd="0" presId="urn:microsoft.com/office/officeart/2016/7/layout/VerticalSolidActionList"/>
    <dgm:cxn modelId="{1B41C3E8-3B08-40CC-A8B1-AA5FE123EA28}" type="presParOf" srcId="{8F8FD14C-5AEC-4714-9E34-5471C86F5FAA}" destId="{92B1A489-99F5-47AB-AFB7-12C2201DDE3B}" srcOrd="3" destOrd="0" presId="urn:microsoft.com/office/officeart/2016/7/layout/VerticalSolidActionList"/>
    <dgm:cxn modelId="{51424BAD-9B77-40A9-B4A8-C88CF5C6E366}" type="presParOf" srcId="{8F8FD14C-5AEC-4714-9E34-5471C86F5FAA}" destId="{7B23C36A-BC8D-478B-A51D-78C1A58FD080}" srcOrd="4" destOrd="0" presId="urn:microsoft.com/office/officeart/2016/7/layout/VerticalSolidActionList"/>
    <dgm:cxn modelId="{CB0143B0-9B7D-4E5B-B67E-9A92E367193B}" type="presParOf" srcId="{7B23C36A-BC8D-478B-A51D-78C1A58FD080}" destId="{C5A87E49-2F23-4E5E-828A-729C832C8DE3}" srcOrd="0" destOrd="0" presId="urn:microsoft.com/office/officeart/2016/7/layout/VerticalSolidActionList"/>
    <dgm:cxn modelId="{6645D013-F921-40E1-A541-839B1EE1C20D}" type="presParOf" srcId="{7B23C36A-BC8D-478B-A51D-78C1A58FD080}" destId="{9256D0D2-4750-4ED4-AD04-CE4AF0916F93}" srcOrd="1" destOrd="0" presId="urn:microsoft.com/office/officeart/2016/7/layout/VerticalSolidActionList"/>
    <dgm:cxn modelId="{C8AA30D0-CBBD-4A1F-8CC3-E863E648C48F}" type="presParOf" srcId="{8F8FD14C-5AEC-4714-9E34-5471C86F5FAA}" destId="{B69D9DE1-202B-44AD-935C-1D139E0C7D3C}" srcOrd="5" destOrd="0" presId="urn:microsoft.com/office/officeart/2016/7/layout/VerticalSolidActionList"/>
    <dgm:cxn modelId="{D17EAB40-D72F-4EDD-85D1-023618645790}" type="presParOf" srcId="{8F8FD14C-5AEC-4714-9E34-5471C86F5FAA}" destId="{648B961E-05B4-480A-8BE5-0560D0EEB281}" srcOrd="6" destOrd="0" presId="urn:microsoft.com/office/officeart/2016/7/layout/VerticalSolidActionList"/>
    <dgm:cxn modelId="{4FCE47B5-B5FD-4430-8B89-26DCCD3E178E}" type="presParOf" srcId="{648B961E-05B4-480A-8BE5-0560D0EEB281}" destId="{36BB41AF-E536-4BAD-B3F6-38816DF18380}" srcOrd="0" destOrd="0" presId="urn:microsoft.com/office/officeart/2016/7/layout/VerticalSolidActionList"/>
    <dgm:cxn modelId="{6B621D00-2A70-482C-AABD-8B18851D0DDF}" type="presParOf" srcId="{648B961E-05B4-480A-8BE5-0560D0EEB281}" destId="{78467CCE-7EF8-460D-8D51-EE832C77B709}" srcOrd="1" destOrd="0" presId="urn:microsoft.com/office/officeart/2016/7/layout/VerticalSolidActionList"/>
    <dgm:cxn modelId="{794B2DA9-04DB-42C6-8C15-9DB250A059BD}" type="presParOf" srcId="{8F8FD14C-5AEC-4714-9E34-5471C86F5FAA}" destId="{360C9C47-6934-4FBE-8D6E-B4108F1F81FE}" srcOrd="7" destOrd="0" presId="urn:microsoft.com/office/officeart/2016/7/layout/VerticalSolidActionList"/>
    <dgm:cxn modelId="{0367DAD8-8AD7-4A50-BF60-C4F319497783}" type="presParOf" srcId="{8F8FD14C-5AEC-4714-9E34-5471C86F5FAA}" destId="{49EDC77B-0E65-4661-A245-7638AB0A0085}" srcOrd="8" destOrd="0" presId="urn:microsoft.com/office/officeart/2016/7/layout/VerticalSolidActionList"/>
    <dgm:cxn modelId="{4D24E61F-838E-4E2F-BA1E-BECFFDA8D085}" type="presParOf" srcId="{49EDC77B-0E65-4661-A245-7638AB0A0085}" destId="{E1D8CE24-842B-4D9B-834C-73924442EA55}" srcOrd="0" destOrd="0" presId="urn:microsoft.com/office/officeart/2016/7/layout/VerticalSolidActionList"/>
    <dgm:cxn modelId="{4B113BA0-80C4-46AE-A491-D558EF283C00}" type="presParOf" srcId="{49EDC77B-0E65-4661-A245-7638AB0A0085}" destId="{5D9C010D-2E95-468E-90A3-1551B44377D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3371-B7F8-4E5B-8994-9A62B423A79E}">
      <dsp:nvSpPr>
        <dsp:cNvPr id="0" name=""/>
        <dsp:cNvSpPr/>
      </dsp:nvSpPr>
      <dsp:spPr>
        <a:xfrm>
          <a:off x="1097279" y="2331"/>
          <a:ext cx="4389120" cy="1022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Define the term matter.</a:t>
          </a:r>
        </a:p>
      </dsp:txBody>
      <dsp:txXfrm>
        <a:off x="1097279" y="2331"/>
        <a:ext cx="4389120" cy="1022992"/>
      </dsp:txXfrm>
    </dsp:sp>
    <dsp:sp modelId="{E0D466CF-00D8-4C36-A103-92D46B83CF9C}">
      <dsp:nvSpPr>
        <dsp:cNvPr id="0" name=""/>
        <dsp:cNvSpPr/>
      </dsp:nvSpPr>
      <dsp:spPr>
        <a:xfrm>
          <a:off x="0" y="2331"/>
          <a:ext cx="1097280" cy="1022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Define</a:t>
          </a:r>
        </a:p>
      </dsp:txBody>
      <dsp:txXfrm>
        <a:off x="0" y="2331"/>
        <a:ext cx="1097280" cy="1022992"/>
      </dsp:txXfrm>
    </dsp:sp>
    <dsp:sp modelId="{C51C1968-79D1-4094-9FE6-80C8E64C69FE}">
      <dsp:nvSpPr>
        <dsp:cNvPr id="0" name=""/>
        <dsp:cNvSpPr/>
      </dsp:nvSpPr>
      <dsp:spPr>
        <a:xfrm>
          <a:off x="1097280" y="1086703"/>
          <a:ext cx="4389120" cy="10229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 the relationship between elements and atoms.</a:t>
          </a:r>
        </a:p>
      </dsp:txBody>
      <dsp:txXfrm>
        <a:off x="1097280" y="1086703"/>
        <a:ext cx="4389120" cy="1022992"/>
      </dsp:txXfrm>
    </dsp:sp>
    <dsp:sp modelId="{4A4120AD-29E8-4F5D-BFA1-1A444A082FBA}">
      <dsp:nvSpPr>
        <dsp:cNvPr id="0" name=""/>
        <dsp:cNvSpPr/>
      </dsp:nvSpPr>
      <dsp:spPr>
        <a:xfrm>
          <a:off x="0" y="1086703"/>
          <a:ext cx="1097280" cy="1022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1086703"/>
        <a:ext cx="1097280" cy="1022992"/>
      </dsp:txXfrm>
    </dsp:sp>
    <dsp:sp modelId="{9256D0D2-4750-4ED4-AD04-CE4AF0916F93}">
      <dsp:nvSpPr>
        <dsp:cNvPr id="0" name=""/>
        <dsp:cNvSpPr/>
      </dsp:nvSpPr>
      <dsp:spPr>
        <a:xfrm>
          <a:off x="1097280" y="2171075"/>
          <a:ext cx="4389120" cy="10229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Draw and label a model of the structure of an atom.</a:t>
          </a:r>
        </a:p>
      </dsp:txBody>
      <dsp:txXfrm>
        <a:off x="1097280" y="2171075"/>
        <a:ext cx="4389120" cy="1022992"/>
      </dsp:txXfrm>
    </dsp:sp>
    <dsp:sp modelId="{C5A87E49-2F23-4E5E-828A-729C832C8DE3}">
      <dsp:nvSpPr>
        <dsp:cNvPr id="0" name=""/>
        <dsp:cNvSpPr/>
      </dsp:nvSpPr>
      <dsp:spPr>
        <a:xfrm>
          <a:off x="0" y="2171075"/>
          <a:ext cx="1097280" cy="1022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Draw and label</a:t>
          </a:r>
        </a:p>
      </dsp:txBody>
      <dsp:txXfrm>
        <a:off x="0" y="2171075"/>
        <a:ext cx="1097280" cy="1022992"/>
      </dsp:txXfrm>
    </dsp:sp>
    <dsp:sp modelId="{78467CCE-7EF8-460D-8D51-EE832C77B709}">
      <dsp:nvSpPr>
        <dsp:cNvPr id="0" name=""/>
        <dsp:cNvSpPr/>
      </dsp:nvSpPr>
      <dsp:spPr>
        <a:xfrm>
          <a:off x="1097280" y="3255447"/>
          <a:ext cx="4389120" cy="1022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 how compounds affect an atom’s stability.</a:t>
          </a:r>
        </a:p>
      </dsp:txBody>
      <dsp:txXfrm>
        <a:off x="1097280" y="3255447"/>
        <a:ext cx="4389120" cy="1022992"/>
      </dsp:txXfrm>
    </dsp:sp>
    <dsp:sp modelId="{36BB41AF-E536-4BAD-B3F6-38816DF18380}">
      <dsp:nvSpPr>
        <dsp:cNvPr id="0" name=""/>
        <dsp:cNvSpPr/>
      </dsp:nvSpPr>
      <dsp:spPr>
        <a:xfrm>
          <a:off x="0" y="3255447"/>
          <a:ext cx="1097280" cy="1022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3255447"/>
        <a:ext cx="1097280" cy="1022992"/>
      </dsp:txXfrm>
    </dsp:sp>
    <dsp:sp modelId="{5D9C010D-2E95-468E-90A3-1551B44377D5}">
      <dsp:nvSpPr>
        <dsp:cNvPr id="0" name=""/>
        <dsp:cNvSpPr/>
      </dsp:nvSpPr>
      <dsp:spPr>
        <a:xfrm>
          <a:off x="1097280" y="4339819"/>
          <a:ext cx="4389120" cy="102299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" tIns="259840" rIns="85161" bIns="25984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Contrast covalent and ionic bonds.</a:t>
          </a:r>
        </a:p>
      </dsp:txBody>
      <dsp:txXfrm>
        <a:off x="1097280" y="4339819"/>
        <a:ext cx="4389120" cy="1022992"/>
      </dsp:txXfrm>
    </dsp:sp>
    <dsp:sp modelId="{E1D8CE24-842B-4D9B-834C-73924442EA55}">
      <dsp:nvSpPr>
        <dsp:cNvPr id="0" name=""/>
        <dsp:cNvSpPr/>
      </dsp:nvSpPr>
      <dsp:spPr>
        <a:xfrm>
          <a:off x="0" y="4339819"/>
          <a:ext cx="1097280" cy="1022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64" tIns="101049" rIns="58064" bIns="101049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Contrast</a:t>
          </a:r>
        </a:p>
      </dsp:txBody>
      <dsp:txXfrm>
        <a:off x="0" y="4339819"/>
        <a:ext cx="1097280" cy="1022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14-Sep-20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633C391-72A2-4CE2-8C28-D8EB79873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35A28853-BE10-4CCE-A625-3043F94B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4AC8FC1-1E05-4C9E-8024-7C7B4CCD0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60900"/>
            <a:ext cx="11531267" cy="2197100"/>
          </a:xfrm>
          <a:custGeom>
            <a:avLst/>
            <a:gdLst>
              <a:gd name="connsiteX0" fmla="*/ 0 w 11531267"/>
              <a:gd name="connsiteY0" fmla="*/ 0 h 2197100"/>
              <a:gd name="connsiteX1" fmla="*/ 2781558 w 11531267"/>
              <a:gd name="connsiteY1" fmla="*/ 0 h 2197100"/>
              <a:gd name="connsiteX2" fmla="*/ 3474436 w 11531267"/>
              <a:gd name="connsiteY2" fmla="*/ 0 h 2197100"/>
              <a:gd name="connsiteX3" fmla="*/ 8789867 w 11531267"/>
              <a:gd name="connsiteY3" fmla="*/ 0 h 2197100"/>
              <a:gd name="connsiteX4" fmla="*/ 8789867 w 11531267"/>
              <a:gd name="connsiteY4" fmla="*/ 1883 h 2197100"/>
              <a:gd name="connsiteX5" fmla="*/ 8864304 w 11531267"/>
              <a:gd name="connsiteY5" fmla="*/ 0 h 2197100"/>
              <a:gd name="connsiteX6" fmla="*/ 11527178 w 11531267"/>
              <a:gd name="connsiteY6" fmla="*/ 2170305 h 2197100"/>
              <a:gd name="connsiteX7" fmla="*/ 11531267 w 11531267"/>
              <a:gd name="connsiteY7" fmla="*/ 2197100 h 2197100"/>
              <a:gd name="connsiteX8" fmla="*/ 0 w 11531267"/>
              <a:gd name="connsiteY8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1267" h="2197100">
                <a:moveTo>
                  <a:pt x="0" y="0"/>
                </a:moveTo>
                <a:lnTo>
                  <a:pt x="2781558" y="0"/>
                </a:lnTo>
                <a:lnTo>
                  <a:pt x="3474436" y="0"/>
                </a:lnTo>
                <a:lnTo>
                  <a:pt x="8789867" y="0"/>
                </a:lnTo>
                <a:lnTo>
                  <a:pt x="8789867" y="1883"/>
                </a:lnTo>
                <a:lnTo>
                  <a:pt x="8864304" y="0"/>
                </a:lnTo>
                <a:cubicBezTo>
                  <a:pt x="10177822" y="0"/>
                  <a:pt x="11273726" y="931715"/>
                  <a:pt x="11527178" y="2170305"/>
                </a:cubicBezTo>
                <a:lnTo>
                  <a:pt x="11531267" y="2197100"/>
                </a:lnTo>
                <a:lnTo>
                  <a:pt x="0" y="21971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AB19B1-F2C1-43FD-8349-30D54393E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588613" cy="6858000"/>
          </a:xfrm>
          <a:custGeom>
            <a:avLst/>
            <a:gdLst>
              <a:gd name="connsiteX0" fmla="*/ 0 w 2588613"/>
              <a:gd name="connsiteY0" fmla="*/ 0 h 6858000"/>
              <a:gd name="connsiteX1" fmla="*/ 2588613 w 2588613"/>
              <a:gd name="connsiteY1" fmla="*/ 0 h 6858000"/>
              <a:gd name="connsiteX2" fmla="*/ 2588613 w 2588613"/>
              <a:gd name="connsiteY2" fmla="*/ 6858000 h 6858000"/>
              <a:gd name="connsiteX3" fmla="*/ 3834 w 2588613"/>
              <a:gd name="connsiteY3" fmla="*/ 6858000 h 6858000"/>
              <a:gd name="connsiteX4" fmla="*/ 11560 w 2588613"/>
              <a:gd name="connsiteY4" fmla="*/ 6852506 h 6858000"/>
              <a:gd name="connsiteX5" fmla="*/ 1727655 w 2588613"/>
              <a:gd name="connsiteY5" fmla="*/ 3429000 h 6858000"/>
              <a:gd name="connsiteX6" fmla="*/ 260951 w 2588613"/>
              <a:gd name="connsiteY6" fmla="*/ 2069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613" h="6858000">
                <a:moveTo>
                  <a:pt x="0" y="0"/>
                </a:moveTo>
                <a:lnTo>
                  <a:pt x="2588613" y="0"/>
                </a:lnTo>
                <a:lnTo>
                  <a:pt x="2588613" y="6858000"/>
                </a:lnTo>
                <a:lnTo>
                  <a:pt x="3834" y="6858000"/>
                </a:lnTo>
                <a:lnTo>
                  <a:pt x="11560" y="6852506"/>
                </a:lnTo>
                <a:cubicBezTo>
                  <a:pt x="1053335" y="6073410"/>
                  <a:pt x="1727655" y="4829953"/>
                  <a:pt x="1727655" y="3429000"/>
                </a:cubicBezTo>
                <a:cubicBezTo>
                  <a:pt x="1727655" y="2143258"/>
                  <a:pt x="1159683" y="990172"/>
                  <a:pt x="260951" y="206956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4927600"/>
            <a:ext cx="8547763" cy="114299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2.1 Composition of Matter 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6070600"/>
            <a:ext cx="7688249" cy="362600"/>
          </a:xfrm>
        </p:spPr>
        <p:txBody>
          <a:bodyPr anchor="t">
            <a:no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Chapter 2: </a:t>
            </a:r>
            <a:r>
              <a:rPr lang="en-US" sz="1800" dirty="0">
                <a:solidFill>
                  <a:schemeClr val="bg2"/>
                </a:solidFill>
                <a:ea typeface="+mn-lt"/>
                <a:cs typeface="+mn-lt"/>
              </a:rPr>
              <a:t>Chemistry of Life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4AD45-42DA-4AE8-A33D-1D35E640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5ADC-2D0B-498F-8CC6-5469ADE90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635" y="2178424"/>
            <a:ext cx="6288036" cy="405729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All atoms of an element have the same number of </a:t>
            </a:r>
            <a:r>
              <a:rPr lang="en-US" sz="2400" dirty="0"/>
              <a:t>________.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Atom of the same element that have a different number of </a:t>
            </a:r>
            <a:r>
              <a:rPr lang="en-US" sz="2400" dirty="0"/>
              <a:t>________ </a:t>
            </a:r>
            <a:r>
              <a:rPr lang="en-US" sz="2400" dirty="0"/>
              <a:t>are called </a:t>
            </a:r>
            <a:r>
              <a:rPr lang="en-US" sz="2400" b="1" dirty="0"/>
              <a:t>isotopes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Additional neutrons change the </a:t>
            </a:r>
            <a:r>
              <a:rPr lang="en-US" sz="2400" dirty="0"/>
              <a:t>________ </a:t>
            </a:r>
            <a:r>
              <a:rPr lang="en-US" sz="2400" dirty="0"/>
              <a:t>of the element.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Most elements are made up of a mixture of isotopes.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average atomic mass of an element considers the relative amounts of each isotope in the element, and this average is the mass found in the </a:t>
            </a:r>
            <a:r>
              <a:rPr lang="en-US" sz="2400" dirty="0" smtClean="0"/>
              <a:t>_____________.</a:t>
            </a:r>
            <a:endParaRPr lang="en-US" sz="2400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F3EE62-5D65-4DB3-A3C5-2F86B6DA6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671" y="2337329"/>
            <a:ext cx="5919438" cy="41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4D213-5459-4F5B-8430-014E3A9E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 dirty="0">
                <a:solidFill>
                  <a:srgbClr val="FFFFFF"/>
                </a:solidFill>
              </a:rPr>
              <a:t>Compounds</a:t>
            </a: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7E0ADB-CE8B-4882-9E39-B8B92EA8B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5463" y="681037"/>
            <a:ext cx="4505420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6FBF-7A82-464C-A5C0-06C6DDD89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490" y="3642663"/>
            <a:ext cx="7186510" cy="32153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Compounds</a:t>
            </a:r>
            <a:r>
              <a:rPr lang="en-US" dirty="0"/>
              <a:t> are made up of atoms of </a:t>
            </a:r>
            <a:r>
              <a:rPr lang="en-US" dirty="0" smtClean="0"/>
              <a:t>____ </a:t>
            </a:r>
            <a:r>
              <a:rPr lang="en-US" dirty="0"/>
              <a:t>or </a:t>
            </a:r>
            <a:r>
              <a:rPr lang="en-US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elements in fixed proportions.</a:t>
            </a:r>
          </a:p>
          <a:p>
            <a:pPr>
              <a:lnSpc>
                <a:spcPct val="110000"/>
              </a:lnSpc>
            </a:pPr>
            <a:r>
              <a:rPr lang="en-US" dirty="0"/>
              <a:t>The </a:t>
            </a:r>
            <a:r>
              <a:rPr lang="en-US" dirty="0"/>
              <a:t>________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/>
              <a:t>________</a:t>
            </a:r>
            <a:r>
              <a:rPr lang="en-US" dirty="0" smtClean="0"/>
              <a:t> </a:t>
            </a:r>
            <a:r>
              <a:rPr lang="en-US" dirty="0"/>
              <a:t>properties differ between the compounds that compose them.</a:t>
            </a:r>
          </a:p>
          <a:p>
            <a:pPr>
              <a:lnSpc>
                <a:spcPct val="110000"/>
              </a:lnSpc>
            </a:pPr>
            <a:r>
              <a:rPr lang="en-US" i="1" dirty="0"/>
              <a:t>Noble</a:t>
            </a:r>
            <a:r>
              <a:rPr lang="en-US" dirty="0"/>
              <a:t> or </a:t>
            </a:r>
            <a:r>
              <a:rPr lang="en-US" i="1" dirty="0"/>
              <a:t>inert gases </a:t>
            </a:r>
            <a:r>
              <a:rPr lang="en-US" dirty="0"/>
              <a:t>are elements that consist of maximum number of electrons in their orbit of highest energy levels. They </a:t>
            </a:r>
            <a:r>
              <a:rPr lang="en-US" dirty="0" smtClean="0"/>
              <a:t>__ ___ _____</a:t>
            </a:r>
            <a:r>
              <a:rPr lang="en-US" dirty="0" smtClean="0"/>
              <a:t> </a:t>
            </a:r>
            <a:r>
              <a:rPr lang="en-US" dirty="0"/>
              <a:t>to other elements under normal conditions.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4756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B4153B-B110-4ED7-8630-3CABE81A3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5C78E-B270-4285-98D2-CD98C01BA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A2060A-9B94-4B72-B661-8908DD26C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F34811-F695-48A5-BE8E-269963D86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38DF4-C801-4F9F-91C4-8FC49EEC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8950"/>
            <a:ext cx="9914859" cy="1423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Chemical Bonds</a:t>
            </a:r>
          </a:p>
        </p:txBody>
      </p:sp>
      <p:pic>
        <p:nvPicPr>
          <p:cNvPr id="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72BFC57-DE6C-4B4F-9149-5846BBA01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260" r="8585" b="4"/>
          <a:stretch/>
        </p:blipFill>
        <p:spPr>
          <a:xfrm>
            <a:off x="20" y="2124272"/>
            <a:ext cx="4294466" cy="4733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AB5D-AEBA-4DBC-9C5A-2A945FFF8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5375" y="2724150"/>
            <a:ext cx="7390013" cy="37680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Most atoms are not stable in their natural state, so they tend to react with other atoms in different ways to become more stable.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Carbon</a:t>
            </a:r>
            <a:r>
              <a:rPr lang="en-US" sz="2400" dirty="0"/>
              <a:t>, </a:t>
            </a:r>
            <a:r>
              <a:rPr lang="en-US" sz="2400" b="1" dirty="0"/>
              <a:t>nitrogen</a:t>
            </a:r>
            <a:r>
              <a:rPr lang="en-US" sz="2400" dirty="0"/>
              <a:t>, and </a:t>
            </a:r>
            <a:r>
              <a:rPr lang="en-US" sz="2400" b="1" dirty="0"/>
              <a:t>oxygen</a:t>
            </a:r>
            <a:r>
              <a:rPr lang="en-US" sz="2400" dirty="0"/>
              <a:t> atoms have unfilled orbitals that correspond to other highest energy levels.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Like these elements, most elements tend to interact with other atoms to form chemical bonds.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Chemical bonds</a:t>
            </a:r>
            <a:r>
              <a:rPr lang="en-US" sz="2400" dirty="0"/>
              <a:t> are the attractive forces that hold atoms together.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98287-F84C-46A0-90A3-F303ED8A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Covalent Bonds</a:t>
            </a:r>
          </a:p>
        </p:txBody>
      </p:sp>
      <p:pic>
        <p:nvPicPr>
          <p:cNvPr id="5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9B571848-2061-4E33-B3BD-5CA23DBC60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3769788"/>
            <a:ext cx="4610100" cy="3050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838B-2C6D-4FD1-BBF3-4EE337730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454275"/>
            <a:ext cx="10363200" cy="3367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covalent bond </a:t>
            </a:r>
            <a:r>
              <a:rPr lang="en-US" sz="2800" dirty="0"/>
              <a:t>forms when two atoms share one or more pairs of </a:t>
            </a:r>
            <a:r>
              <a:rPr lang="en-US" sz="2800" dirty="0"/>
              <a:t>________.</a:t>
            </a:r>
            <a:endParaRPr lang="en-US" sz="2800" dirty="0"/>
          </a:p>
          <a:p>
            <a:r>
              <a:rPr lang="en-US" sz="2800" dirty="0"/>
              <a:t>A molecule is the simplest part of a substance that retains all the properties of that substance and can exist in a free state.</a:t>
            </a:r>
          </a:p>
        </p:txBody>
      </p:sp>
    </p:spTree>
    <p:extLst>
      <p:ext uri="{BB962C8B-B14F-4D97-AF65-F5344CB8AC3E}">
        <p14:creationId xmlns:p14="http://schemas.microsoft.com/office/powerpoint/2010/main" val="230613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286CE-8F5D-423C-BD76-6E3F19AA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Ionic Bonds</a:t>
            </a:r>
          </a:p>
        </p:txBody>
      </p:sp>
      <p:pic>
        <p:nvPicPr>
          <p:cNvPr id="5" name="Picture 5" descr="A drawing on a necklace&#10;&#10;Description automatically generated">
            <a:extLst>
              <a:ext uri="{FF2B5EF4-FFF2-40B4-BE49-F238E27FC236}">
                <a16:creationId xmlns:a16="http://schemas.microsoft.com/office/drawing/2014/main" id="{B83F7E5F-29B1-48AB-9B25-5B552DEF0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6832" y="681037"/>
            <a:ext cx="5782682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98D5-2FED-471B-8F61-438E3CFF9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490" y="3642663"/>
            <a:ext cx="6385661" cy="25342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An atom or molecule with an </a:t>
            </a:r>
            <a:r>
              <a:rPr lang="en-US" sz="2800" dirty="0" smtClean="0"/>
              <a:t>________ ______ </a:t>
            </a:r>
            <a:r>
              <a:rPr lang="en-US" sz="2800" dirty="0"/>
              <a:t>is </a:t>
            </a:r>
            <a:r>
              <a:rPr lang="en-US" sz="2800" dirty="0"/>
              <a:t>called </a:t>
            </a:r>
            <a:r>
              <a:rPr lang="en-US" sz="2800" b="1" dirty="0"/>
              <a:t>ion</a:t>
            </a:r>
            <a:r>
              <a:rPr lang="en-US" sz="2800" dirty="0"/>
              <a:t>.</a:t>
            </a:r>
          </a:p>
          <a:p>
            <a:r>
              <a:rPr lang="en-US" sz="2800" dirty="0"/>
              <a:t>Positive and negative electrical charges attract each other, this attraction is </a:t>
            </a:r>
            <a:r>
              <a:rPr lang="en-US" sz="2800" dirty="0" smtClean="0"/>
              <a:t>called</a:t>
            </a:r>
            <a:r>
              <a:rPr lang="en-US" sz="2800" dirty="0" smtClean="0"/>
              <a:t> _____ _____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1F5A19-AFB8-4ED6-8F86-8FE92E25F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318C9-7067-4AF3-A9BC-F2C5E2B9E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BCA77-4A1A-4B77-9C11-2974C6B5D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567915" y="0"/>
            <a:ext cx="4618929" cy="6858000"/>
          </a:xfrm>
          <a:custGeom>
            <a:avLst/>
            <a:gdLst>
              <a:gd name="connsiteX0" fmla="*/ 0 w 4618929"/>
              <a:gd name="connsiteY0" fmla="*/ 0 h 6858000"/>
              <a:gd name="connsiteX1" fmla="*/ 4618929 w 4618929"/>
              <a:gd name="connsiteY1" fmla="*/ 0 h 6858000"/>
              <a:gd name="connsiteX2" fmla="*/ 1187974 w 4618929"/>
              <a:gd name="connsiteY2" fmla="*/ 3430955 h 6858000"/>
              <a:gd name="connsiteX3" fmla="*/ 4442373 w 4618929"/>
              <a:gd name="connsiteY3" fmla="*/ 6857446 h 6858000"/>
              <a:gd name="connsiteX4" fmla="*/ 4464285 w 4618929"/>
              <a:gd name="connsiteY4" fmla="*/ 6858000 h 6858000"/>
              <a:gd name="connsiteX5" fmla="*/ 0 w 461892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929" h="6858000">
                <a:moveTo>
                  <a:pt x="0" y="0"/>
                </a:moveTo>
                <a:lnTo>
                  <a:pt x="4618929" y="0"/>
                </a:lnTo>
                <a:cubicBezTo>
                  <a:pt x="2724065" y="0"/>
                  <a:pt x="1187974" y="1536091"/>
                  <a:pt x="1187974" y="3430955"/>
                </a:cubicBezTo>
                <a:cubicBezTo>
                  <a:pt x="1187974" y="5266604"/>
                  <a:pt x="2629559" y="6765554"/>
                  <a:pt x="4442373" y="6857446"/>
                </a:cubicBezTo>
                <a:lnTo>
                  <a:pt x="4464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141714-A262-4487-9255-83CFE2CAE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027CF-7569-4071-8B1B-10875DBA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7EAA-674A-44A2-A2E1-CC4D716A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06" y="1695228"/>
            <a:ext cx="11055736" cy="4796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is matter?</a:t>
            </a:r>
            <a:endParaRPr lang="en-US" sz="1800" dirty="0"/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is the relationship between elements and atoms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Describe the arrangement within energy levels of the six electrons of an atom of Carbon.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are isotopes of the same element alike?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can we predict which elements are reactive or unreactive under normal conditions?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Explain why the term weight and mass should not be used interchangeably. 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are the properties of Covalent Bonds?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What are the properties of ionic bonds?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How are these two bonds different?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Classify each of the following as an element or compound: HCl, CO2, Cl, Li, H2O, FeO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sz="1800" dirty="0">
                <a:solidFill>
                  <a:srgbClr val="FFFFFF"/>
                </a:solidFill>
                <a:ea typeface="+mn-lt"/>
                <a:cs typeface="+mn-lt"/>
              </a:rPr>
              <a:t>Given that elements are pure substances; how many types of atoms make up the structure of a single element. Explain and give an example? </a:t>
            </a:r>
            <a:endParaRPr lang="en-US" sz="1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0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C6655D2-5BA9-4A11-9D74-4BB505581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B9A290ED-E1FD-46A5-830F-B58652AF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6874C57-217D-4F9E-B1AC-0CF345747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866639" cy="6858000"/>
          </a:xfrm>
          <a:custGeom>
            <a:avLst/>
            <a:gdLst>
              <a:gd name="connsiteX0" fmla="*/ 0 w 8866639"/>
              <a:gd name="connsiteY0" fmla="*/ 0 h 6858000"/>
              <a:gd name="connsiteX1" fmla="*/ 6574186 w 8866639"/>
              <a:gd name="connsiteY1" fmla="*/ 0 h 6858000"/>
              <a:gd name="connsiteX2" fmla="*/ 6716697 w 8866639"/>
              <a:gd name="connsiteY2" fmla="*/ 58392 h 6858000"/>
              <a:gd name="connsiteX3" fmla="*/ 8866639 w 8866639"/>
              <a:gd name="connsiteY3" fmla="*/ 3428999 h 6858000"/>
              <a:gd name="connsiteX4" fmla="*/ 6716697 w 8866639"/>
              <a:gd name="connsiteY4" fmla="*/ 6799606 h 6858000"/>
              <a:gd name="connsiteX5" fmla="*/ 6574179 w 8866639"/>
              <a:gd name="connsiteY5" fmla="*/ 6858000 h 6858000"/>
              <a:gd name="connsiteX6" fmla="*/ 0 w 886663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639" h="6858000">
                <a:moveTo>
                  <a:pt x="0" y="0"/>
                </a:moveTo>
                <a:lnTo>
                  <a:pt x="6574186" y="0"/>
                </a:lnTo>
                <a:lnTo>
                  <a:pt x="6716697" y="58392"/>
                </a:lnTo>
                <a:cubicBezTo>
                  <a:pt x="7980128" y="613718"/>
                  <a:pt x="8866639" y="1913774"/>
                  <a:pt x="8866639" y="3428999"/>
                </a:cubicBezTo>
                <a:cubicBezTo>
                  <a:pt x="8866639" y="4944224"/>
                  <a:pt x="7980128" y="6244279"/>
                  <a:pt x="6716697" y="6799606"/>
                </a:cubicBezTo>
                <a:lnTo>
                  <a:pt x="65741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F6D0-3068-40BA-A84B-F49CC43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35533"/>
            <a:ext cx="7023208" cy="25501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Earth supports an enormous variety of organisms. The structure and function of living things are governed by the laws of chemistry.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16E1-6A62-498B-96FA-6142DC06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5181601" cy="114299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1600" b="1" cap="all" spc="30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4D9A9A-6DCE-44A3-9A92-573DA29D9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2582" y="4920277"/>
            <a:ext cx="10149418" cy="1943102"/>
          </a:xfrm>
          <a:custGeom>
            <a:avLst/>
            <a:gdLst>
              <a:gd name="connsiteX0" fmla="*/ 3712194 w 10149418"/>
              <a:gd name="connsiteY0" fmla="*/ 0 h 1943102"/>
              <a:gd name="connsiteX1" fmla="*/ 10149418 w 10149418"/>
              <a:gd name="connsiteY1" fmla="*/ 0 h 1943102"/>
              <a:gd name="connsiteX2" fmla="*/ 10149418 w 10149418"/>
              <a:gd name="connsiteY2" fmla="*/ 1943102 h 1943102"/>
              <a:gd name="connsiteX3" fmla="*/ 0 w 10149418"/>
              <a:gd name="connsiteY3" fmla="*/ 1943102 h 1943102"/>
              <a:gd name="connsiteX4" fmla="*/ 46999 w 10149418"/>
              <a:gd name="connsiteY4" fmla="*/ 1752976 h 1943102"/>
              <a:gd name="connsiteX5" fmla="*/ 2399231 w 10149418"/>
              <a:gd name="connsiteY5" fmla="*/ 1 h 1943102"/>
              <a:gd name="connsiteX6" fmla="*/ 2509820 w 10149418"/>
              <a:gd name="connsiteY6" fmla="*/ 2797 h 1943102"/>
              <a:gd name="connsiteX7" fmla="*/ 3712194 w 10149418"/>
              <a:gd name="connsiteY7" fmla="*/ 2797 h 19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9418" h="1943102">
                <a:moveTo>
                  <a:pt x="3712194" y="0"/>
                </a:moveTo>
                <a:lnTo>
                  <a:pt x="10149418" y="0"/>
                </a:lnTo>
                <a:lnTo>
                  <a:pt x="10149418" y="1943102"/>
                </a:lnTo>
                <a:lnTo>
                  <a:pt x="0" y="1943102"/>
                </a:lnTo>
                <a:lnTo>
                  <a:pt x="46999" y="1752976"/>
                </a:lnTo>
                <a:cubicBezTo>
                  <a:pt x="348562" y="739254"/>
                  <a:pt x="1287566" y="1"/>
                  <a:pt x="2399231" y="1"/>
                </a:cubicBezTo>
                <a:lnTo>
                  <a:pt x="2509820" y="2797"/>
                </a:lnTo>
                <a:lnTo>
                  <a:pt x="3712194" y="279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sitting, food, doughnut&#10;&#10;Description automatically generated">
            <a:extLst>
              <a:ext uri="{FF2B5EF4-FFF2-40B4-BE49-F238E27FC236}">
                <a16:creationId xmlns:a16="http://schemas.microsoft.com/office/drawing/2014/main" id="{B9A290ED-E1FD-46A5-830F-B58652AF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0" r="20991" b="1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F6D0-3068-40BA-A84B-F49CC439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860" y="685800"/>
            <a:ext cx="4657685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300">
                <a:solidFill>
                  <a:srgbClr val="FFFFFF"/>
                </a:solidFill>
              </a:rPr>
              <a:t>All organisms are made of the same basic material: carbon, hydrogen, oxygen, and nitrogen. </a:t>
            </a:r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Jellyfish are made of cells that are composed primarily of water. The chemical reactions of life occur in the aqueous environment of the cell.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16E1-6A62-498B-96FA-6142DC06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435" y="5257800"/>
            <a:ext cx="4834964" cy="1118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0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B889CD-5180-4CF4-BE2E-C1331BC24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BBA8B-82DE-4D8B-8E81-51F996FF4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8AE160-474B-48A6-B092-CC77671DD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EAB2DB-5FE4-408F-9E8C-6E344C081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32B25-28CD-4FEB-A4D2-20FB649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033961" cy="4204251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99354-A406-4848-A696-E2A140DF2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11638"/>
              </p:ext>
            </p:extLst>
          </p:nvPr>
        </p:nvGraphicFramePr>
        <p:xfrm>
          <a:off x="6096000" y="685800"/>
          <a:ext cx="5486400" cy="536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77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D0B42E-5083-419F-A217-114345AB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ED454-6580-44CE-80D5-1845DA0BB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4267200" cy="6869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56437-9E92-46F1-B8D0-8CB60440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087758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3BEB-3ECC-4C7C-AF23-BCA2AE69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745" y="685800"/>
            <a:ext cx="4434062" cy="58729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Everything in the universe is made of matter.</a:t>
            </a:r>
          </a:p>
          <a:p>
            <a:r>
              <a:rPr lang="en-US" sz="2400" b="1" dirty="0"/>
              <a:t>Matter</a:t>
            </a:r>
            <a:r>
              <a:rPr lang="en-US" sz="2400" dirty="0"/>
              <a:t> is anything that occupies </a:t>
            </a:r>
            <a:r>
              <a:rPr lang="en-US" sz="2400" dirty="0" smtClean="0"/>
              <a:t>________ </a:t>
            </a:r>
            <a:r>
              <a:rPr lang="en-US" sz="2400" dirty="0"/>
              <a:t>and has </a:t>
            </a:r>
            <a:r>
              <a:rPr lang="en-US" sz="2400" dirty="0"/>
              <a:t>________.</a:t>
            </a:r>
            <a:endParaRPr lang="en-US" sz="2400" dirty="0"/>
          </a:p>
          <a:p>
            <a:r>
              <a:rPr lang="en-US" sz="2400" dirty="0"/>
              <a:t>________ </a:t>
            </a:r>
            <a:r>
              <a:rPr lang="en-US" sz="2400" dirty="0"/>
              <a:t>is the quantity of matter an object has.</a:t>
            </a:r>
          </a:p>
          <a:p>
            <a:r>
              <a:rPr lang="en-US" sz="2400" dirty="0"/>
              <a:t>Mass and weight are </a:t>
            </a:r>
            <a:r>
              <a:rPr lang="en-US" sz="2400" dirty="0" smtClean="0"/>
              <a:t>_____ </a:t>
            </a:r>
            <a:r>
              <a:rPr lang="en-US" sz="2400" dirty="0"/>
              <a:t>the same.</a:t>
            </a:r>
          </a:p>
          <a:p>
            <a:r>
              <a:rPr lang="en-US" sz="2400" dirty="0"/>
              <a:t>Chemical changes in matter are essential to all life processes.</a:t>
            </a:r>
          </a:p>
          <a:p>
            <a:pPr marL="0"/>
            <a:endParaRPr lang="en-US" sz="24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CF12C7-ACB0-4E72-B41C-5BEA00526A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2433" y="3237489"/>
            <a:ext cx="2377104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257145-C945-4F9C-9DE0-F7DD352A9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2433" y="3237489"/>
            <a:ext cx="2377104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table, wire, computer, sitting&#10;&#10;Description automatically generated">
            <a:extLst>
              <a:ext uri="{FF2B5EF4-FFF2-40B4-BE49-F238E27FC236}">
                <a16:creationId xmlns:a16="http://schemas.microsoft.com/office/drawing/2014/main" id="{99A6468D-6EAE-4B3A-BF18-8317C7694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262" r="27253" b="-1"/>
          <a:stretch/>
        </p:blipFill>
        <p:spPr>
          <a:xfrm>
            <a:off x="8831792" y="681039"/>
            <a:ext cx="3368768" cy="6188523"/>
          </a:xfrm>
          <a:custGeom>
            <a:avLst/>
            <a:gdLst/>
            <a:ahLst/>
            <a:cxnLst/>
            <a:rect l="l" t="t" r="r" b="b"/>
            <a:pathLst>
              <a:path w="3368768" h="6188523">
                <a:moveTo>
                  <a:pt x="2436722" y="0"/>
                </a:moveTo>
                <a:lnTo>
                  <a:pt x="2453759" y="0"/>
                </a:lnTo>
                <a:lnTo>
                  <a:pt x="3368768" y="0"/>
                </a:lnTo>
                <a:lnTo>
                  <a:pt x="3368768" y="6188523"/>
                </a:lnTo>
                <a:lnTo>
                  <a:pt x="2797" y="6188523"/>
                </a:lnTo>
                <a:lnTo>
                  <a:pt x="2797" y="2564348"/>
                </a:lnTo>
                <a:lnTo>
                  <a:pt x="0" y="2453758"/>
                </a:lnTo>
                <a:cubicBezTo>
                  <a:pt x="0" y="1183283"/>
                  <a:pt x="965554" y="138325"/>
                  <a:pt x="2202876" y="12668"/>
                </a:cubicBezTo>
                <a:lnTo>
                  <a:pt x="2436722" y="8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97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6ADCD-4229-49B5-9FBF-E4CA8E4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1668"/>
            <a:ext cx="6397496" cy="1544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1BB7-ED38-482B-8A60-09E07597F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43910"/>
            <a:ext cx="6096000" cy="403305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b="1" dirty="0"/>
              <a:t>Elements</a:t>
            </a:r>
            <a:r>
              <a:rPr lang="en-US" sz="2800" dirty="0"/>
              <a:t> are </a:t>
            </a:r>
            <a:r>
              <a:rPr lang="en-US" sz="2800" dirty="0"/>
              <a:t>________ </a:t>
            </a:r>
            <a:r>
              <a:rPr lang="en-US" sz="2800" dirty="0"/>
              <a:t>that cannot be broken down chemically into simpler kinds of matter.</a:t>
            </a:r>
          </a:p>
          <a:p>
            <a:r>
              <a:rPr lang="en-US" sz="2800" dirty="0" smtClean="0"/>
              <a:t>More than 100 </a:t>
            </a:r>
            <a:r>
              <a:rPr lang="en-US" sz="2800" dirty="0"/>
              <a:t>elements have been identified, fewer than 30 are important for living things.</a:t>
            </a:r>
          </a:p>
          <a:p>
            <a:r>
              <a:rPr lang="en-US" sz="2800" dirty="0"/>
              <a:t>More than 90% of the mass of all kinds of organisms is composed of combinations of just 4 elements: </a:t>
            </a:r>
            <a:r>
              <a:rPr lang="en-US" sz="2800" b="1" dirty="0"/>
              <a:t>oxygen, carbon, hydrogen, and nitrogen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CB593B-ACDE-4557-BECA-C79D82222B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419" b="3"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8D013-F245-4A2C-9B6E-5F7E1592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EABA-D6A5-495A-BBCA-7ADE0A468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93074"/>
            <a:ext cx="5589767" cy="35791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The simplest particle of an element that retains all the </a:t>
            </a:r>
            <a:r>
              <a:rPr lang="en-US" sz="2400" dirty="0" smtClean="0"/>
              <a:t>____________ of </a:t>
            </a:r>
            <a:r>
              <a:rPr lang="en-US" sz="2400" dirty="0"/>
              <a:t>that element is the </a:t>
            </a:r>
            <a:r>
              <a:rPr lang="en-US" sz="2400" b="1" dirty="0"/>
              <a:t>atom</a:t>
            </a:r>
            <a:r>
              <a:rPr lang="en-US" sz="2400" dirty="0"/>
              <a:t>.</a:t>
            </a:r>
          </a:p>
          <a:p>
            <a:r>
              <a:rPr lang="en-US" sz="2400" dirty="0"/>
              <a:t>Atoms are composed of </a:t>
            </a:r>
            <a:r>
              <a:rPr lang="en-US" sz="2400" dirty="0"/>
              <a:t>________, </a:t>
            </a:r>
            <a:r>
              <a:rPr lang="en-US" sz="2400" dirty="0" smtClean="0"/>
              <a:t>________ </a:t>
            </a:r>
            <a:r>
              <a:rPr lang="en-US" sz="2400" dirty="0"/>
              <a:t>and </a:t>
            </a:r>
            <a:r>
              <a:rPr lang="en-US" sz="2400" dirty="0"/>
              <a:t>________.</a:t>
            </a:r>
            <a:endParaRPr lang="en-US" sz="2400" dirty="0"/>
          </a:p>
          <a:p>
            <a:r>
              <a:rPr lang="en-US" sz="2400" b="1" dirty="0"/>
              <a:t>Protons</a:t>
            </a:r>
            <a:r>
              <a:rPr lang="en-US" sz="2400" dirty="0"/>
              <a:t> and </a:t>
            </a:r>
            <a:r>
              <a:rPr lang="en-US" sz="2400" b="1" dirty="0"/>
              <a:t>neutrons</a:t>
            </a:r>
            <a:r>
              <a:rPr lang="en-US" sz="2400" dirty="0"/>
              <a:t> make up the </a:t>
            </a:r>
            <a:r>
              <a:rPr lang="en-US" sz="2400" dirty="0"/>
              <a:t>________ </a:t>
            </a:r>
            <a:r>
              <a:rPr lang="en-US" sz="2400" dirty="0"/>
              <a:t>of the atom.</a:t>
            </a:r>
          </a:p>
          <a:p>
            <a:r>
              <a:rPr lang="en-US" sz="2400" b="1" dirty="0"/>
              <a:t>Electrons</a:t>
            </a:r>
            <a:r>
              <a:rPr lang="en-US" sz="2400" dirty="0"/>
              <a:t> move about the nucleus in orbitals.</a:t>
            </a:r>
          </a:p>
          <a:p>
            <a:endParaRPr lang="en-US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3718C4-1967-401C-8389-4DCE93E73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1" y="2847684"/>
            <a:ext cx="4572000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8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F30AE3-5A36-4C87-A232-1BB2380AE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21A52-88CD-4B49-A58B-BEF9A39C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C7E7A1-91C8-4555-9917-CA8A58A8C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9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861055-2EAB-429E-B867-4869568A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61147" y="-135146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BE9A-91A3-4EAF-8B63-9D55C18F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1538"/>
            <a:ext cx="10058399" cy="1359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Periodic Table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38611F-E759-4839-9092-DBBFC16567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717" y="2550162"/>
            <a:ext cx="4900960" cy="3788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0DCCE-4AC7-4C06-B492-D3074A703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955" y="2800582"/>
            <a:ext cx="7040136" cy="379455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Each element has a different </a:t>
            </a:r>
            <a:r>
              <a:rPr lang="en-US" sz="3200" dirty="0" smtClean="0"/>
              <a:t>_____ </a:t>
            </a:r>
            <a:r>
              <a:rPr lang="en-US" sz="3200" dirty="0"/>
              <a:t>________.</a:t>
            </a:r>
            <a:endParaRPr lang="en-US" sz="3200" dirty="0"/>
          </a:p>
          <a:p>
            <a:r>
              <a:rPr lang="en-US" sz="3200" dirty="0"/>
              <a:t>The number of </a:t>
            </a:r>
            <a:r>
              <a:rPr lang="en-US" sz="3200" dirty="0"/>
              <a:t>________ </a:t>
            </a:r>
            <a:r>
              <a:rPr lang="en-US" sz="3200" dirty="0"/>
              <a:t>in an atom is called the </a:t>
            </a:r>
            <a:r>
              <a:rPr lang="en-US" sz="3200" b="1" dirty="0"/>
              <a:t>atomic number</a:t>
            </a:r>
            <a:r>
              <a:rPr lang="en-US" sz="3200" dirty="0"/>
              <a:t> of the element.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mass number </a:t>
            </a:r>
            <a:r>
              <a:rPr lang="en-US" sz="3200" dirty="0"/>
              <a:t>of an atom is equal to the total number of </a:t>
            </a:r>
            <a:r>
              <a:rPr lang="en-US" sz="3200" dirty="0"/>
              <a:t>________ </a:t>
            </a:r>
            <a:r>
              <a:rPr lang="en-US" sz="3200" dirty="0"/>
              <a:t>and </a:t>
            </a:r>
            <a:r>
              <a:rPr lang="en-US" sz="3200" dirty="0"/>
              <a:t>________ </a:t>
            </a:r>
            <a:r>
              <a:rPr lang="en-US" sz="3200" dirty="0"/>
              <a:t>of the atom.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99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F6DD5F-8937-4B3E-911F-EB7A7D399C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11144A-98D8-4F6D-AEFF-CFBAC76694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62355F-6041-49B6-9ADE-ADA617C2A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36BA93-6E64-4A0E-B2C4-34541F175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7ED8C-42A3-4525-9A4B-EA4C26CB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3162299" cy="4314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Electrons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D4F5F4E-8988-480B-905C-1C22D2758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8319" y="132397"/>
            <a:ext cx="4502561" cy="2534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EA46-7115-4C37-B40B-CA91B34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7172" y="2799093"/>
            <a:ext cx="7122779" cy="363100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number of </a:t>
            </a:r>
            <a:r>
              <a:rPr lang="en-US" dirty="0"/>
              <a:t>________ </a:t>
            </a:r>
            <a:r>
              <a:rPr lang="en-US" dirty="0"/>
              <a:t>charged protons is balanced by an equal number of small, </a:t>
            </a:r>
            <a:r>
              <a:rPr lang="en-US" dirty="0"/>
              <a:t>________ </a:t>
            </a:r>
            <a:r>
              <a:rPr lang="en-US" dirty="0"/>
              <a:t>charged particles called </a:t>
            </a:r>
            <a:r>
              <a:rPr lang="en-US" b="1" dirty="0"/>
              <a:t>electrons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An </a:t>
            </a:r>
            <a:r>
              <a:rPr lang="en-US" b="1" dirty="0"/>
              <a:t>orbital </a:t>
            </a:r>
            <a:r>
              <a:rPr lang="en-US" dirty="0"/>
              <a:t>is a three-dimensional </a:t>
            </a:r>
            <a:r>
              <a:rPr lang="en-US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around a nucleus that indicates the probable location of the electron.</a:t>
            </a:r>
          </a:p>
          <a:p>
            <a:pPr>
              <a:lnSpc>
                <a:spcPct val="110000"/>
              </a:lnSpc>
            </a:pPr>
            <a:r>
              <a:rPr lang="en-US" dirty="0"/>
              <a:t>Electrons in orbital that are farther away from the nucleus have greater </a:t>
            </a:r>
            <a:r>
              <a:rPr lang="en-US" dirty="0"/>
              <a:t>________</a:t>
            </a:r>
            <a:r>
              <a:rPr lang="en-US" dirty="0" smtClean="0"/>
              <a:t> </a:t>
            </a:r>
            <a:r>
              <a:rPr lang="en-US" dirty="0"/>
              <a:t>than electrons that are in orbitals closer to the nucleus.</a:t>
            </a:r>
          </a:p>
          <a:p>
            <a:pPr>
              <a:lnSpc>
                <a:spcPct val="110000"/>
              </a:lnSpc>
            </a:pPr>
            <a:r>
              <a:rPr lang="en-US" dirty="0"/>
              <a:t>Orbitals correspond to specific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levels.</a:t>
            </a:r>
          </a:p>
        </p:txBody>
      </p:sp>
    </p:spTree>
    <p:extLst>
      <p:ext uri="{BB962C8B-B14F-4D97-AF65-F5344CB8AC3E}">
        <p14:creationId xmlns:p14="http://schemas.microsoft.com/office/powerpoint/2010/main" val="2114466954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638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Nova Light</vt:lpstr>
      <vt:lpstr>Elephant</vt:lpstr>
      <vt:lpstr>ModOverlayVTI</vt:lpstr>
      <vt:lpstr>2.1 Composition of Matter </vt:lpstr>
      <vt:lpstr>Earth supports an enormous variety of organisms. The structure and function of living things are governed by the laws of chemistry.</vt:lpstr>
      <vt:lpstr>All organisms are made of the same basic material: carbon, hydrogen, oxygen, and nitrogen.  Jellyfish are made of cells that are composed primarily of water. The chemical reactions of life occur in the aqueous environment of the cell.</vt:lpstr>
      <vt:lpstr>Student Objectives</vt:lpstr>
      <vt:lpstr>Matter</vt:lpstr>
      <vt:lpstr>Elements</vt:lpstr>
      <vt:lpstr>Atoms</vt:lpstr>
      <vt:lpstr>Periodic Table</vt:lpstr>
      <vt:lpstr>Electrons</vt:lpstr>
      <vt:lpstr>Isotopes</vt:lpstr>
      <vt:lpstr>Compounds</vt:lpstr>
      <vt:lpstr>Chemical Bonds</vt:lpstr>
      <vt:lpstr>Covalent Bonds</vt:lpstr>
      <vt:lpstr>Ionic Bonds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306</cp:revision>
  <dcterms:created xsi:type="dcterms:W3CDTF">2020-09-13T12:25:13Z</dcterms:created>
  <dcterms:modified xsi:type="dcterms:W3CDTF">2020-09-14T01:02:13Z</dcterms:modified>
</cp:coreProperties>
</file>