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2" r:id="rId4"/>
    <p:sldId id="270" r:id="rId5"/>
    <p:sldId id="274" r:id="rId6"/>
    <p:sldId id="275" r:id="rId7"/>
    <p:sldId id="271" r:id="rId8"/>
    <p:sldId id="272" r:id="rId9"/>
    <p:sldId id="273" r:id="rId10"/>
    <p:sldId id="27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3674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242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97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217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10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723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459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8541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195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81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095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076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2757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6759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8463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42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FAB9-5902-4112-B927-8AA5710CAD80}" type="datetimeFigureOut">
              <a:rPr lang="en-150" smtClean="0"/>
              <a:t>01/06/2020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5737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78D1DD-F26C-4221-B407-998C9B15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52" y="906088"/>
            <a:ext cx="11485110" cy="864618"/>
          </a:xfrm>
        </p:spPr>
        <p:txBody>
          <a:bodyPr/>
          <a:lstStyle/>
          <a:p>
            <a:r>
              <a:rPr lang="en-US" dirty="0"/>
              <a:t>15.3 Evolution in Action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E9D65-A1B9-4724-818B-B2576619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837" y="307569"/>
            <a:ext cx="6302510" cy="584775"/>
          </a:xfr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Chapter 15: Theory of Evolution</a:t>
            </a:r>
            <a:endParaRPr lang="en-150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CEEEC7-D8E2-4482-A23A-2338EFAEE99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59" y="3200399"/>
            <a:ext cx="7606241" cy="36576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C0A88-7AA6-4354-B232-455904FF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and coevolution 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7AA2-02CF-4901-AD06-BDF582A6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9193"/>
            <a:ext cx="8596668" cy="3880773"/>
          </a:xfrm>
        </p:spPr>
        <p:txBody>
          <a:bodyPr/>
          <a:lstStyle/>
          <a:p>
            <a:r>
              <a:rPr lang="en-US" dirty="0"/>
              <a:t>Humans are also involved in many cases of coevolution.</a:t>
            </a:r>
          </a:p>
          <a:p>
            <a:r>
              <a:rPr lang="en-US" dirty="0"/>
              <a:t>Humans have developed and used antibiotics to kill disease-causing bacteria, and many populations of bacteria have evolved adaptations to resist the antibiotics (</a:t>
            </a:r>
            <a:r>
              <a:rPr lang="en-US" b="1" dirty="0"/>
              <a:t>resistance</a:t>
            </a:r>
            <a:r>
              <a:rPr lang="en-US" dirty="0"/>
              <a:t>). </a:t>
            </a:r>
          </a:p>
          <a:p>
            <a:r>
              <a:rPr lang="en-US" dirty="0"/>
              <a:t>The evolution of </a:t>
            </a:r>
            <a:r>
              <a:rPr lang="en-US" i="1" dirty="0"/>
              <a:t>resistance</a:t>
            </a:r>
            <a:r>
              <a:rPr lang="en-US" dirty="0"/>
              <a:t> to pesticides is observed among populations of insects in agricultural settings. </a:t>
            </a:r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25580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B1545-89A8-401D-9092-ACF3CE6A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9A19B-86C4-4147-B3C2-75C059DF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Explain how the anole lizard species on the Caribbean Islands demonstrate both convergent and divergent evolution.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are the key differences and similarities between natural selection and artificial selection?</a:t>
            </a:r>
          </a:p>
          <a:p>
            <a:pPr>
              <a:buFont typeface="+mj-lt"/>
              <a:buAutoNum type="arabicPeriod"/>
            </a:pPr>
            <a:r>
              <a:rPr lang="en-US" dirty="0"/>
              <a:t>Propose a reason why some Caribbean islands lack lizard species.</a:t>
            </a:r>
          </a:p>
        </p:txBody>
      </p:sp>
    </p:spTree>
    <p:extLst>
      <p:ext uri="{BB962C8B-B14F-4D97-AF65-F5344CB8AC3E}">
        <p14:creationId xmlns:p14="http://schemas.microsoft.com/office/powerpoint/2010/main" val="4854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2E33-1753-4F90-90C4-A3C321F4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Objectives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B74C-0F2D-4480-873C-73A261FEC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Describe how convergent evolution can result among different species.</a:t>
            </a:r>
          </a:p>
          <a:p>
            <a:pPr>
              <a:buFont typeface="+mj-lt"/>
              <a:buAutoNum type="arabicPeriod"/>
            </a:pPr>
            <a:r>
              <a:rPr lang="en-US" dirty="0"/>
              <a:t>Explain how divergent evolution can lead to species diversity.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Compare artificial selection and natural selection.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Explain how organisms can undergo coevolution.</a:t>
            </a:r>
          </a:p>
        </p:txBody>
      </p:sp>
    </p:spTree>
    <p:extLst>
      <p:ext uri="{BB962C8B-B14F-4D97-AF65-F5344CB8AC3E}">
        <p14:creationId xmlns:p14="http://schemas.microsoft.com/office/powerpoint/2010/main" val="1782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BB173-B5E2-4701-9DE1-BC4CC44C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33" y="3831398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Evolution is a continued process. Evolution is going on today in populations of living species and can be observed, recorded, and tested.</a:t>
            </a:r>
            <a:br>
              <a:rPr lang="en-US" i="1" dirty="0"/>
            </a:br>
            <a:r>
              <a:rPr lang="en-US" i="1" dirty="0"/>
              <a:t>Interaction between species, including humans, affect their undergoing evolution.</a:t>
            </a:r>
            <a:endParaRPr lang="en-15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6C7A4-25BE-4A2E-A230-405FA5F7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903" y="5997600"/>
            <a:ext cx="8596668" cy="860400"/>
          </a:xfrm>
        </p:spPr>
        <p:txBody>
          <a:bodyPr/>
          <a:lstStyle/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4241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Caribbean Anole Lizards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Often, when scientists compare groups of species, the scientists find patterns that are best explained as evolution in progress.</a:t>
            </a:r>
          </a:p>
          <a:p>
            <a:r>
              <a:rPr lang="en-US" dirty="0"/>
              <a:t>Each species of Anole lizards in Caribbean islands have body types correlating with their habitat.</a:t>
            </a:r>
          </a:p>
          <a:p>
            <a:pPr lvl="1"/>
            <a:r>
              <a:rPr lang="en-US" dirty="0"/>
              <a:t>Tree trunks: stocky bodies, long legs</a:t>
            </a:r>
          </a:p>
          <a:p>
            <a:pPr lvl="1"/>
            <a:r>
              <a:rPr lang="en-US" dirty="0"/>
              <a:t>Slender twigs: thin bodies, short legs and tails, large toe pads</a:t>
            </a:r>
          </a:p>
          <a:p>
            <a:pPr lvl="1"/>
            <a:r>
              <a:rPr lang="en-US" dirty="0"/>
              <a:t>Grass: slender body, very long tails</a:t>
            </a:r>
          </a:p>
          <a:p>
            <a:r>
              <a:rPr lang="en-US" dirty="0"/>
              <a:t>There are six body types that are adapted to their environment in a unique way.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2FD521-1BB0-4B60-A059-2D1801908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4" y="1649655"/>
            <a:ext cx="6425141" cy="4920901"/>
          </a:xfrm>
        </p:spPr>
      </p:pic>
    </p:spTree>
    <p:extLst>
      <p:ext uri="{BB962C8B-B14F-4D97-AF65-F5344CB8AC3E}">
        <p14:creationId xmlns:p14="http://schemas.microsoft.com/office/powerpoint/2010/main" val="36612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hypotheses: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Distinct species of anoles with the same body types occur on different islands.</a:t>
            </a:r>
          </a:p>
          <a:p>
            <a:pPr marL="0" indent="0">
              <a:buNone/>
            </a:pPr>
            <a:r>
              <a:rPr lang="en-US" dirty="0"/>
              <a:t>Two hypotheses:</a:t>
            </a:r>
          </a:p>
          <a:p>
            <a:pPr>
              <a:buFont typeface="+mj-lt"/>
              <a:buAutoNum type="arabicPeriod"/>
            </a:pPr>
            <a:r>
              <a:rPr lang="en-US" dirty="0"/>
              <a:t>An ancestral anole species specialized for living in twigs originally lived on one island and later migrated to other islands.</a:t>
            </a:r>
          </a:p>
          <a:p>
            <a:pPr>
              <a:buFont typeface="+mj-lt"/>
              <a:buAutoNum type="arabicPeriod"/>
            </a:pPr>
            <a:r>
              <a:rPr lang="en-US" dirty="0"/>
              <a:t>Each species evolved independently in each island from distinct ancestor anole species.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BA307D-FF86-4E3E-AA98-B461B9511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49" y="1785818"/>
            <a:ext cx="6511925" cy="4323917"/>
          </a:xfrm>
        </p:spPr>
      </p:pic>
    </p:spTree>
    <p:extLst>
      <p:ext uri="{BB962C8B-B14F-4D97-AF65-F5344CB8AC3E}">
        <p14:creationId xmlns:p14="http://schemas.microsoft.com/office/powerpoint/2010/main" val="137807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55D7D0-A4C7-4B7C-897F-76A1D6C73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27" y="185739"/>
            <a:ext cx="8892116" cy="66690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Biologists tested these hypotheses by comparing DNA from various species to look for closely related species. </a:t>
            </a:r>
          </a:p>
          <a:p>
            <a:pPr lvl="1"/>
            <a:r>
              <a:rPr lang="en-US" dirty="0"/>
              <a:t>Twig-dwelling species evolved independently on each island.</a:t>
            </a:r>
          </a:p>
          <a:p>
            <a:r>
              <a:rPr lang="en-US" dirty="0"/>
              <a:t>The process by which different species evolve similar traits is called </a:t>
            </a:r>
            <a:r>
              <a:rPr lang="en-US" b="1" dirty="0"/>
              <a:t>convergent evolution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32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 and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836" y="1345942"/>
            <a:ext cx="8596668" cy="3880773"/>
          </a:xfrm>
        </p:spPr>
        <p:txBody>
          <a:bodyPr/>
          <a:lstStyle/>
          <a:p>
            <a:r>
              <a:rPr lang="en-US" b="1" dirty="0"/>
              <a:t>Divergent evolution </a:t>
            </a:r>
            <a:r>
              <a:rPr lang="en-US" dirty="0"/>
              <a:t>is a process in which the descendants of a single ancestor diversify into species that each fit different parts of the environment. </a:t>
            </a:r>
          </a:p>
          <a:p>
            <a:r>
              <a:rPr lang="en-US" b="1" dirty="0"/>
              <a:t>Adaptive radiation </a:t>
            </a:r>
            <a:r>
              <a:rPr lang="en-US" dirty="0"/>
              <a:t>happens when a new population in a new environment undergoes divergent evolution until the population fills many parts of the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46" y="3023759"/>
            <a:ext cx="7509354" cy="38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0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Darwin started his famous book with a chapter on artificial selection.</a:t>
            </a:r>
          </a:p>
          <a:p>
            <a:r>
              <a:rPr lang="en-US" dirty="0"/>
              <a:t>Artificial selection occurs when a human-breeder chooses individuals that will parent the next generation.</a:t>
            </a:r>
          </a:p>
          <a:p>
            <a:pPr lvl="1"/>
            <a:r>
              <a:rPr lang="en-US" dirty="0"/>
              <a:t>Oat plants</a:t>
            </a:r>
          </a:p>
          <a:p>
            <a:pPr lvl="1"/>
            <a:r>
              <a:rPr lang="en-US" dirty="0"/>
              <a:t>Dogs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C8563C-97B8-4140-BCAD-6C37931EE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3530600"/>
            <a:ext cx="4820816" cy="3149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61EB7-2D47-486F-B86A-1EE574B5A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77800"/>
            <a:ext cx="4927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important to keep in mind that evolution is ongoing and that in a given environment, many species may be evolving at once.</a:t>
            </a:r>
          </a:p>
          <a:p>
            <a:r>
              <a:rPr lang="en-US" dirty="0"/>
              <a:t>When two or more species have evolved adaptations to each other’s influence, the situation is called </a:t>
            </a:r>
            <a:r>
              <a:rPr lang="en-US" b="1" dirty="0"/>
              <a:t>coevolution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Many flowering plants need specific insects or birds to carry pollen to other plants.</a:t>
            </a:r>
          </a:p>
          <a:p>
            <a:pPr lvl="1"/>
            <a:r>
              <a:rPr lang="en-US" dirty="0"/>
              <a:t>Some microbes live with certain animals.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A755B4-006A-4D9D-996F-9321D5CA0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74" y="1930400"/>
            <a:ext cx="5940425" cy="3960282"/>
          </a:xfrm>
        </p:spPr>
      </p:pic>
    </p:spTree>
    <p:extLst>
      <p:ext uri="{BB962C8B-B14F-4D97-AF65-F5344CB8AC3E}">
        <p14:creationId xmlns:p14="http://schemas.microsoft.com/office/powerpoint/2010/main" val="804869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0000"/>
      </a:hlink>
      <a:folHlink>
        <a:srgbClr val="FF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1829</TotalTime>
  <Words>507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15.3 Evolution in Action</vt:lpstr>
      <vt:lpstr>Student Objectives</vt:lpstr>
      <vt:lpstr>Evolution is a continued process. Evolution is going on today in populations of living species and can be observed, recorded, and tested. Interaction between species, including humans, affect their undergoing evolution.</vt:lpstr>
      <vt:lpstr>CASE STUDY: Caribbean Anole Lizards</vt:lpstr>
      <vt:lpstr>Two hypotheses:</vt:lpstr>
      <vt:lpstr>Testing DNA</vt:lpstr>
      <vt:lpstr>Divergence and Radiation</vt:lpstr>
      <vt:lpstr>Artificial Selection</vt:lpstr>
      <vt:lpstr>Coevolution</vt:lpstr>
      <vt:lpstr>Humans and coevolution 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14.1 Biogenesis</dc:title>
  <dc:creator>Rick Reinders</dc:creator>
  <cp:lastModifiedBy>Admin</cp:lastModifiedBy>
  <cp:revision>48</cp:revision>
  <dcterms:created xsi:type="dcterms:W3CDTF">2019-10-27T13:21:52Z</dcterms:created>
  <dcterms:modified xsi:type="dcterms:W3CDTF">2020-01-06T04:40:08Z</dcterms:modified>
</cp:coreProperties>
</file>