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62" r:id="rId4"/>
    <p:sldId id="264" r:id="rId5"/>
    <p:sldId id="265" r:id="rId6"/>
    <p:sldId id="272" r:id="rId7"/>
    <p:sldId id="266" r:id="rId8"/>
    <p:sldId id="273" r:id="rId9"/>
    <p:sldId id="268" r:id="rId10"/>
    <p:sldId id="269" r:id="rId11"/>
    <p:sldId id="270" r:id="rId12"/>
    <p:sldId id="271"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13674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72422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097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4217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910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6723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27459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78541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71951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7FAB9-5902-4112-B927-8AA5710CAD80}" type="datetimeFigureOut">
              <a:rPr lang="en-150" smtClean="0"/>
              <a:t>12/16/2019</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0814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A7FAB9-5902-4112-B927-8AA5710CAD80}" type="datetimeFigureOut">
              <a:rPr lang="en-150" smtClean="0"/>
              <a:t>12/16/2019</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40955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A7FAB9-5902-4112-B927-8AA5710CAD80}" type="datetimeFigureOut">
              <a:rPr lang="en-150" smtClean="0"/>
              <a:t>12/16/2019</a:t>
            </a:fld>
            <a:endParaRPr lang="en-150"/>
          </a:p>
        </p:txBody>
      </p:sp>
      <p:sp>
        <p:nvSpPr>
          <p:cNvPr id="8" name="Footer Placeholder 7"/>
          <p:cNvSpPr>
            <a:spLocks noGrp="1"/>
          </p:cNvSpPr>
          <p:nvPr>
            <p:ph type="ftr" sz="quarter" idx="11"/>
          </p:nvPr>
        </p:nvSpPr>
        <p:spPr/>
        <p:txBody>
          <a:bodyPr/>
          <a:lstStyle/>
          <a:p>
            <a:endParaRPr lang="en-150"/>
          </a:p>
        </p:txBody>
      </p:sp>
      <p:sp>
        <p:nvSpPr>
          <p:cNvPr id="9" name="Slide Number Placeholder 8"/>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14076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A7FAB9-5902-4112-B927-8AA5710CAD80}" type="datetimeFigureOut">
              <a:rPr lang="en-150" smtClean="0"/>
              <a:t>12/16/2019</a:t>
            </a:fld>
            <a:endParaRPr lang="en-150"/>
          </a:p>
        </p:txBody>
      </p:sp>
      <p:sp>
        <p:nvSpPr>
          <p:cNvPr id="4" name="Footer Placeholder 3"/>
          <p:cNvSpPr>
            <a:spLocks noGrp="1"/>
          </p:cNvSpPr>
          <p:nvPr>
            <p:ph type="ftr" sz="quarter" idx="11"/>
          </p:nvPr>
        </p:nvSpPr>
        <p:spPr/>
        <p:txBody>
          <a:bodyPr/>
          <a:lstStyle/>
          <a:p>
            <a:endParaRPr lang="en-150"/>
          </a:p>
        </p:txBody>
      </p:sp>
      <p:sp>
        <p:nvSpPr>
          <p:cNvPr id="5" name="Slide Number Placeholder 4"/>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41275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7FAB9-5902-4112-B927-8AA5710CAD80}" type="datetimeFigureOut">
              <a:rPr lang="en-150" smtClean="0"/>
              <a:t>12/16/2019</a:t>
            </a:fld>
            <a:endParaRPr lang="en-150"/>
          </a:p>
        </p:txBody>
      </p:sp>
      <p:sp>
        <p:nvSpPr>
          <p:cNvPr id="3" name="Footer Placeholder 2"/>
          <p:cNvSpPr>
            <a:spLocks noGrp="1"/>
          </p:cNvSpPr>
          <p:nvPr>
            <p:ph type="ftr" sz="quarter" idx="11"/>
          </p:nvPr>
        </p:nvSpPr>
        <p:spPr/>
        <p:txBody>
          <a:bodyPr/>
          <a:lstStyle/>
          <a:p>
            <a:endParaRPr lang="en-150"/>
          </a:p>
        </p:txBody>
      </p:sp>
      <p:sp>
        <p:nvSpPr>
          <p:cNvPr id="4" name="Slide Number Placeholder 3"/>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06759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A7FAB9-5902-4112-B927-8AA5710CAD80}" type="datetimeFigureOut">
              <a:rPr lang="en-150" smtClean="0"/>
              <a:t>12/16/2019</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30846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A7FAB9-5902-4112-B927-8AA5710CAD80}" type="datetimeFigureOut">
              <a:rPr lang="en-150" smtClean="0"/>
              <a:t>12/16/2019</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E938D796-9D53-45B5-B9B3-CD77B2752ABB}" type="slidenum">
              <a:rPr lang="en-150" smtClean="0"/>
              <a:t>‹#›</a:t>
            </a:fld>
            <a:endParaRPr lang="en-150"/>
          </a:p>
        </p:txBody>
      </p:sp>
    </p:spTree>
    <p:extLst>
      <p:ext uri="{BB962C8B-B14F-4D97-AF65-F5344CB8AC3E}">
        <p14:creationId xmlns:p14="http://schemas.microsoft.com/office/powerpoint/2010/main" val="411428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A7FAB9-5902-4112-B927-8AA5710CAD80}" type="datetimeFigureOut">
              <a:rPr lang="en-150" smtClean="0"/>
              <a:t>12/16/2019</a:t>
            </a:fld>
            <a:endParaRPr lang="en-15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15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938D796-9D53-45B5-B9B3-CD77B2752ABB}" type="slidenum">
              <a:rPr lang="en-150" smtClean="0"/>
              <a:t>‹#›</a:t>
            </a:fld>
            <a:endParaRPr lang="en-150"/>
          </a:p>
        </p:txBody>
      </p:sp>
    </p:spTree>
    <p:extLst>
      <p:ext uri="{BB962C8B-B14F-4D97-AF65-F5344CB8AC3E}">
        <p14:creationId xmlns:p14="http://schemas.microsoft.com/office/powerpoint/2010/main" val="31573758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023" cy="6858000"/>
          </a:xfrm>
          <a:prstGeom prst="rect">
            <a:avLst/>
          </a:prstGeom>
        </p:spPr>
      </p:pic>
      <p:sp>
        <p:nvSpPr>
          <p:cNvPr id="2" name="Title 1">
            <a:extLst>
              <a:ext uri="{FF2B5EF4-FFF2-40B4-BE49-F238E27FC236}">
                <a16:creationId xmlns:a16="http://schemas.microsoft.com/office/drawing/2014/main" id="{D778D1DD-F26C-4221-B407-998C9B15EE82}"/>
              </a:ext>
            </a:extLst>
          </p:cNvPr>
          <p:cNvSpPr>
            <a:spLocks noGrp="1"/>
          </p:cNvSpPr>
          <p:nvPr>
            <p:ph type="ctrTitle"/>
          </p:nvPr>
        </p:nvSpPr>
        <p:spPr>
          <a:xfrm>
            <a:off x="490452" y="906088"/>
            <a:ext cx="11485110" cy="864618"/>
          </a:xfrm>
        </p:spPr>
        <p:txBody>
          <a:bodyPr/>
          <a:lstStyle/>
          <a:p>
            <a:r>
              <a:rPr lang="en-US" dirty="0"/>
              <a:t>15.2 Evidence of Evolution</a:t>
            </a:r>
            <a:endParaRPr lang="en-150" dirty="0"/>
          </a:p>
        </p:txBody>
      </p:sp>
      <p:sp>
        <p:nvSpPr>
          <p:cNvPr id="3" name="Subtitle 2">
            <a:extLst>
              <a:ext uri="{FF2B5EF4-FFF2-40B4-BE49-F238E27FC236}">
                <a16:creationId xmlns:a16="http://schemas.microsoft.com/office/drawing/2014/main" id="{D9BE9D65-A1B9-4724-818B-B2576619F7D0}"/>
              </a:ext>
            </a:extLst>
          </p:cNvPr>
          <p:cNvSpPr>
            <a:spLocks noGrp="1"/>
          </p:cNvSpPr>
          <p:nvPr>
            <p:ph type="subTitle" idx="1"/>
          </p:nvPr>
        </p:nvSpPr>
        <p:spPr>
          <a:xfrm>
            <a:off x="5190837" y="307569"/>
            <a:ext cx="6302510" cy="584775"/>
          </a:xfrm>
        </p:spPr>
        <p:txBody>
          <a:bodyPr wrap="square">
            <a:spAutoFit/>
          </a:bodyPr>
          <a:lstStyle/>
          <a:p>
            <a:r>
              <a:rPr lang="en-US" sz="3200" dirty="0">
                <a:solidFill>
                  <a:schemeClr val="accent2">
                    <a:lumMod val="50000"/>
                  </a:schemeClr>
                </a:solidFill>
              </a:rPr>
              <a:t>Chapter 15: Theory of Evolution</a:t>
            </a:r>
            <a:endParaRPr lang="en-150" sz="3200" dirty="0">
              <a:solidFill>
                <a:schemeClr val="accent2">
                  <a:lumMod val="50000"/>
                </a:schemeClr>
              </a:solidFill>
            </a:endParaRPr>
          </a:p>
        </p:txBody>
      </p:sp>
    </p:spTree>
    <p:extLst>
      <p:ext uri="{BB962C8B-B14F-4D97-AF65-F5344CB8AC3E}">
        <p14:creationId xmlns:p14="http://schemas.microsoft.com/office/powerpoint/2010/main" val="251619363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Embryology </a:t>
            </a:r>
          </a:p>
        </p:txBody>
      </p:sp>
      <p:sp>
        <p:nvSpPr>
          <p:cNvPr id="3" name="Content Placeholder 2"/>
          <p:cNvSpPr>
            <a:spLocks noGrp="1"/>
          </p:cNvSpPr>
          <p:nvPr>
            <p:ph sz="half" idx="1"/>
          </p:nvPr>
        </p:nvSpPr>
        <p:spPr/>
        <p:txBody>
          <a:bodyPr>
            <a:normAutofit fontScale="92500" lnSpcReduction="20000"/>
          </a:bodyPr>
          <a:lstStyle/>
          <a:p>
            <a:r>
              <a:rPr lang="en-US" dirty="0"/>
              <a:t>Descent with modification also predicts the findings of </a:t>
            </a:r>
            <a:r>
              <a:rPr lang="en-US" i="1" dirty="0"/>
              <a:t>embryology </a:t>
            </a:r>
            <a:r>
              <a:rPr lang="en-US" dirty="0"/>
              <a:t>and </a:t>
            </a:r>
            <a:r>
              <a:rPr lang="en-US" i="1" dirty="0"/>
              <a:t>anatomy</a:t>
            </a:r>
            <a:r>
              <a:rPr lang="en-US" dirty="0"/>
              <a:t>. </a:t>
            </a:r>
          </a:p>
          <a:p>
            <a:r>
              <a:rPr lang="en-US" b="1" dirty="0"/>
              <a:t>Homologous</a:t>
            </a:r>
            <a:r>
              <a:rPr lang="en-US" dirty="0"/>
              <a:t> </a:t>
            </a:r>
            <a:r>
              <a:rPr lang="en-US" b="1" dirty="0"/>
              <a:t>structures </a:t>
            </a:r>
            <a:r>
              <a:rPr lang="en-US" dirty="0"/>
              <a:t>as anatomical structures that occur in different species and that originated by heredity from a structure in the most recent common ancestor of the species.</a:t>
            </a:r>
          </a:p>
          <a:p>
            <a:r>
              <a:rPr lang="en-US" b="1" dirty="0"/>
              <a:t>Analogous structures </a:t>
            </a:r>
            <a:r>
              <a:rPr lang="en-US" dirty="0"/>
              <a:t>have closely related functions but do not derive from the same ancestral structure.</a:t>
            </a:r>
          </a:p>
          <a:p>
            <a:r>
              <a:rPr lang="en-US" b="1" dirty="0"/>
              <a:t>Vestigial structures </a:t>
            </a:r>
            <a:r>
              <a:rPr lang="en-US" dirty="0"/>
              <a:t>seem to serve no function but that resemble structures with functional roles in related organisms.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46613" y="609600"/>
            <a:ext cx="3355082" cy="6045481"/>
          </a:xfrm>
          <a:prstGeom prst="rect">
            <a:avLst/>
          </a:prstGeom>
        </p:spPr>
      </p:pic>
      <p:pic>
        <p:nvPicPr>
          <p:cNvPr id="6" name="Picture 5"/>
          <p:cNvPicPr>
            <a:picLocks noChangeAspect="1"/>
          </p:cNvPicPr>
          <p:nvPr/>
        </p:nvPicPr>
        <p:blipFill>
          <a:blip r:embed="rId3"/>
          <a:stretch>
            <a:fillRect/>
          </a:stretch>
        </p:blipFill>
        <p:spPr>
          <a:xfrm>
            <a:off x="8710033" y="3188674"/>
            <a:ext cx="3328027" cy="3466407"/>
          </a:xfrm>
          <a:prstGeom prst="rect">
            <a:avLst/>
          </a:prstGeom>
        </p:spPr>
      </p:pic>
    </p:spTree>
    <p:extLst>
      <p:ext uri="{BB962C8B-B14F-4D97-AF65-F5344CB8AC3E}">
        <p14:creationId xmlns:p14="http://schemas.microsoft.com/office/powerpoint/2010/main" val="31831857"/>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Molecules</a:t>
            </a:r>
          </a:p>
        </p:txBody>
      </p:sp>
      <p:sp>
        <p:nvSpPr>
          <p:cNvPr id="3" name="Content Placeholder 2"/>
          <p:cNvSpPr>
            <a:spLocks noGrp="1"/>
          </p:cNvSpPr>
          <p:nvPr>
            <p:ph sz="half" idx="1"/>
          </p:nvPr>
        </p:nvSpPr>
        <p:spPr/>
        <p:txBody>
          <a:bodyPr/>
          <a:lstStyle/>
          <a:p>
            <a:r>
              <a:rPr lang="en-US" dirty="0" smtClean="0"/>
              <a:t>Biologists compare the DNA, RNA, proteins, and other biological molecules from many different organisms.</a:t>
            </a:r>
            <a:endParaRPr lang="en-US" dirty="0"/>
          </a:p>
          <a:p>
            <a:r>
              <a:rPr lang="en-US" dirty="0" smtClean="0"/>
              <a:t>They look at similarities and differences among the data of each species.</a:t>
            </a:r>
          </a:p>
          <a:p>
            <a:r>
              <a:rPr lang="en-US" dirty="0" smtClean="0"/>
              <a:t>The greater the similarities between any given species, the more closely the species are relates through a common ancestor.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924374"/>
            <a:ext cx="4184650" cy="2353865"/>
          </a:xfrm>
        </p:spPr>
      </p:pic>
    </p:spTree>
    <p:extLst>
      <p:ext uri="{BB962C8B-B14F-4D97-AF65-F5344CB8AC3E}">
        <p14:creationId xmlns:p14="http://schemas.microsoft.com/office/powerpoint/2010/main" val="190677819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Theory</a:t>
            </a:r>
          </a:p>
        </p:txBody>
      </p:sp>
      <p:sp>
        <p:nvSpPr>
          <p:cNvPr id="3" name="Content Placeholder 2"/>
          <p:cNvSpPr>
            <a:spLocks noGrp="1"/>
          </p:cNvSpPr>
          <p:nvPr>
            <p:ph sz="half" idx="1"/>
          </p:nvPr>
        </p:nvSpPr>
        <p:spPr/>
        <p:txBody>
          <a:bodyPr/>
          <a:lstStyle/>
          <a:p>
            <a:r>
              <a:rPr lang="en-US" i="1" dirty="0" smtClean="0"/>
              <a:t>Modern synthesis </a:t>
            </a:r>
            <a:r>
              <a:rPr lang="en-US" dirty="0" smtClean="0"/>
              <a:t>of evolutionary theory integrates the theory of natural selection and genetics. </a:t>
            </a:r>
          </a:p>
          <a:p>
            <a:r>
              <a:rPr lang="en-US" b="1" dirty="0" smtClean="0"/>
              <a:t>Phylogeny</a:t>
            </a:r>
            <a:r>
              <a:rPr lang="en-US" dirty="0" smtClean="0"/>
              <a:t> is the relationship of ancestor among groups of organisms. </a:t>
            </a:r>
            <a:endParaRPr lang="en-US" dirty="0"/>
          </a:p>
        </p:txBody>
      </p:sp>
      <p:pic>
        <p:nvPicPr>
          <p:cNvPr id="5" name="Content Placeholder 4"/>
          <p:cNvPicPr>
            <a:picLocks noGrp="1" noChangeAspect="1"/>
          </p:cNvPicPr>
          <p:nvPr>
            <p:ph sz="half" idx="2"/>
          </p:nvPr>
        </p:nvPicPr>
        <p:blipFill>
          <a:blip r:embed="rId2"/>
          <a:stretch>
            <a:fillRect/>
          </a:stretch>
        </p:blipFill>
        <p:spPr>
          <a:xfrm>
            <a:off x="4975668" y="1930400"/>
            <a:ext cx="6930679" cy="3834429"/>
          </a:xfrm>
          <a:prstGeom prst="rect">
            <a:avLst/>
          </a:prstGeom>
        </p:spPr>
      </p:pic>
    </p:spTree>
    <p:extLst>
      <p:ext uri="{BB962C8B-B14F-4D97-AF65-F5344CB8AC3E}">
        <p14:creationId xmlns:p14="http://schemas.microsoft.com/office/powerpoint/2010/main" val="323387440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EB1545-89A8-401D-9092-ACF3CE6A99FA}"/>
              </a:ext>
            </a:extLst>
          </p:cNvPr>
          <p:cNvSpPr>
            <a:spLocks noGrp="1"/>
          </p:cNvSpPr>
          <p:nvPr>
            <p:ph type="title"/>
          </p:nvPr>
        </p:nvSpPr>
        <p:spPr/>
        <p:txBody>
          <a:bodyPr/>
          <a:lstStyle/>
          <a:p>
            <a:r>
              <a:rPr lang="en-US" dirty="0"/>
              <a:t>Review questions</a:t>
            </a:r>
            <a:endParaRPr lang="en-150" dirty="0"/>
          </a:p>
        </p:txBody>
      </p:sp>
      <p:sp>
        <p:nvSpPr>
          <p:cNvPr id="6" name="Content Placeholder 5">
            <a:extLst>
              <a:ext uri="{FF2B5EF4-FFF2-40B4-BE49-F238E27FC236}">
                <a16:creationId xmlns:a16="http://schemas.microsoft.com/office/drawing/2014/main" id="{AB99A19B-86C4-4147-B3C2-75C059DFEFE9}"/>
              </a:ext>
            </a:extLst>
          </p:cNvPr>
          <p:cNvSpPr>
            <a:spLocks noGrp="1"/>
          </p:cNvSpPr>
          <p:nvPr>
            <p:ph idx="1"/>
          </p:nvPr>
        </p:nvSpPr>
        <p:spPr/>
        <p:txBody>
          <a:bodyPr>
            <a:normAutofit/>
          </a:bodyPr>
          <a:lstStyle/>
          <a:p>
            <a:pPr>
              <a:buFont typeface="+mj-lt"/>
              <a:buAutoNum type="arabicPeriod"/>
            </a:pPr>
            <a:r>
              <a:rPr lang="en-US" dirty="0"/>
              <a:t>Relate several inferences about history of life that are supported by geologic evidence.</a:t>
            </a:r>
          </a:p>
          <a:p>
            <a:pPr>
              <a:buFont typeface="+mj-lt"/>
              <a:buAutoNum type="arabicPeriod"/>
            </a:pPr>
            <a:r>
              <a:rPr lang="en-US" dirty="0"/>
              <a:t>What evidence supports the hypothesis that whales evolved from land-dwelling mammals?</a:t>
            </a:r>
          </a:p>
          <a:p>
            <a:pPr>
              <a:buFont typeface="+mj-lt"/>
              <a:buAutoNum type="arabicPeriod"/>
            </a:pPr>
            <a:r>
              <a:rPr lang="en-US" dirty="0"/>
              <a:t>Compare the concepts of homologous structures, analogous structures, and vestigial structures.</a:t>
            </a:r>
          </a:p>
          <a:p>
            <a:pPr>
              <a:buFont typeface="+mj-lt"/>
              <a:buAutoNum type="arabicPeriod"/>
            </a:pPr>
            <a:r>
              <a:rPr lang="en-US" dirty="0"/>
              <a:t>Explain the evidence of evolution presented by the mammals of Australia.</a:t>
            </a:r>
          </a:p>
          <a:p>
            <a:pPr>
              <a:buFont typeface="+mj-lt"/>
              <a:buAutoNum type="arabicPeriod"/>
            </a:pPr>
            <a:r>
              <a:rPr lang="en-US" dirty="0"/>
              <a:t>Compare the use of biological molecules to other types of analysis of phylogeny. </a:t>
            </a:r>
          </a:p>
          <a:p>
            <a:pPr>
              <a:buFont typeface="+mj-lt"/>
              <a:buAutoNum type="arabicPeriod"/>
            </a:pPr>
            <a:r>
              <a:rPr lang="en-US" dirty="0"/>
              <a:t>Does natural selection act on vestigial structures? Support your answer.</a:t>
            </a:r>
          </a:p>
          <a:p>
            <a:pPr>
              <a:buFont typeface="+mj-lt"/>
              <a:buAutoNum type="arabicPeriod"/>
            </a:pPr>
            <a:endParaRPr lang="en-US" dirty="0"/>
          </a:p>
        </p:txBody>
      </p:sp>
    </p:spTree>
    <p:extLst>
      <p:ext uri="{BB962C8B-B14F-4D97-AF65-F5344CB8AC3E}">
        <p14:creationId xmlns:p14="http://schemas.microsoft.com/office/powerpoint/2010/main" val="485411383"/>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2E33-1753-4F90-90C4-A3C321F4755C}"/>
              </a:ext>
            </a:extLst>
          </p:cNvPr>
          <p:cNvSpPr>
            <a:spLocks noGrp="1"/>
          </p:cNvSpPr>
          <p:nvPr>
            <p:ph type="title"/>
          </p:nvPr>
        </p:nvSpPr>
        <p:spPr/>
        <p:txBody>
          <a:bodyPr/>
          <a:lstStyle/>
          <a:p>
            <a:r>
              <a:rPr lang="en-US" dirty="0"/>
              <a:t>Student Objectives</a:t>
            </a:r>
            <a:endParaRPr lang="en-150" dirty="0"/>
          </a:p>
        </p:txBody>
      </p:sp>
      <p:sp>
        <p:nvSpPr>
          <p:cNvPr id="3" name="Content Placeholder 2">
            <a:extLst>
              <a:ext uri="{FF2B5EF4-FFF2-40B4-BE49-F238E27FC236}">
                <a16:creationId xmlns:a16="http://schemas.microsoft.com/office/drawing/2014/main" id="{E395B74C-0F2D-4480-873C-73A261FEC7CC}"/>
              </a:ext>
            </a:extLst>
          </p:cNvPr>
          <p:cNvSpPr>
            <a:spLocks noGrp="1"/>
          </p:cNvSpPr>
          <p:nvPr>
            <p:ph idx="1"/>
          </p:nvPr>
        </p:nvSpPr>
        <p:spPr/>
        <p:txBody>
          <a:bodyPr/>
          <a:lstStyle/>
          <a:p>
            <a:pPr>
              <a:buFont typeface="+mj-lt"/>
              <a:buAutoNum type="arabicPeriod"/>
            </a:pPr>
            <a:r>
              <a:rPr lang="en-US" dirty="0"/>
              <a:t>Relate several inferences about the history of life that are supported by evidence from fossils and rocks.</a:t>
            </a:r>
          </a:p>
          <a:p>
            <a:pPr>
              <a:buFont typeface="+mj-lt"/>
              <a:buAutoNum type="arabicPeriod"/>
            </a:pPr>
            <a:r>
              <a:rPr lang="en-US" dirty="0"/>
              <a:t>Explain how biogeography provides evidence that species evolve adaptations to their environment.</a:t>
            </a:r>
          </a:p>
          <a:p>
            <a:pPr>
              <a:buFont typeface="+mj-lt"/>
              <a:buAutoNum type="arabicPeriod"/>
            </a:pPr>
            <a:r>
              <a:rPr lang="en-US" dirty="0"/>
              <a:t>Explain how the anatomy and development of organisms provide evidence of shared ancestry.</a:t>
            </a:r>
          </a:p>
          <a:p>
            <a:pPr>
              <a:buFont typeface="+mj-lt"/>
              <a:buAutoNum type="arabicPeriod"/>
            </a:pPr>
            <a:r>
              <a:rPr lang="en-US" dirty="0"/>
              <a:t>Compare the use of biological molecules with other types of analysis of evolutionary relationships.</a:t>
            </a:r>
          </a:p>
          <a:p>
            <a:pPr>
              <a:buFont typeface="+mj-lt"/>
              <a:buAutoNum type="arabicPeriod"/>
            </a:pPr>
            <a:r>
              <a:rPr lang="en-US" dirty="0"/>
              <a:t>Describe the ongoing development of evolutionary theory.</a:t>
            </a:r>
          </a:p>
        </p:txBody>
      </p:sp>
    </p:spTree>
    <p:extLst>
      <p:ext uri="{BB962C8B-B14F-4D97-AF65-F5344CB8AC3E}">
        <p14:creationId xmlns:p14="http://schemas.microsoft.com/office/powerpoint/2010/main" val="17821249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EBB173-B5E2-4701-9DE1-BC4CC44C46D2}"/>
              </a:ext>
            </a:extLst>
          </p:cNvPr>
          <p:cNvSpPr>
            <a:spLocks noGrp="1"/>
          </p:cNvSpPr>
          <p:nvPr>
            <p:ph type="title"/>
          </p:nvPr>
        </p:nvSpPr>
        <p:spPr>
          <a:xfrm>
            <a:off x="610833" y="3831398"/>
            <a:ext cx="8596668" cy="1826581"/>
          </a:xfrm>
        </p:spPr>
        <p:txBody>
          <a:bodyPr>
            <a:normAutofit fontScale="90000"/>
          </a:bodyPr>
          <a:lstStyle/>
          <a:p>
            <a:r>
              <a:rPr lang="en-US" i="1" dirty="0"/>
              <a:t>Many kinds of evidence give insight into the history of life on Earth and the patterns of change among organisms. </a:t>
            </a:r>
            <a:br>
              <a:rPr lang="en-US" i="1" dirty="0"/>
            </a:br>
            <a:r>
              <a:rPr lang="en-US" i="1" dirty="0"/>
              <a:t/>
            </a:r>
            <a:br>
              <a:rPr lang="en-US" i="1" dirty="0"/>
            </a:br>
            <a:r>
              <a:rPr lang="en-US" i="1" dirty="0"/>
              <a:t>Fossils that are different from organisms living today are strong evidence that organisms on Earth can change over time. </a:t>
            </a:r>
            <a:endParaRPr lang="en-150" i="1" dirty="0"/>
          </a:p>
        </p:txBody>
      </p:sp>
      <p:sp>
        <p:nvSpPr>
          <p:cNvPr id="5" name="Text Placeholder 4">
            <a:extLst>
              <a:ext uri="{FF2B5EF4-FFF2-40B4-BE49-F238E27FC236}">
                <a16:creationId xmlns:a16="http://schemas.microsoft.com/office/drawing/2014/main" id="{F506C7A4-25BE-4A2E-A230-405FA5F7C58B}"/>
              </a:ext>
            </a:extLst>
          </p:cNvPr>
          <p:cNvSpPr>
            <a:spLocks noGrp="1"/>
          </p:cNvSpPr>
          <p:nvPr>
            <p:ph type="body" idx="1"/>
          </p:nvPr>
        </p:nvSpPr>
        <p:spPr>
          <a:xfrm>
            <a:off x="851903" y="5997600"/>
            <a:ext cx="8596668" cy="860400"/>
          </a:xfrm>
        </p:spPr>
        <p:txBody>
          <a:bodyPr/>
          <a:lstStyle/>
          <a:p>
            <a:endParaRPr lang="en-150" dirty="0"/>
          </a:p>
        </p:txBody>
      </p:sp>
    </p:spTree>
    <p:extLst>
      <p:ext uri="{BB962C8B-B14F-4D97-AF65-F5344CB8AC3E}">
        <p14:creationId xmlns:p14="http://schemas.microsoft.com/office/powerpoint/2010/main" val="3424127259"/>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Fossil Record</a:t>
            </a:r>
          </a:p>
        </p:txBody>
      </p:sp>
      <p:sp>
        <p:nvSpPr>
          <p:cNvPr id="5" name="Content Placeholder 4"/>
          <p:cNvSpPr>
            <a:spLocks noGrp="1"/>
          </p:cNvSpPr>
          <p:nvPr>
            <p:ph sz="half" idx="1"/>
          </p:nvPr>
        </p:nvSpPr>
        <p:spPr/>
        <p:txBody>
          <a:bodyPr>
            <a:normAutofit/>
          </a:bodyPr>
          <a:lstStyle/>
          <a:p>
            <a:r>
              <a:rPr lang="en-US" dirty="0"/>
              <a:t>A </a:t>
            </a:r>
            <a:r>
              <a:rPr lang="en-US" b="1" dirty="0"/>
              <a:t>fossil</a:t>
            </a:r>
            <a:r>
              <a:rPr lang="en-US" dirty="0"/>
              <a:t> is the remains or traces of an organism that died long ago.</a:t>
            </a:r>
          </a:p>
          <a:p>
            <a:r>
              <a:rPr lang="en-US" dirty="0"/>
              <a:t>Fossils of many kinds of organisms can be formed under a number of different conditions.</a:t>
            </a:r>
          </a:p>
          <a:p>
            <a:r>
              <a:rPr lang="en-US" dirty="0"/>
              <a:t>Some fossils are of organisms tat have become </a:t>
            </a:r>
            <a:r>
              <a:rPr lang="en-US" i="1" dirty="0"/>
              <a:t>extinct</a:t>
            </a:r>
            <a:r>
              <a:rPr lang="en-US" dirty="0"/>
              <a:t>, meaning the species is no </a:t>
            </a:r>
            <a:r>
              <a:rPr lang="en-US" dirty="0" smtClean="0"/>
              <a:t>longer </a:t>
            </a:r>
            <a:r>
              <a:rPr lang="en-US" dirty="0"/>
              <a:t>alive. </a:t>
            </a:r>
          </a:p>
        </p:txBody>
      </p:sp>
      <p:pic>
        <p:nvPicPr>
          <p:cNvPr id="2" name="Content Placeholder 1"/>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5089525" y="1521229"/>
            <a:ext cx="5532092" cy="4149474"/>
          </a:xfrm>
        </p:spPr>
      </p:pic>
    </p:spTree>
    <p:extLst>
      <p:ext uri="{BB962C8B-B14F-4D97-AF65-F5344CB8AC3E}">
        <p14:creationId xmlns:p14="http://schemas.microsoft.com/office/powerpoint/2010/main" val="211531580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Age of Fossils</a:t>
            </a:r>
          </a:p>
        </p:txBody>
      </p:sp>
      <p:sp>
        <p:nvSpPr>
          <p:cNvPr id="3" name="Content Placeholder 2"/>
          <p:cNvSpPr>
            <a:spLocks noGrp="1"/>
          </p:cNvSpPr>
          <p:nvPr>
            <p:ph sz="half" idx="1"/>
          </p:nvPr>
        </p:nvSpPr>
        <p:spPr/>
        <p:txBody>
          <a:bodyPr>
            <a:normAutofit fontScale="85000" lnSpcReduction="10000"/>
          </a:bodyPr>
          <a:lstStyle/>
          <a:p>
            <a:r>
              <a:rPr lang="en-US" dirty="0" smtClean="0"/>
              <a:t>1669</a:t>
            </a:r>
            <a:r>
              <a:rPr lang="en-US" dirty="0"/>
              <a:t>, Nicolaus </a:t>
            </a:r>
            <a:r>
              <a:rPr lang="en-US" dirty="0" err="1"/>
              <a:t>Streno</a:t>
            </a:r>
            <a:r>
              <a:rPr lang="en-US" dirty="0"/>
              <a:t> proposed the principle of </a:t>
            </a:r>
            <a:r>
              <a:rPr lang="en-US" b="1" dirty="0"/>
              <a:t>superposition</a:t>
            </a:r>
            <a:r>
              <a:rPr lang="en-US" dirty="0" smtClean="0"/>
              <a:t>. The </a:t>
            </a:r>
            <a:r>
              <a:rPr lang="en-US" dirty="0"/>
              <a:t>principle that the rock strata at if a location have not been disturbed, the lowest stratum was formed before the strata above it.</a:t>
            </a:r>
          </a:p>
          <a:p>
            <a:r>
              <a:rPr lang="en-US" dirty="0"/>
              <a:t>Geologists started to put a timeline together known as the geologic time scale.</a:t>
            </a:r>
          </a:p>
          <a:p>
            <a:r>
              <a:rPr lang="en-US" dirty="0"/>
              <a:t>Today, geologists often can tell a fossil’s </a:t>
            </a:r>
            <a:r>
              <a:rPr lang="en-US" b="1" dirty="0"/>
              <a:t>relative age </a:t>
            </a:r>
            <a:r>
              <a:rPr lang="en-US" dirty="0"/>
              <a:t>– its age compared to that of other fossils, by referring to the geologic time scale and to records of known fossils.</a:t>
            </a:r>
          </a:p>
          <a:p>
            <a:r>
              <a:rPr lang="en-US" b="1" dirty="0"/>
              <a:t>Absolute age </a:t>
            </a:r>
            <a:r>
              <a:rPr lang="en-US" dirty="0"/>
              <a:t>of rock is measured by techniques such as </a:t>
            </a:r>
            <a:r>
              <a:rPr lang="en-US" i="1" dirty="0"/>
              <a:t>radiometric dating</a:t>
            </a:r>
            <a:r>
              <a:rPr lang="en-US" dirty="0"/>
              <a:t>.</a:t>
            </a:r>
          </a:p>
        </p:txBody>
      </p:sp>
      <p:pic>
        <p:nvPicPr>
          <p:cNvPr id="5" name="Content Placeholder 4"/>
          <p:cNvPicPr>
            <a:picLocks noGrp="1" noChangeAspect="1"/>
          </p:cNvPicPr>
          <p:nvPr>
            <p:ph sz="half" idx="2"/>
          </p:nvPr>
        </p:nvPicPr>
        <p:blipFill>
          <a:blip r:embed="rId2"/>
          <a:stretch>
            <a:fillRect/>
          </a:stretch>
        </p:blipFill>
        <p:spPr>
          <a:xfrm>
            <a:off x="5089524" y="1524951"/>
            <a:ext cx="4993813" cy="4434222"/>
          </a:xfrm>
          <a:prstGeom prst="rect">
            <a:avLst/>
          </a:prstGeom>
        </p:spPr>
      </p:pic>
    </p:spTree>
    <p:extLst>
      <p:ext uri="{BB962C8B-B14F-4D97-AF65-F5344CB8AC3E}">
        <p14:creationId xmlns:p14="http://schemas.microsoft.com/office/powerpoint/2010/main" val="226688036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9670-F384-4E8A-BA91-1B82991EA9D8}"/>
              </a:ext>
            </a:extLst>
          </p:cNvPr>
          <p:cNvSpPr>
            <a:spLocks noGrp="1"/>
          </p:cNvSpPr>
          <p:nvPr>
            <p:ph type="title"/>
          </p:nvPr>
        </p:nvSpPr>
        <p:spPr/>
        <p:txBody>
          <a:bodyPr/>
          <a:lstStyle/>
          <a:p>
            <a:r>
              <a:rPr lang="en-US" dirty="0"/>
              <a:t>Fossils and Organisms</a:t>
            </a:r>
            <a:endParaRPr lang="en-150" dirty="0"/>
          </a:p>
        </p:txBody>
      </p:sp>
      <p:sp>
        <p:nvSpPr>
          <p:cNvPr id="3" name="Content Placeholder 2">
            <a:extLst>
              <a:ext uri="{FF2B5EF4-FFF2-40B4-BE49-F238E27FC236}">
                <a16:creationId xmlns:a16="http://schemas.microsoft.com/office/drawing/2014/main" id="{06475A10-43FC-42C0-A571-BD3AA9112ED4}"/>
              </a:ext>
            </a:extLst>
          </p:cNvPr>
          <p:cNvSpPr>
            <a:spLocks noGrp="1"/>
          </p:cNvSpPr>
          <p:nvPr>
            <p:ph sz="half" idx="1"/>
          </p:nvPr>
        </p:nvSpPr>
        <p:spPr/>
        <p:txBody>
          <a:bodyPr/>
          <a:lstStyle/>
          <a:p>
            <a:r>
              <a:rPr lang="en-US" dirty="0"/>
              <a:t>Not all organisms have left fossil evidence. </a:t>
            </a:r>
          </a:p>
          <a:p>
            <a:r>
              <a:rPr lang="en-US" dirty="0"/>
              <a:t>Nevertheless, Earth is rich with fossil evidence of organisms that lived in the past.</a:t>
            </a:r>
            <a:endParaRPr lang="en-150" dirty="0"/>
          </a:p>
        </p:txBody>
      </p:sp>
      <p:pic>
        <p:nvPicPr>
          <p:cNvPr id="6"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925420"/>
            <a:ext cx="4184650" cy="2351773"/>
          </a:xfrm>
          <a:prstGeom prst="rect">
            <a:avLst/>
          </a:prstGeom>
        </p:spPr>
      </p:pic>
    </p:spTree>
    <p:extLst>
      <p:ext uri="{BB962C8B-B14F-4D97-AF65-F5344CB8AC3E}">
        <p14:creationId xmlns:p14="http://schemas.microsoft.com/office/powerpoint/2010/main" val="286710350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Distribution of Fossils</a:t>
            </a:r>
          </a:p>
        </p:txBody>
      </p:sp>
      <p:sp>
        <p:nvSpPr>
          <p:cNvPr id="3" name="Content Placeholder 2"/>
          <p:cNvSpPr>
            <a:spLocks noGrp="1"/>
          </p:cNvSpPr>
          <p:nvPr>
            <p:ph sz="half" idx="1"/>
          </p:nvPr>
        </p:nvSpPr>
        <p:spPr/>
        <p:txBody>
          <a:bodyPr>
            <a:normAutofit fontScale="92500" lnSpcReduction="20000"/>
          </a:bodyPr>
          <a:lstStyle/>
          <a:p>
            <a:r>
              <a:rPr lang="en-US" dirty="0"/>
              <a:t>Inferences from the fossil record:</a:t>
            </a:r>
          </a:p>
          <a:p>
            <a:pPr>
              <a:buFont typeface="+mj-lt"/>
              <a:buAutoNum type="arabicPeriod"/>
            </a:pPr>
            <a:r>
              <a:rPr lang="en-US" dirty="0"/>
              <a:t>Different organisms lived at different times</a:t>
            </a:r>
          </a:p>
          <a:p>
            <a:pPr>
              <a:buFont typeface="+mj-lt"/>
              <a:buAutoNum type="arabicPeriod"/>
            </a:pPr>
            <a:r>
              <a:rPr lang="en-US" dirty="0"/>
              <a:t>Today’s organisms are different from those of the past.</a:t>
            </a:r>
          </a:p>
          <a:p>
            <a:pPr>
              <a:buFont typeface="+mj-lt"/>
              <a:buAutoNum type="arabicPeriod"/>
            </a:pPr>
            <a:r>
              <a:rPr lang="en-US" dirty="0"/>
              <a:t>Fossils found in adjacent strata are more like each other that fossils found in deeper or higher strata.</a:t>
            </a:r>
          </a:p>
          <a:p>
            <a:pPr>
              <a:buFont typeface="+mj-lt"/>
              <a:buAutoNum type="arabicPeriod"/>
            </a:pPr>
            <a:r>
              <a:rPr lang="en-US" dirty="0"/>
              <a:t>By comparing fossils from around the planet, we can infer when and where different organisms existed.</a:t>
            </a:r>
          </a:p>
          <a:p>
            <a:pPr>
              <a:buFont typeface="+mj-lt"/>
              <a:buAutoNum type="arabicPeriod"/>
            </a:pPr>
            <a:r>
              <a:rPr lang="en-US" dirty="0"/>
              <a:t>Species have differed in a gradual sequence of forms over time (</a:t>
            </a:r>
            <a:r>
              <a:rPr lang="en-US" b="1" dirty="0"/>
              <a:t>transitional species</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535" y="4457700"/>
            <a:ext cx="4419600" cy="2400300"/>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09485" y="0"/>
            <a:ext cx="4184650" cy="309664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368" y="1270000"/>
            <a:ext cx="3572737" cy="3651135"/>
          </a:xfrm>
          <a:prstGeom prst="rect">
            <a:avLst/>
          </a:prstGeom>
        </p:spPr>
      </p:pic>
    </p:spTree>
    <p:extLst>
      <p:ext uri="{BB962C8B-B14F-4D97-AF65-F5344CB8AC3E}">
        <p14:creationId xmlns:p14="http://schemas.microsoft.com/office/powerpoint/2010/main" val="420939625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CD7F32-51AC-4CBC-90E8-51B1FE0541C2}"/>
              </a:ext>
            </a:extLst>
          </p:cNvPr>
          <p:cNvSpPr>
            <a:spLocks noGrp="1"/>
          </p:cNvSpPr>
          <p:nvPr>
            <p:ph type="title"/>
          </p:nvPr>
        </p:nvSpPr>
        <p:spPr/>
        <p:txBody>
          <a:bodyPr/>
          <a:lstStyle/>
          <a:p>
            <a:endParaRPr lang="en-150"/>
          </a:p>
        </p:txBody>
      </p:sp>
      <p:sp>
        <p:nvSpPr>
          <p:cNvPr id="6" name="Content Placeholder 5">
            <a:extLst>
              <a:ext uri="{FF2B5EF4-FFF2-40B4-BE49-F238E27FC236}">
                <a16:creationId xmlns:a16="http://schemas.microsoft.com/office/drawing/2014/main" id="{BAE2D10B-987B-4A28-8E98-5500718DA4AC}"/>
              </a:ext>
            </a:extLst>
          </p:cNvPr>
          <p:cNvSpPr>
            <a:spLocks noGrp="1"/>
          </p:cNvSpPr>
          <p:nvPr>
            <p:ph idx="1"/>
          </p:nvPr>
        </p:nvSpPr>
        <p:spPr/>
        <p:txBody>
          <a:bodyPr/>
          <a:lstStyle/>
          <a:p>
            <a:r>
              <a:rPr lang="en-US" dirty="0" err="1"/>
              <a:t>Pakicetus</a:t>
            </a:r>
            <a:r>
              <a:rPr lang="en-US" dirty="0"/>
              <a:t> and toothed whale</a:t>
            </a:r>
            <a:endParaRPr lang="en-150" dirty="0"/>
          </a:p>
        </p:txBody>
      </p:sp>
      <p:pic>
        <p:nvPicPr>
          <p:cNvPr id="2" name="Picture 1"/>
          <p:cNvPicPr>
            <a:picLocks noChangeAspect="1"/>
          </p:cNvPicPr>
          <p:nvPr/>
        </p:nvPicPr>
        <p:blipFill>
          <a:blip r:embed="rId2"/>
          <a:stretch>
            <a:fillRect/>
          </a:stretch>
        </p:blipFill>
        <p:spPr>
          <a:xfrm>
            <a:off x="468071" y="437801"/>
            <a:ext cx="9015193" cy="6234961"/>
          </a:xfrm>
          <a:prstGeom prst="rect">
            <a:avLst/>
          </a:prstGeom>
        </p:spPr>
      </p:pic>
    </p:spTree>
    <p:extLst>
      <p:ext uri="{BB962C8B-B14F-4D97-AF65-F5344CB8AC3E}">
        <p14:creationId xmlns:p14="http://schemas.microsoft.com/office/powerpoint/2010/main" val="97991698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Biogeography</a:t>
            </a:r>
          </a:p>
        </p:txBody>
      </p:sp>
      <p:sp>
        <p:nvSpPr>
          <p:cNvPr id="3" name="Content Placeholder 2"/>
          <p:cNvSpPr>
            <a:spLocks noGrp="1"/>
          </p:cNvSpPr>
          <p:nvPr>
            <p:ph sz="half" idx="1"/>
          </p:nvPr>
        </p:nvSpPr>
        <p:spPr/>
        <p:txBody>
          <a:bodyPr>
            <a:normAutofit fontScale="92500"/>
          </a:bodyPr>
          <a:lstStyle/>
          <a:p>
            <a:r>
              <a:rPr lang="en-US" b="1" dirty="0"/>
              <a:t>Biogeography</a:t>
            </a:r>
            <a:r>
              <a:rPr lang="en-US" dirty="0"/>
              <a:t> is the study of the locations of organisms around the world.</a:t>
            </a:r>
          </a:p>
          <a:p>
            <a:r>
              <a:rPr lang="en-US" dirty="0"/>
              <a:t>Darwin and Wallace observed animals that seemed closely related yet were adapted to different environments in nearby regions. </a:t>
            </a:r>
          </a:p>
          <a:p>
            <a:r>
              <a:rPr lang="en-US" dirty="0"/>
              <a:t>However, they also observed animals that seems unrelated that had similar adaptations to similar environments in regions that are far apart.</a:t>
            </a:r>
          </a:p>
          <a:p>
            <a:r>
              <a:rPr lang="en-US" dirty="0"/>
              <a:t>Descent with modification could explain this.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14215" y="2412539"/>
            <a:ext cx="6291645" cy="3252567"/>
          </a:xfrm>
        </p:spPr>
      </p:pic>
    </p:spTree>
    <p:extLst>
      <p:ext uri="{BB962C8B-B14F-4D97-AF65-F5344CB8AC3E}">
        <p14:creationId xmlns:p14="http://schemas.microsoft.com/office/powerpoint/2010/main" val="400913534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F0000"/>
      </a:hlink>
      <a:folHlink>
        <a:srgbClr val="FF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3021</TotalTime>
  <Words>664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15.2 Evidence of Evolution</vt:lpstr>
      <vt:lpstr>Student Objectives</vt:lpstr>
      <vt:lpstr>Many kinds of evidence give insight into the history of life on Earth and the patterns of change among organisms.   Fossils that are different from organisms living today are strong evidence that organisms on Earth can change over time. </vt:lpstr>
      <vt:lpstr>The Fossil Record</vt:lpstr>
      <vt:lpstr>The Age of Fossils</vt:lpstr>
      <vt:lpstr>Fossils and Organisms</vt:lpstr>
      <vt:lpstr>The Distribution of Fossils</vt:lpstr>
      <vt:lpstr>PowerPoint Presentation</vt:lpstr>
      <vt:lpstr>Biogeography</vt:lpstr>
      <vt:lpstr>Anatomy and Embryology </vt:lpstr>
      <vt:lpstr>Biological Molecules</vt:lpstr>
      <vt:lpstr>Development Theory</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14.1 Biogenesis</dc:title>
  <dc:creator>Rick Reinders</dc:creator>
  <cp:lastModifiedBy>Admin</cp:lastModifiedBy>
  <cp:revision>54</cp:revision>
  <dcterms:created xsi:type="dcterms:W3CDTF">2019-10-27T13:21:52Z</dcterms:created>
  <dcterms:modified xsi:type="dcterms:W3CDTF">2019-12-16T05:35:12Z</dcterms:modified>
</cp:coreProperties>
</file>