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62" r:id="rId4"/>
    <p:sldId id="258" r:id="rId5"/>
    <p:sldId id="264" r:id="rId6"/>
    <p:sldId id="273" r:id="rId7"/>
    <p:sldId id="265" r:id="rId8"/>
    <p:sldId id="271" r:id="rId9"/>
    <p:sldId id="266" r:id="rId10"/>
    <p:sldId id="274" r:id="rId11"/>
    <p:sldId id="27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11/21/2019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13674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11/21/2019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72422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11/21/2019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097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11/21/2019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42173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11/21/2019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9109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11/21/2019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67230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11/21/2019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74594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11/21/2019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78541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11/21/2019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71951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11/21/2019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0814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11/21/2019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40955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11/21/2019</a:t>
            </a:fld>
            <a:endParaRPr lang="en-15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4076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11/21/2019</a:t>
            </a:fld>
            <a:endParaRPr lang="en-1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12757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11/21/2019</a:t>
            </a:fld>
            <a:endParaRPr lang="en-1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06759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11/21/2019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08463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7FAB9-5902-4112-B927-8AA5710CAD80}" type="datetimeFigureOut">
              <a:rPr lang="en-150" smtClean="0"/>
              <a:t>11/21/2019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11428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7FAB9-5902-4112-B927-8AA5710CAD80}" type="datetimeFigureOut">
              <a:rPr lang="en-150" smtClean="0"/>
              <a:t>11/21/2019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938D796-9D53-45B5-B9B3-CD77B2752ABB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15737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8D1DD-F26C-4221-B407-998C9B15E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" y="5286608"/>
            <a:ext cx="7984067" cy="1646302"/>
          </a:xfrm>
        </p:spPr>
        <p:txBody>
          <a:bodyPr/>
          <a:lstStyle/>
          <a:p>
            <a:r>
              <a:rPr lang="en-US" dirty="0" smtClean="0"/>
              <a:t>14.3 The First Life Forms</a:t>
            </a:r>
            <a:endParaRPr lang="en-1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E9D65-A1B9-4724-818B-B2576619F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379133" y="5681134"/>
            <a:ext cx="7766936" cy="109689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Chapter 14: History of Life</a:t>
            </a:r>
            <a:endParaRPr lang="en-150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9555" y="-19462"/>
            <a:ext cx="14675555" cy="550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9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Oxygen was damaging to many early unicellular organisms. </a:t>
            </a:r>
            <a:r>
              <a:rPr lang="en-US" dirty="0" smtClean="0"/>
              <a:t>Oxygen could destroy some coenzymes essential to cell function.</a:t>
            </a:r>
          </a:p>
          <a:p>
            <a:r>
              <a:rPr lang="en-US" dirty="0" smtClean="0"/>
              <a:t>Oxygen </a:t>
            </a:r>
            <a:r>
              <a:rPr lang="en-US" dirty="0"/>
              <a:t>can bond to other compounds. </a:t>
            </a:r>
            <a:r>
              <a:rPr lang="en-US" dirty="0" smtClean="0"/>
              <a:t>This bonding was the first steps in aerobic respiration. </a:t>
            </a:r>
          </a:p>
          <a:p>
            <a:r>
              <a:rPr lang="en-US" dirty="0" smtClean="0"/>
              <a:t>It took billions of years for oxygen gas levels to reach today’s levels.</a:t>
            </a:r>
          </a:p>
          <a:p>
            <a:r>
              <a:rPr lang="en-US" dirty="0" smtClean="0"/>
              <a:t>When O₂ is hit by wavelengths of sunlight in splits in two. O molecules react with O₂ and form O₃, ozone.</a:t>
            </a:r>
          </a:p>
          <a:p>
            <a:r>
              <a:rPr lang="en-US" dirty="0" smtClean="0"/>
              <a:t>Ozone is poisonous, but absorbs much of the ultraviolet radiation from the Sun.</a:t>
            </a:r>
          </a:p>
          <a:p>
            <a:r>
              <a:rPr lang="en-US" dirty="0" smtClean="0"/>
              <a:t>Ultraviolet radiation damages DNA, and without the protection of the ozone layer, life could not have come to exist on land. 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397" y="2884518"/>
            <a:ext cx="4638897" cy="2501366"/>
          </a:xfrm>
        </p:spPr>
      </p:pic>
    </p:spTree>
    <p:extLst>
      <p:ext uri="{BB962C8B-B14F-4D97-AF65-F5344CB8AC3E}">
        <p14:creationId xmlns:p14="http://schemas.microsoft.com/office/powerpoint/2010/main" val="49555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Eukaryotic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Eukaryotic cells:</a:t>
            </a:r>
          </a:p>
          <a:p>
            <a:pPr lvl="1"/>
            <a:r>
              <a:rPr lang="en-US" dirty="0" smtClean="0"/>
              <a:t>Larger than prokaryotes</a:t>
            </a:r>
          </a:p>
          <a:p>
            <a:pPr lvl="1"/>
            <a:r>
              <a:rPr lang="en-US" dirty="0" smtClean="0"/>
              <a:t>DNA is organized in chromosomes in a nucleus</a:t>
            </a:r>
          </a:p>
          <a:p>
            <a:pPr lvl="1"/>
            <a:r>
              <a:rPr lang="en-US" dirty="0" smtClean="0"/>
              <a:t>Have cytoskeleton and membrane-bound organelles</a:t>
            </a:r>
          </a:p>
          <a:p>
            <a:r>
              <a:rPr lang="en-US" dirty="0" smtClean="0"/>
              <a:t>Eukaryotes evolved from a mutually beneficial relationship between primitive eukaryotes and the prokaryote it engulfed.</a:t>
            </a:r>
          </a:p>
          <a:p>
            <a:r>
              <a:rPr lang="en-US" dirty="0" smtClean="0"/>
              <a:t>Aerobic prokaryotes engulfed by eukaryotic cells evolved into mitochondria, which perform aerobic respiration. </a:t>
            </a:r>
          </a:p>
          <a:p>
            <a:r>
              <a:rPr lang="en-US" dirty="0" smtClean="0"/>
              <a:t>Engulfed photosynthetic cyanobacteria evolved into chloroplasts.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74" y="2303030"/>
            <a:ext cx="5279900" cy="3595889"/>
          </a:xfrm>
        </p:spPr>
      </p:pic>
    </p:spTree>
    <p:extLst>
      <p:ext uri="{BB962C8B-B14F-4D97-AF65-F5344CB8AC3E}">
        <p14:creationId xmlns:p14="http://schemas.microsoft.com/office/powerpoint/2010/main" val="419445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EB1545-89A8-401D-9092-ACF3CE6A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</a:t>
            </a:r>
            <a:endParaRPr lang="en-15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99A19B-86C4-4147-B3C2-75C059DFE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How does RNA differ from DNA?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Describe three major scientific inferences about the first living cells on Earth?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What traits make archaebacterial likely relatives of Earth’s earliest organisms?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Explain the difference between chemosynthesis and photosynthesis.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Explain the theory of endosymbiosis. 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What evidence supports the hypothesis that mitochondria were once free-living prokaryotic cells?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How did anaerobic cells influence the development of aerobic cells?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Some forms of air pollution reduce the thickness of Earth’s ozone layer. How might this change affect modern life?</a:t>
            </a:r>
          </a:p>
        </p:txBody>
      </p:sp>
    </p:spTree>
    <p:extLst>
      <p:ext uri="{BB962C8B-B14F-4D97-AF65-F5344CB8AC3E}">
        <p14:creationId xmlns:p14="http://schemas.microsoft.com/office/powerpoint/2010/main" val="48541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22E33-1753-4F90-90C4-A3C321F47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Objectives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5B74C-0F2D-4480-873C-73A261FEC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Explain the importance of the chemistry of RNA in relation to the origin of life.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List three inferred characteristics that describe the first forms of cellular life on Earth.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Compare the two types of autotrophy used by early cells.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Relate the development of photosynthesis to the development of aerobic respiration in early cells.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Explain the theory of endosymbiosis. </a:t>
            </a:r>
          </a:p>
        </p:txBody>
      </p:sp>
    </p:spTree>
    <p:extLst>
      <p:ext uri="{BB962C8B-B14F-4D97-AF65-F5344CB8AC3E}">
        <p14:creationId xmlns:p14="http://schemas.microsoft.com/office/powerpoint/2010/main" val="17821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EBB173-B5E2-4701-9DE1-BC4CC44C4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33" y="3831398"/>
            <a:ext cx="8596668" cy="1826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Scientists continue to investigate many competing hypotheses about possible transitions from simple organic molecules to cellular life.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- How could molecules be organized into self-replicating systems?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- Where does heredity come from?</a:t>
            </a:r>
            <a:endParaRPr lang="en-150" i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06C7A4-25BE-4A2E-A230-405FA5F7C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42412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33BCDB9-EC32-4F7F-B946-50CFDA05D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Origin of Heredity</a:t>
            </a:r>
            <a:endParaRPr lang="en-15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F979824-304A-453B-83D2-35E8216AA0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Hereditary information affects phenotype of cells.</a:t>
            </a:r>
          </a:p>
          <a:p>
            <a:r>
              <a:rPr lang="en-US" dirty="0" smtClean="0"/>
              <a:t>Hereditary information contained in a DNA molecule is first transcribed into an RNA message, and then the RNA message is translated into a protein.</a:t>
            </a:r>
          </a:p>
          <a:p>
            <a:r>
              <a:rPr lang="en-US" dirty="0" smtClean="0"/>
              <a:t>DNA serves as the template for RNA, which in turn serves as the template for specific proteins.</a:t>
            </a:r>
          </a:p>
          <a:p>
            <a:r>
              <a:rPr lang="en-US" dirty="0" smtClean="0"/>
              <a:t>RNA molecules take on a greater variety of shapes that DNA molecules do.</a:t>
            </a:r>
            <a:endParaRPr lang="en-15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405" y="2307534"/>
            <a:ext cx="5143442" cy="3332155"/>
          </a:xfrm>
        </p:spPr>
      </p:pic>
    </p:spTree>
    <p:extLst>
      <p:ext uri="{BB962C8B-B14F-4D97-AF65-F5344CB8AC3E}">
        <p14:creationId xmlns:p14="http://schemas.microsoft.com/office/powerpoint/2010/main" val="21943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Roles of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Ribozyme</a:t>
            </a:r>
            <a:r>
              <a:rPr lang="en-US" dirty="0" smtClean="0"/>
              <a:t> is a RNA molecule that can act as a catalyst and promote a specific chemical reaction. </a:t>
            </a:r>
          </a:p>
          <a:p>
            <a:r>
              <a:rPr lang="en-US" dirty="0" smtClean="0"/>
              <a:t>Because self-replicating RNA molecules have been created in the laboratory, there is support for the hypothesis that life could have started with self-replicating RNA molecules.</a:t>
            </a:r>
          </a:p>
          <a:p>
            <a:r>
              <a:rPr lang="en-US" dirty="0" smtClean="0"/>
              <a:t>RNA roles:</a:t>
            </a:r>
          </a:p>
          <a:p>
            <a:pPr lvl="1"/>
            <a:r>
              <a:rPr lang="en-US" dirty="0" smtClean="0"/>
              <a:t>DNA replication</a:t>
            </a:r>
          </a:p>
          <a:p>
            <a:pPr lvl="1"/>
            <a:r>
              <a:rPr lang="en-US" dirty="0" smtClean="0"/>
              <a:t>Protein synthesis</a:t>
            </a:r>
          </a:p>
          <a:p>
            <a:pPr lvl="1"/>
            <a:r>
              <a:rPr lang="en-US" dirty="0" smtClean="0"/>
              <a:t>Other </a:t>
            </a:r>
            <a:r>
              <a:rPr lang="en-US" dirty="0"/>
              <a:t>b</a:t>
            </a:r>
            <a:r>
              <a:rPr lang="en-US" dirty="0" smtClean="0"/>
              <a:t>asic chemistry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28" y="2502132"/>
            <a:ext cx="6365368" cy="3333138"/>
          </a:xfrm>
        </p:spPr>
      </p:pic>
    </p:spTree>
    <p:extLst>
      <p:ext uri="{BB962C8B-B14F-4D97-AF65-F5344CB8AC3E}">
        <p14:creationId xmlns:p14="http://schemas.microsoft.com/office/powerpoint/2010/main" val="233410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 of modern cellular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There are several competing hypotheses about how RNA or other simple replicating systems could have evolved into modern cellular life.</a:t>
            </a:r>
          </a:p>
          <a:p>
            <a:pPr lvl="1"/>
            <a:r>
              <a:rPr lang="en-US" dirty="0" smtClean="0"/>
              <a:t>Certain kinds of minerals formed a template in which organic molecules could line up and form polymers.</a:t>
            </a:r>
          </a:p>
          <a:p>
            <a:pPr lvl="1"/>
            <a:r>
              <a:rPr lang="en-US" dirty="0" smtClean="0"/>
              <a:t>Self-replicating RNA started to evolve inside cell-like structures such as microspheres and </a:t>
            </a:r>
            <a:r>
              <a:rPr lang="en-US" dirty="0" err="1" smtClean="0"/>
              <a:t>coacervates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37" y="1578211"/>
            <a:ext cx="3449465" cy="4708217"/>
          </a:xfrm>
        </p:spPr>
      </p:pic>
    </p:spTree>
    <p:extLst>
      <p:ext uri="{BB962C8B-B14F-4D97-AF65-F5344CB8AC3E}">
        <p14:creationId xmlns:p14="http://schemas.microsoft.com/office/powerpoint/2010/main" val="57767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First, many scientists think that little or no oxygen gas existed on early Earth.</a:t>
            </a:r>
          </a:p>
          <a:p>
            <a:r>
              <a:rPr lang="en-US" dirty="0" smtClean="0"/>
              <a:t>Second, the oldest fossils that are thought to be cells are similar to prokaryotes. </a:t>
            </a:r>
          </a:p>
          <a:p>
            <a:r>
              <a:rPr lang="en-US" dirty="0" smtClean="0"/>
              <a:t>Finally, first cells might have developed in an environment with organic molecules for food. </a:t>
            </a:r>
          </a:p>
          <a:p>
            <a:r>
              <a:rPr lang="en-US" dirty="0" smtClean="0"/>
              <a:t>The first cells were probably anaerobic, heterotrophic prokaryotes. </a:t>
            </a:r>
          </a:p>
          <a:p>
            <a:r>
              <a:rPr lang="en-US" dirty="0" smtClean="0"/>
              <a:t>When most organic molecules were removed, autotrophs would get an advantage.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660" y="2566167"/>
            <a:ext cx="5226570" cy="2795607"/>
          </a:xfrm>
        </p:spPr>
      </p:pic>
    </p:spTree>
    <p:extLst>
      <p:ext uri="{BB962C8B-B14F-4D97-AF65-F5344CB8AC3E}">
        <p14:creationId xmlns:p14="http://schemas.microsoft.com/office/powerpoint/2010/main" val="131503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archaea</a:t>
            </a:r>
            <a:r>
              <a:rPr lang="en-US" dirty="0" smtClean="0"/>
              <a:t> are a related group of unicellular organisms, many of which thrive under extremely harsh environmental conditions.</a:t>
            </a:r>
          </a:p>
          <a:p>
            <a:r>
              <a:rPr lang="en-US" dirty="0" smtClean="0"/>
              <a:t>Many species of archaea are autotrophs that obtain energy by chemosynthesis.</a:t>
            </a:r>
          </a:p>
          <a:p>
            <a:r>
              <a:rPr lang="en-US" dirty="0" smtClean="0"/>
              <a:t>In the process of </a:t>
            </a:r>
            <a:r>
              <a:rPr lang="en-US" b="1" dirty="0" smtClean="0"/>
              <a:t>chemosynthesis</a:t>
            </a:r>
            <a:r>
              <a:rPr lang="en-US" dirty="0" smtClean="0"/>
              <a:t>, CO₂ serves as a carbon source for the assembly of organic molecules.</a:t>
            </a:r>
            <a:r>
              <a:rPr lang="en-US" dirty="0"/>
              <a:t> </a:t>
            </a:r>
            <a:r>
              <a:rPr lang="en-US" dirty="0" smtClean="0"/>
              <a:t>Energy is obtained from the oxidation of various inorganic substances, such as sulfur.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04" y="791752"/>
            <a:ext cx="4472884" cy="5674224"/>
          </a:xfrm>
        </p:spPr>
      </p:pic>
    </p:spTree>
    <p:extLst>
      <p:ext uri="{BB962C8B-B14F-4D97-AF65-F5344CB8AC3E}">
        <p14:creationId xmlns:p14="http://schemas.microsoft.com/office/powerpoint/2010/main" val="394319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 and Aerobic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forms of life had become photosynthetic by 3.5 billion years ago.</a:t>
            </a:r>
          </a:p>
          <a:p>
            <a:r>
              <a:rPr lang="en-US" dirty="0" smtClean="0"/>
              <a:t>Most of the oldest known fossils of cells are similar to modern cyanobacteria – a group of photosynthetic, unicellular prokaryotes.</a:t>
            </a:r>
          </a:p>
          <a:p>
            <a:r>
              <a:rPr lang="en-US" dirty="0" smtClean="0"/>
              <a:t>Fossils of </a:t>
            </a:r>
            <a:r>
              <a:rPr lang="en-US" dirty="0" err="1" smtClean="0"/>
              <a:t>stromatolites</a:t>
            </a:r>
            <a:r>
              <a:rPr lang="en-US" dirty="0" smtClean="0"/>
              <a:t> are as old as 3.5 billion years are known.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00" y="2490727"/>
            <a:ext cx="4040073" cy="2859827"/>
          </a:xfrm>
        </p:spPr>
      </p:pic>
    </p:spTree>
    <p:extLst>
      <p:ext uri="{BB962C8B-B14F-4D97-AF65-F5344CB8AC3E}">
        <p14:creationId xmlns:p14="http://schemas.microsoft.com/office/powerpoint/2010/main" val="144983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F0000"/>
      </a:hlink>
      <a:folHlink>
        <a:srgbClr val="FF0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440</TotalTime>
  <Words>745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14.3 The First Life Forms</vt:lpstr>
      <vt:lpstr>Student Objectives</vt:lpstr>
      <vt:lpstr>Scientists continue to investigate many competing hypotheses about possible transitions from simple organic molecules to cellular life.  - How could molecules be organized into self-replicating systems?  - Where does heredity come from?</vt:lpstr>
      <vt:lpstr>The Origin of Heredity</vt:lpstr>
      <vt:lpstr>The Roles of RNA</vt:lpstr>
      <vt:lpstr>Hypotheses of modern cellular life</vt:lpstr>
      <vt:lpstr>The first Cells</vt:lpstr>
      <vt:lpstr>Chemosynthesis</vt:lpstr>
      <vt:lpstr>Photosynthesis and Aerobic Respiration</vt:lpstr>
      <vt:lpstr>Oxygen </vt:lpstr>
      <vt:lpstr>The First Eukaryotic Cells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14.1 Biogenesis</dc:title>
  <dc:creator>Rick Reinders</dc:creator>
  <cp:lastModifiedBy>Admin</cp:lastModifiedBy>
  <cp:revision>29</cp:revision>
  <dcterms:created xsi:type="dcterms:W3CDTF">2019-10-27T13:21:52Z</dcterms:created>
  <dcterms:modified xsi:type="dcterms:W3CDTF">2019-11-21T04:55:39Z</dcterms:modified>
</cp:coreProperties>
</file>