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8" r:id="rId1"/>
  </p:sldMasterIdLst>
  <p:sldIdLst>
    <p:sldId id="256" r:id="rId2"/>
    <p:sldId id="257" r:id="rId3"/>
    <p:sldId id="262" r:id="rId4"/>
    <p:sldId id="258" r:id="rId5"/>
    <p:sldId id="275" r:id="rId6"/>
    <p:sldId id="264" r:id="rId7"/>
    <p:sldId id="265" r:id="rId8"/>
    <p:sldId id="271" r:id="rId9"/>
    <p:sldId id="266" r:id="rId10"/>
    <p:sldId id="272" r:id="rId11"/>
    <p:sldId id="267" r:id="rId12"/>
    <p:sldId id="273" r:id="rId13"/>
    <p:sldId id="268" r:id="rId14"/>
    <p:sldId id="269" r:id="rId15"/>
    <p:sldId id="274" r:id="rId16"/>
    <p:sldId id="263"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15" d="100"/>
          <a:sy n="115" d="100"/>
        </p:scale>
        <p:origin x="432"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rot="10800000">
              <a:off x="0" y="0"/>
              <a:ext cx="842596" cy="5666154"/>
            </a:xfrm>
            <a:prstGeom prst="triangle">
              <a:avLst>
                <a:gd name="adj" fmla="val 10000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lumMod val="7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3A7FAB9-5902-4112-B927-8AA5710CAD80}" type="datetimeFigureOut">
              <a:rPr lang="en-150" smtClean="0"/>
              <a:t>11/14/2019</a:t>
            </a:fld>
            <a:endParaRPr lang="en-150"/>
          </a:p>
        </p:txBody>
      </p:sp>
      <p:sp>
        <p:nvSpPr>
          <p:cNvPr id="5" name="Footer Placeholder 4"/>
          <p:cNvSpPr>
            <a:spLocks noGrp="1"/>
          </p:cNvSpPr>
          <p:nvPr>
            <p:ph type="ftr" sz="quarter" idx="11"/>
          </p:nvPr>
        </p:nvSpPr>
        <p:spPr/>
        <p:txBody>
          <a:bodyPr/>
          <a:lstStyle/>
          <a:p>
            <a:endParaRPr lang="en-150"/>
          </a:p>
        </p:txBody>
      </p:sp>
      <p:sp>
        <p:nvSpPr>
          <p:cNvPr id="6" name="Slide Number Placeholder 5"/>
          <p:cNvSpPr>
            <a:spLocks noGrp="1"/>
          </p:cNvSpPr>
          <p:nvPr>
            <p:ph type="sldNum" sz="quarter" idx="12"/>
          </p:nvPr>
        </p:nvSpPr>
        <p:spPr/>
        <p:txBody>
          <a:bodyPr/>
          <a:lstStyle/>
          <a:p>
            <a:fld id="{E938D796-9D53-45B5-B9B3-CD77B2752ABB}" type="slidenum">
              <a:rPr lang="en-150" smtClean="0"/>
              <a:t>‹#›</a:t>
            </a:fld>
            <a:endParaRPr lang="en-150"/>
          </a:p>
        </p:txBody>
      </p:sp>
    </p:spTree>
    <p:extLst>
      <p:ext uri="{BB962C8B-B14F-4D97-AF65-F5344CB8AC3E}">
        <p14:creationId xmlns:p14="http://schemas.microsoft.com/office/powerpoint/2010/main" val="31367427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3A7FAB9-5902-4112-B927-8AA5710CAD80}" type="datetimeFigureOut">
              <a:rPr lang="en-150" smtClean="0"/>
              <a:t>11/14/2019</a:t>
            </a:fld>
            <a:endParaRPr lang="en-150"/>
          </a:p>
        </p:txBody>
      </p:sp>
      <p:sp>
        <p:nvSpPr>
          <p:cNvPr id="5" name="Footer Placeholder 4"/>
          <p:cNvSpPr>
            <a:spLocks noGrp="1"/>
          </p:cNvSpPr>
          <p:nvPr>
            <p:ph type="ftr" sz="quarter" idx="11"/>
          </p:nvPr>
        </p:nvSpPr>
        <p:spPr/>
        <p:txBody>
          <a:bodyPr/>
          <a:lstStyle/>
          <a:p>
            <a:endParaRPr lang="en-150"/>
          </a:p>
        </p:txBody>
      </p:sp>
      <p:sp>
        <p:nvSpPr>
          <p:cNvPr id="6" name="Slide Number Placeholder 5"/>
          <p:cNvSpPr>
            <a:spLocks noGrp="1"/>
          </p:cNvSpPr>
          <p:nvPr>
            <p:ph type="sldNum" sz="quarter" idx="12"/>
          </p:nvPr>
        </p:nvSpPr>
        <p:spPr/>
        <p:txBody>
          <a:bodyPr/>
          <a:lstStyle/>
          <a:p>
            <a:fld id="{E938D796-9D53-45B5-B9B3-CD77B2752ABB}" type="slidenum">
              <a:rPr lang="en-150" smtClean="0"/>
              <a:t>‹#›</a:t>
            </a:fld>
            <a:endParaRPr lang="en-150"/>
          </a:p>
        </p:txBody>
      </p:sp>
    </p:spTree>
    <p:extLst>
      <p:ext uri="{BB962C8B-B14F-4D97-AF65-F5344CB8AC3E}">
        <p14:creationId xmlns:p14="http://schemas.microsoft.com/office/powerpoint/2010/main" val="37242292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3A7FAB9-5902-4112-B927-8AA5710CAD80}" type="datetimeFigureOut">
              <a:rPr lang="en-150" smtClean="0"/>
              <a:t>11/14/2019</a:t>
            </a:fld>
            <a:endParaRPr lang="en-150"/>
          </a:p>
        </p:txBody>
      </p:sp>
      <p:sp>
        <p:nvSpPr>
          <p:cNvPr id="5" name="Footer Placeholder 4"/>
          <p:cNvSpPr>
            <a:spLocks noGrp="1"/>
          </p:cNvSpPr>
          <p:nvPr>
            <p:ph type="ftr" sz="quarter" idx="11"/>
          </p:nvPr>
        </p:nvSpPr>
        <p:spPr/>
        <p:txBody>
          <a:bodyPr/>
          <a:lstStyle/>
          <a:p>
            <a:endParaRPr lang="en-150"/>
          </a:p>
        </p:txBody>
      </p:sp>
      <p:sp>
        <p:nvSpPr>
          <p:cNvPr id="6" name="Slide Number Placeholder 5"/>
          <p:cNvSpPr>
            <a:spLocks noGrp="1"/>
          </p:cNvSpPr>
          <p:nvPr>
            <p:ph type="sldNum" sz="quarter" idx="12"/>
          </p:nvPr>
        </p:nvSpPr>
        <p:spPr/>
        <p:txBody>
          <a:bodyPr/>
          <a:lstStyle/>
          <a:p>
            <a:fld id="{E938D796-9D53-45B5-B9B3-CD77B2752ABB}" type="slidenum">
              <a:rPr lang="en-150" smtClean="0"/>
              <a:t>‹#›</a:t>
            </a:fld>
            <a:endParaRPr lang="en-15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2609750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3A7FAB9-5902-4112-B927-8AA5710CAD80}" type="datetimeFigureOut">
              <a:rPr lang="en-150" smtClean="0"/>
              <a:t>11/14/2019</a:t>
            </a:fld>
            <a:endParaRPr lang="en-150"/>
          </a:p>
        </p:txBody>
      </p:sp>
      <p:sp>
        <p:nvSpPr>
          <p:cNvPr id="5" name="Footer Placeholder 4"/>
          <p:cNvSpPr>
            <a:spLocks noGrp="1"/>
          </p:cNvSpPr>
          <p:nvPr>
            <p:ph type="ftr" sz="quarter" idx="11"/>
          </p:nvPr>
        </p:nvSpPr>
        <p:spPr/>
        <p:txBody>
          <a:bodyPr/>
          <a:lstStyle/>
          <a:p>
            <a:endParaRPr lang="en-150"/>
          </a:p>
        </p:txBody>
      </p:sp>
      <p:sp>
        <p:nvSpPr>
          <p:cNvPr id="6" name="Slide Number Placeholder 5"/>
          <p:cNvSpPr>
            <a:spLocks noGrp="1"/>
          </p:cNvSpPr>
          <p:nvPr>
            <p:ph type="sldNum" sz="quarter" idx="12"/>
          </p:nvPr>
        </p:nvSpPr>
        <p:spPr/>
        <p:txBody>
          <a:bodyPr/>
          <a:lstStyle/>
          <a:p>
            <a:fld id="{E938D796-9D53-45B5-B9B3-CD77B2752ABB}" type="slidenum">
              <a:rPr lang="en-150" smtClean="0"/>
              <a:t>‹#›</a:t>
            </a:fld>
            <a:endParaRPr lang="en-150"/>
          </a:p>
        </p:txBody>
      </p:sp>
    </p:spTree>
    <p:extLst>
      <p:ext uri="{BB962C8B-B14F-4D97-AF65-F5344CB8AC3E}">
        <p14:creationId xmlns:p14="http://schemas.microsoft.com/office/powerpoint/2010/main" val="1421731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3A7FAB9-5902-4112-B927-8AA5710CAD80}" type="datetimeFigureOut">
              <a:rPr lang="en-150" smtClean="0"/>
              <a:t>11/14/2019</a:t>
            </a:fld>
            <a:endParaRPr lang="en-150"/>
          </a:p>
        </p:txBody>
      </p:sp>
      <p:sp>
        <p:nvSpPr>
          <p:cNvPr id="5" name="Footer Placeholder 4"/>
          <p:cNvSpPr>
            <a:spLocks noGrp="1"/>
          </p:cNvSpPr>
          <p:nvPr>
            <p:ph type="ftr" sz="quarter" idx="11"/>
          </p:nvPr>
        </p:nvSpPr>
        <p:spPr/>
        <p:txBody>
          <a:bodyPr/>
          <a:lstStyle/>
          <a:p>
            <a:endParaRPr lang="en-150"/>
          </a:p>
        </p:txBody>
      </p:sp>
      <p:sp>
        <p:nvSpPr>
          <p:cNvPr id="6" name="Slide Number Placeholder 5"/>
          <p:cNvSpPr>
            <a:spLocks noGrp="1"/>
          </p:cNvSpPr>
          <p:nvPr>
            <p:ph type="sldNum" sz="quarter" idx="12"/>
          </p:nvPr>
        </p:nvSpPr>
        <p:spPr/>
        <p:txBody>
          <a:bodyPr/>
          <a:lstStyle/>
          <a:p>
            <a:fld id="{E938D796-9D53-45B5-B9B3-CD77B2752ABB}" type="slidenum">
              <a:rPr lang="en-150" smtClean="0"/>
              <a:t>‹#›</a:t>
            </a:fld>
            <a:endParaRPr lang="en-15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9991095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3A7FAB9-5902-4112-B927-8AA5710CAD80}" type="datetimeFigureOut">
              <a:rPr lang="en-150" smtClean="0"/>
              <a:t>11/14/2019</a:t>
            </a:fld>
            <a:endParaRPr lang="en-150"/>
          </a:p>
        </p:txBody>
      </p:sp>
      <p:sp>
        <p:nvSpPr>
          <p:cNvPr id="5" name="Footer Placeholder 4"/>
          <p:cNvSpPr>
            <a:spLocks noGrp="1"/>
          </p:cNvSpPr>
          <p:nvPr>
            <p:ph type="ftr" sz="quarter" idx="11"/>
          </p:nvPr>
        </p:nvSpPr>
        <p:spPr/>
        <p:txBody>
          <a:bodyPr/>
          <a:lstStyle/>
          <a:p>
            <a:endParaRPr lang="en-150"/>
          </a:p>
        </p:txBody>
      </p:sp>
      <p:sp>
        <p:nvSpPr>
          <p:cNvPr id="6" name="Slide Number Placeholder 5"/>
          <p:cNvSpPr>
            <a:spLocks noGrp="1"/>
          </p:cNvSpPr>
          <p:nvPr>
            <p:ph type="sldNum" sz="quarter" idx="12"/>
          </p:nvPr>
        </p:nvSpPr>
        <p:spPr/>
        <p:txBody>
          <a:bodyPr/>
          <a:lstStyle/>
          <a:p>
            <a:fld id="{E938D796-9D53-45B5-B9B3-CD77B2752ABB}" type="slidenum">
              <a:rPr lang="en-150" smtClean="0"/>
              <a:t>‹#›</a:t>
            </a:fld>
            <a:endParaRPr lang="en-150"/>
          </a:p>
        </p:txBody>
      </p:sp>
    </p:spTree>
    <p:extLst>
      <p:ext uri="{BB962C8B-B14F-4D97-AF65-F5344CB8AC3E}">
        <p14:creationId xmlns:p14="http://schemas.microsoft.com/office/powerpoint/2010/main" val="672301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3A7FAB9-5902-4112-B927-8AA5710CAD80}" type="datetimeFigureOut">
              <a:rPr lang="en-150" smtClean="0"/>
              <a:t>11/14/2019</a:t>
            </a:fld>
            <a:endParaRPr lang="en-150"/>
          </a:p>
        </p:txBody>
      </p:sp>
      <p:sp>
        <p:nvSpPr>
          <p:cNvPr id="5" name="Footer Placeholder 4"/>
          <p:cNvSpPr>
            <a:spLocks noGrp="1"/>
          </p:cNvSpPr>
          <p:nvPr>
            <p:ph type="ftr" sz="quarter" idx="11"/>
          </p:nvPr>
        </p:nvSpPr>
        <p:spPr/>
        <p:txBody>
          <a:bodyPr/>
          <a:lstStyle/>
          <a:p>
            <a:endParaRPr lang="en-150"/>
          </a:p>
        </p:txBody>
      </p:sp>
      <p:sp>
        <p:nvSpPr>
          <p:cNvPr id="6" name="Slide Number Placeholder 5"/>
          <p:cNvSpPr>
            <a:spLocks noGrp="1"/>
          </p:cNvSpPr>
          <p:nvPr>
            <p:ph type="sldNum" sz="quarter" idx="12"/>
          </p:nvPr>
        </p:nvSpPr>
        <p:spPr/>
        <p:txBody>
          <a:bodyPr/>
          <a:lstStyle/>
          <a:p>
            <a:fld id="{E938D796-9D53-45B5-B9B3-CD77B2752ABB}" type="slidenum">
              <a:rPr lang="en-150" smtClean="0"/>
              <a:t>‹#›</a:t>
            </a:fld>
            <a:endParaRPr lang="en-150"/>
          </a:p>
        </p:txBody>
      </p:sp>
    </p:spTree>
    <p:extLst>
      <p:ext uri="{BB962C8B-B14F-4D97-AF65-F5344CB8AC3E}">
        <p14:creationId xmlns:p14="http://schemas.microsoft.com/office/powerpoint/2010/main" val="27459405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3A7FAB9-5902-4112-B927-8AA5710CAD80}" type="datetimeFigureOut">
              <a:rPr lang="en-150" smtClean="0"/>
              <a:t>11/14/2019</a:t>
            </a:fld>
            <a:endParaRPr lang="en-150"/>
          </a:p>
        </p:txBody>
      </p:sp>
      <p:sp>
        <p:nvSpPr>
          <p:cNvPr id="5" name="Footer Placeholder 4"/>
          <p:cNvSpPr>
            <a:spLocks noGrp="1"/>
          </p:cNvSpPr>
          <p:nvPr>
            <p:ph type="ftr" sz="quarter" idx="11"/>
          </p:nvPr>
        </p:nvSpPr>
        <p:spPr/>
        <p:txBody>
          <a:bodyPr/>
          <a:lstStyle/>
          <a:p>
            <a:endParaRPr lang="en-150"/>
          </a:p>
        </p:txBody>
      </p:sp>
      <p:sp>
        <p:nvSpPr>
          <p:cNvPr id="6" name="Slide Number Placeholder 5"/>
          <p:cNvSpPr>
            <a:spLocks noGrp="1"/>
          </p:cNvSpPr>
          <p:nvPr>
            <p:ph type="sldNum" sz="quarter" idx="12"/>
          </p:nvPr>
        </p:nvSpPr>
        <p:spPr/>
        <p:txBody>
          <a:bodyPr/>
          <a:lstStyle/>
          <a:p>
            <a:fld id="{E938D796-9D53-45B5-B9B3-CD77B2752ABB}" type="slidenum">
              <a:rPr lang="en-150" smtClean="0"/>
              <a:t>‹#›</a:t>
            </a:fld>
            <a:endParaRPr lang="en-150"/>
          </a:p>
        </p:txBody>
      </p:sp>
    </p:spTree>
    <p:extLst>
      <p:ext uri="{BB962C8B-B14F-4D97-AF65-F5344CB8AC3E}">
        <p14:creationId xmlns:p14="http://schemas.microsoft.com/office/powerpoint/2010/main" val="7854179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3A7FAB9-5902-4112-B927-8AA5710CAD80}" type="datetimeFigureOut">
              <a:rPr lang="en-150" smtClean="0"/>
              <a:t>11/14/2019</a:t>
            </a:fld>
            <a:endParaRPr lang="en-150"/>
          </a:p>
        </p:txBody>
      </p:sp>
      <p:sp>
        <p:nvSpPr>
          <p:cNvPr id="5" name="Footer Placeholder 4"/>
          <p:cNvSpPr>
            <a:spLocks noGrp="1"/>
          </p:cNvSpPr>
          <p:nvPr>
            <p:ph type="ftr" sz="quarter" idx="11"/>
          </p:nvPr>
        </p:nvSpPr>
        <p:spPr/>
        <p:txBody>
          <a:bodyPr/>
          <a:lstStyle/>
          <a:p>
            <a:endParaRPr lang="en-150"/>
          </a:p>
        </p:txBody>
      </p:sp>
      <p:sp>
        <p:nvSpPr>
          <p:cNvPr id="6" name="Slide Number Placeholder 5"/>
          <p:cNvSpPr>
            <a:spLocks noGrp="1"/>
          </p:cNvSpPr>
          <p:nvPr>
            <p:ph type="sldNum" sz="quarter" idx="12"/>
          </p:nvPr>
        </p:nvSpPr>
        <p:spPr/>
        <p:txBody>
          <a:bodyPr/>
          <a:lstStyle/>
          <a:p>
            <a:fld id="{E938D796-9D53-45B5-B9B3-CD77B2752ABB}" type="slidenum">
              <a:rPr lang="en-150" smtClean="0"/>
              <a:t>‹#›</a:t>
            </a:fld>
            <a:endParaRPr lang="en-150"/>
          </a:p>
        </p:txBody>
      </p:sp>
    </p:spTree>
    <p:extLst>
      <p:ext uri="{BB962C8B-B14F-4D97-AF65-F5344CB8AC3E}">
        <p14:creationId xmlns:p14="http://schemas.microsoft.com/office/powerpoint/2010/main" val="7195176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3A7FAB9-5902-4112-B927-8AA5710CAD80}" type="datetimeFigureOut">
              <a:rPr lang="en-150" smtClean="0"/>
              <a:t>11/14/2019</a:t>
            </a:fld>
            <a:endParaRPr lang="en-150"/>
          </a:p>
        </p:txBody>
      </p:sp>
      <p:sp>
        <p:nvSpPr>
          <p:cNvPr id="5" name="Footer Placeholder 4"/>
          <p:cNvSpPr>
            <a:spLocks noGrp="1"/>
          </p:cNvSpPr>
          <p:nvPr>
            <p:ph type="ftr" sz="quarter" idx="11"/>
          </p:nvPr>
        </p:nvSpPr>
        <p:spPr/>
        <p:txBody>
          <a:bodyPr/>
          <a:lstStyle/>
          <a:p>
            <a:endParaRPr lang="en-150"/>
          </a:p>
        </p:txBody>
      </p:sp>
      <p:sp>
        <p:nvSpPr>
          <p:cNvPr id="6" name="Slide Number Placeholder 5"/>
          <p:cNvSpPr>
            <a:spLocks noGrp="1"/>
          </p:cNvSpPr>
          <p:nvPr>
            <p:ph type="sldNum" sz="quarter" idx="12"/>
          </p:nvPr>
        </p:nvSpPr>
        <p:spPr/>
        <p:txBody>
          <a:bodyPr/>
          <a:lstStyle/>
          <a:p>
            <a:fld id="{E938D796-9D53-45B5-B9B3-CD77B2752ABB}" type="slidenum">
              <a:rPr lang="en-150" smtClean="0"/>
              <a:t>‹#›</a:t>
            </a:fld>
            <a:endParaRPr lang="en-150"/>
          </a:p>
        </p:txBody>
      </p:sp>
    </p:spTree>
    <p:extLst>
      <p:ext uri="{BB962C8B-B14F-4D97-AF65-F5344CB8AC3E}">
        <p14:creationId xmlns:p14="http://schemas.microsoft.com/office/powerpoint/2010/main" val="1081496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3A7FAB9-5902-4112-B927-8AA5710CAD80}" type="datetimeFigureOut">
              <a:rPr lang="en-150" smtClean="0"/>
              <a:t>11/14/2019</a:t>
            </a:fld>
            <a:endParaRPr lang="en-150"/>
          </a:p>
        </p:txBody>
      </p:sp>
      <p:sp>
        <p:nvSpPr>
          <p:cNvPr id="6" name="Footer Placeholder 5"/>
          <p:cNvSpPr>
            <a:spLocks noGrp="1"/>
          </p:cNvSpPr>
          <p:nvPr>
            <p:ph type="ftr" sz="quarter" idx="11"/>
          </p:nvPr>
        </p:nvSpPr>
        <p:spPr/>
        <p:txBody>
          <a:bodyPr/>
          <a:lstStyle/>
          <a:p>
            <a:endParaRPr lang="en-150"/>
          </a:p>
        </p:txBody>
      </p:sp>
      <p:sp>
        <p:nvSpPr>
          <p:cNvPr id="7" name="Slide Number Placeholder 6"/>
          <p:cNvSpPr>
            <a:spLocks noGrp="1"/>
          </p:cNvSpPr>
          <p:nvPr>
            <p:ph type="sldNum" sz="quarter" idx="12"/>
          </p:nvPr>
        </p:nvSpPr>
        <p:spPr/>
        <p:txBody>
          <a:bodyPr/>
          <a:lstStyle/>
          <a:p>
            <a:fld id="{E938D796-9D53-45B5-B9B3-CD77B2752ABB}" type="slidenum">
              <a:rPr lang="en-150" smtClean="0"/>
              <a:t>‹#›</a:t>
            </a:fld>
            <a:endParaRPr lang="en-150"/>
          </a:p>
        </p:txBody>
      </p:sp>
    </p:spTree>
    <p:extLst>
      <p:ext uri="{BB962C8B-B14F-4D97-AF65-F5344CB8AC3E}">
        <p14:creationId xmlns:p14="http://schemas.microsoft.com/office/powerpoint/2010/main" val="14095518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3A7FAB9-5902-4112-B927-8AA5710CAD80}" type="datetimeFigureOut">
              <a:rPr lang="en-150" smtClean="0"/>
              <a:t>11/14/2019</a:t>
            </a:fld>
            <a:endParaRPr lang="en-150"/>
          </a:p>
        </p:txBody>
      </p:sp>
      <p:sp>
        <p:nvSpPr>
          <p:cNvPr id="8" name="Footer Placeholder 7"/>
          <p:cNvSpPr>
            <a:spLocks noGrp="1"/>
          </p:cNvSpPr>
          <p:nvPr>
            <p:ph type="ftr" sz="quarter" idx="11"/>
          </p:nvPr>
        </p:nvSpPr>
        <p:spPr/>
        <p:txBody>
          <a:bodyPr/>
          <a:lstStyle/>
          <a:p>
            <a:endParaRPr lang="en-150"/>
          </a:p>
        </p:txBody>
      </p:sp>
      <p:sp>
        <p:nvSpPr>
          <p:cNvPr id="9" name="Slide Number Placeholder 8"/>
          <p:cNvSpPr>
            <a:spLocks noGrp="1"/>
          </p:cNvSpPr>
          <p:nvPr>
            <p:ph type="sldNum" sz="quarter" idx="12"/>
          </p:nvPr>
        </p:nvSpPr>
        <p:spPr/>
        <p:txBody>
          <a:bodyPr/>
          <a:lstStyle/>
          <a:p>
            <a:fld id="{E938D796-9D53-45B5-B9B3-CD77B2752ABB}" type="slidenum">
              <a:rPr lang="en-150" smtClean="0"/>
              <a:t>‹#›</a:t>
            </a:fld>
            <a:endParaRPr lang="en-150"/>
          </a:p>
        </p:txBody>
      </p:sp>
    </p:spTree>
    <p:extLst>
      <p:ext uri="{BB962C8B-B14F-4D97-AF65-F5344CB8AC3E}">
        <p14:creationId xmlns:p14="http://schemas.microsoft.com/office/powerpoint/2010/main" val="1407660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3A7FAB9-5902-4112-B927-8AA5710CAD80}" type="datetimeFigureOut">
              <a:rPr lang="en-150" smtClean="0"/>
              <a:t>11/14/2019</a:t>
            </a:fld>
            <a:endParaRPr lang="en-150"/>
          </a:p>
        </p:txBody>
      </p:sp>
      <p:sp>
        <p:nvSpPr>
          <p:cNvPr id="4" name="Footer Placeholder 3"/>
          <p:cNvSpPr>
            <a:spLocks noGrp="1"/>
          </p:cNvSpPr>
          <p:nvPr>
            <p:ph type="ftr" sz="quarter" idx="11"/>
          </p:nvPr>
        </p:nvSpPr>
        <p:spPr/>
        <p:txBody>
          <a:bodyPr/>
          <a:lstStyle/>
          <a:p>
            <a:endParaRPr lang="en-150"/>
          </a:p>
        </p:txBody>
      </p:sp>
      <p:sp>
        <p:nvSpPr>
          <p:cNvPr id="5" name="Slide Number Placeholder 4"/>
          <p:cNvSpPr>
            <a:spLocks noGrp="1"/>
          </p:cNvSpPr>
          <p:nvPr>
            <p:ph type="sldNum" sz="quarter" idx="12"/>
          </p:nvPr>
        </p:nvSpPr>
        <p:spPr/>
        <p:txBody>
          <a:bodyPr/>
          <a:lstStyle/>
          <a:p>
            <a:fld id="{E938D796-9D53-45B5-B9B3-CD77B2752ABB}" type="slidenum">
              <a:rPr lang="en-150" smtClean="0"/>
              <a:t>‹#›</a:t>
            </a:fld>
            <a:endParaRPr lang="en-150"/>
          </a:p>
        </p:txBody>
      </p:sp>
    </p:spTree>
    <p:extLst>
      <p:ext uri="{BB962C8B-B14F-4D97-AF65-F5344CB8AC3E}">
        <p14:creationId xmlns:p14="http://schemas.microsoft.com/office/powerpoint/2010/main" val="41275731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A7FAB9-5902-4112-B927-8AA5710CAD80}" type="datetimeFigureOut">
              <a:rPr lang="en-150" smtClean="0"/>
              <a:t>11/14/2019</a:t>
            </a:fld>
            <a:endParaRPr lang="en-150"/>
          </a:p>
        </p:txBody>
      </p:sp>
      <p:sp>
        <p:nvSpPr>
          <p:cNvPr id="3" name="Footer Placeholder 2"/>
          <p:cNvSpPr>
            <a:spLocks noGrp="1"/>
          </p:cNvSpPr>
          <p:nvPr>
            <p:ph type="ftr" sz="quarter" idx="11"/>
          </p:nvPr>
        </p:nvSpPr>
        <p:spPr/>
        <p:txBody>
          <a:bodyPr/>
          <a:lstStyle/>
          <a:p>
            <a:endParaRPr lang="en-150"/>
          </a:p>
        </p:txBody>
      </p:sp>
      <p:sp>
        <p:nvSpPr>
          <p:cNvPr id="4" name="Slide Number Placeholder 3"/>
          <p:cNvSpPr>
            <a:spLocks noGrp="1"/>
          </p:cNvSpPr>
          <p:nvPr>
            <p:ph type="sldNum" sz="quarter" idx="12"/>
          </p:nvPr>
        </p:nvSpPr>
        <p:spPr/>
        <p:txBody>
          <a:bodyPr/>
          <a:lstStyle/>
          <a:p>
            <a:fld id="{E938D796-9D53-45B5-B9B3-CD77B2752ABB}" type="slidenum">
              <a:rPr lang="en-150" smtClean="0"/>
              <a:t>‹#›</a:t>
            </a:fld>
            <a:endParaRPr lang="en-150"/>
          </a:p>
        </p:txBody>
      </p:sp>
    </p:spTree>
    <p:extLst>
      <p:ext uri="{BB962C8B-B14F-4D97-AF65-F5344CB8AC3E}">
        <p14:creationId xmlns:p14="http://schemas.microsoft.com/office/powerpoint/2010/main" val="30675989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3A7FAB9-5902-4112-B927-8AA5710CAD80}" type="datetimeFigureOut">
              <a:rPr lang="en-150" smtClean="0"/>
              <a:t>11/14/2019</a:t>
            </a:fld>
            <a:endParaRPr lang="en-150"/>
          </a:p>
        </p:txBody>
      </p:sp>
      <p:sp>
        <p:nvSpPr>
          <p:cNvPr id="6" name="Footer Placeholder 5"/>
          <p:cNvSpPr>
            <a:spLocks noGrp="1"/>
          </p:cNvSpPr>
          <p:nvPr>
            <p:ph type="ftr" sz="quarter" idx="11"/>
          </p:nvPr>
        </p:nvSpPr>
        <p:spPr/>
        <p:txBody>
          <a:bodyPr/>
          <a:lstStyle/>
          <a:p>
            <a:endParaRPr lang="en-150"/>
          </a:p>
        </p:txBody>
      </p:sp>
      <p:sp>
        <p:nvSpPr>
          <p:cNvPr id="7" name="Slide Number Placeholder 6"/>
          <p:cNvSpPr>
            <a:spLocks noGrp="1"/>
          </p:cNvSpPr>
          <p:nvPr>
            <p:ph type="sldNum" sz="quarter" idx="12"/>
          </p:nvPr>
        </p:nvSpPr>
        <p:spPr/>
        <p:txBody>
          <a:bodyPr/>
          <a:lstStyle/>
          <a:p>
            <a:fld id="{E938D796-9D53-45B5-B9B3-CD77B2752ABB}" type="slidenum">
              <a:rPr lang="en-150" smtClean="0"/>
              <a:t>‹#›</a:t>
            </a:fld>
            <a:endParaRPr lang="en-150"/>
          </a:p>
        </p:txBody>
      </p:sp>
    </p:spTree>
    <p:extLst>
      <p:ext uri="{BB962C8B-B14F-4D97-AF65-F5344CB8AC3E}">
        <p14:creationId xmlns:p14="http://schemas.microsoft.com/office/powerpoint/2010/main" val="30846397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83A7FAB9-5902-4112-B927-8AA5710CAD80}" type="datetimeFigureOut">
              <a:rPr lang="en-150" smtClean="0"/>
              <a:t>11/14/2019</a:t>
            </a:fld>
            <a:endParaRPr lang="en-150"/>
          </a:p>
        </p:txBody>
      </p:sp>
      <p:sp>
        <p:nvSpPr>
          <p:cNvPr id="6" name="Footer Placeholder 5"/>
          <p:cNvSpPr>
            <a:spLocks noGrp="1"/>
          </p:cNvSpPr>
          <p:nvPr>
            <p:ph type="ftr" sz="quarter" idx="11"/>
          </p:nvPr>
        </p:nvSpPr>
        <p:spPr/>
        <p:txBody>
          <a:bodyPr/>
          <a:lstStyle/>
          <a:p>
            <a:endParaRPr lang="en-150"/>
          </a:p>
        </p:txBody>
      </p:sp>
      <p:sp>
        <p:nvSpPr>
          <p:cNvPr id="7" name="Slide Number Placeholder 6"/>
          <p:cNvSpPr>
            <a:spLocks noGrp="1"/>
          </p:cNvSpPr>
          <p:nvPr>
            <p:ph type="sldNum" sz="quarter" idx="12"/>
          </p:nvPr>
        </p:nvSpPr>
        <p:spPr/>
        <p:txBody>
          <a:bodyPr/>
          <a:lstStyle/>
          <a:p>
            <a:fld id="{E938D796-9D53-45B5-B9B3-CD77B2752ABB}" type="slidenum">
              <a:rPr lang="en-150" smtClean="0"/>
              <a:t>‹#›</a:t>
            </a:fld>
            <a:endParaRPr lang="en-150"/>
          </a:p>
        </p:txBody>
      </p:sp>
    </p:spTree>
    <p:extLst>
      <p:ext uri="{BB962C8B-B14F-4D97-AF65-F5344CB8AC3E}">
        <p14:creationId xmlns:p14="http://schemas.microsoft.com/office/powerpoint/2010/main" val="41142801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9" name="Group 28"/>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0" y="4013200"/>
              <a:ext cx="448733" cy="2844800"/>
            </a:xfrm>
            <a:prstGeom prst="triangle">
              <a:avLst>
                <a:gd name="adj" fmla="val 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3A7FAB9-5902-4112-B927-8AA5710CAD80}" type="datetimeFigureOut">
              <a:rPr lang="en-150" smtClean="0"/>
              <a:t>11/14/2019</a:t>
            </a:fld>
            <a:endParaRPr lang="en-15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15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lumMod val="75000"/>
                  </a:schemeClr>
                </a:solidFill>
              </a:defRPr>
            </a:lvl1pPr>
          </a:lstStyle>
          <a:p>
            <a:fld id="{E938D796-9D53-45B5-B9B3-CD77B2752ABB}" type="slidenum">
              <a:rPr lang="en-150" smtClean="0"/>
              <a:t>‹#›</a:t>
            </a:fld>
            <a:endParaRPr lang="en-150"/>
          </a:p>
        </p:txBody>
      </p:sp>
    </p:spTree>
    <p:extLst>
      <p:ext uri="{BB962C8B-B14F-4D97-AF65-F5344CB8AC3E}">
        <p14:creationId xmlns:p14="http://schemas.microsoft.com/office/powerpoint/2010/main" val="3157375861"/>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 id="2147483740" r:id="rId12"/>
    <p:sldLayoutId id="2147483741" r:id="rId13"/>
    <p:sldLayoutId id="2147483742" r:id="rId14"/>
    <p:sldLayoutId id="2147483743" r:id="rId15"/>
    <p:sldLayoutId id="2147483744" r:id="rId16"/>
  </p:sldLayoutIdLst>
  <p:txStyles>
    <p:titleStyle>
      <a:lvl1pPr algn="l" defTabSz="457200" rtl="0" eaLnBrk="1" latinLnBrk="0" hangingPunct="1">
        <a:spcBef>
          <a:spcPct val="0"/>
        </a:spcBef>
        <a:buNone/>
        <a:defRPr sz="36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75000"/>
          </a:schemeClr>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s://www.youtube.com/watch?v=xyhZcEY5PCQ"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gif"/><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youtube.com/watch?v=oe45GegJUvM"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78D1DD-F26C-4221-B407-998C9B15EE82}"/>
              </a:ext>
            </a:extLst>
          </p:cNvPr>
          <p:cNvSpPr>
            <a:spLocks noGrp="1"/>
          </p:cNvSpPr>
          <p:nvPr>
            <p:ph type="ctrTitle"/>
          </p:nvPr>
        </p:nvSpPr>
        <p:spPr>
          <a:xfrm>
            <a:off x="-1074208" y="5286608"/>
            <a:ext cx="7766936" cy="1646302"/>
          </a:xfrm>
        </p:spPr>
        <p:txBody>
          <a:bodyPr/>
          <a:lstStyle/>
          <a:p>
            <a:r>
              <a:rPr lang="en-US" dirty="0" smtClean="0"/>
              <a:t>14.2 Earth’s History</a:t>
            </a:r>
            <a:endParaRPr lang="en-150" dirty="0"/>
          </a:p>
        </p:txBody>
      </p:sp>
      <p:sp>
        <p:nvSpPr>
          <p:cNvPr id="3" name="Subtitle 2">
            <a:extLst>
              <a:ext uri="{FF2B5EF4-FFF2-40B4-BE49-F238E27FC236}">
                <a16:creationId xmlns:a16="http://schemas.microsoft.com/office/drawing/2014/main" id="{D9BE9D65-A1B9-4724-818B-B2576619F7D0}"/>
              </a:ext>
            </a:extLst>
          </p:cNvPr>
          <p:cNvSpPr>
            <a:spLocks noGrp="1"/>
          </p:cNvSpPr>
          <p:nvPr>
            <p:ph type="subTitle" idx="1"/>
          </p:nvPr>
        </p:nvSpPr>
        <p:spPr>
          <a:xfrm>
            <a:off x="-2379133" y="5681134"/>
            <a:ext cx="7766936" cy="1096899"/>
          </a:xfrm>
        </p:spPr>
        <p:txBody>
          <a:bodyPr>
            <a:normAutofit/>
          </a:bodyPr>
          <a:lstStyle/>
          <a:p>
            <a:r>
              <a:rPr lang="en-US" sz="3200" dirty="0">
                <a:solidFill>
                  <a:schemeClr val="accent2">
                    <a:lumMod val="50000"/>
                  </a:schemeClr>
                </a:solidFill>
              </a:rPr>
              <a:t>Chapter 14: </a:t>
            </a:r>
            <a:r>
              <a:rPr lang="en-US" sz="3200" dirty="0">
                <a:solidFill>
                  <a:schemeClr val="accent2">
                    <a:lumMod val="50000"/>
                  </a:schemeClr>
                </a:solidFill>
                <a:hlinkClick r:id="rId2"/>
              </a:rPr>
              <a:t>History of Life</a:t>
            </a:r>
            <a:endParaRPr lang="en-150" sz="3200" dirty="0">
              <a:solidFill>
                <a:schemeClr val="accent2">
                  <a:lumMod val="50000"/>
                </a:schemeClr>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29555" y="-19462"/>
            <a:ext cx="14675555" cy="5503333"/>
          </a:xfrm>
          <a:prstGeom prst="rect">
            <a:avLst/>
          </a:prstGeom>
        </p:spPr>
      </p:pic>
    </p:spTree>
    <p:extLst>
      <p:ext uri="{BB962C8B-B14F-4D97-AF65-F5344CB8AC3E}">
        <p14:creationId xmlns:p14="http://schemas.microsoft.com/office/powerpoint/2010/main" val="251619363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Oparin</a:t>
            </a:r>
            <a:r>
              <a:rPr lang="en-US" dirty="0"/>
              <a:t> and Haldane</a:t>
            </a:r>
          </a:p>
        </p:txBody>
      </p:sp>
      <p:sp>
        <p:nvSpPr>
          <p:cNvPr id="3" name="Content Placeholder 2"/>
          <p:cNvSpPr>
            <a:spLocks noGrp="1"/>
          </p:cNvSpPr>
          <p:nvPr>
            <p:ph sz="half" idx="1"/>
          </p:nvPr>
        </p:nvSpPr>
        <p:spPr/>
        <p:txBody>
          <a:bodyPr>
            <a:normAutofit lnSpcReduction="10000"/>
          </a:bodyPr>
          <a:lstStyle/>
          <a:p>
            <a:r>
              <a:rPr lang="en-US" dirty="0" smtClean="0"/>
              <a:t>At high temperatures, gases might have formed simple organic compounds, such as amino acids.</a:t>
            </a:r>
          </a:p>
          <a:p>
            <a:r>
              <a:rPr lang="en-US" dirty="0" smtClean="0"/>
              <a:t>When Earth cooled and water vapor condensed to form lakes and seas, these simple organic compounds would have collected in the water.</a:t>
            </a:r>
          </a:p>
          <a:p>
            <a:r>
              <a:rPr lang="en-US" dirty="0" smtClean="0"/>
              <a:t>Over time, these compounds could have entered complex chemical reactions and ultimately would result in the macromolecules essential to life, such as proteins.</a:t>
            </a:r>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247466" y="1774079"/>
            <a:ext cx="5683770" cy="4267282"/>
          </a:xfrm>
        </p:spPr>
      </p:pic>
    </p:spTree>
    <p:extLst>
      <p:ext uri="{BB962C8B-B14F-4D97-AF65-F5344CB8AC3E}">
        <p14:creationId xmlns:p14="http://schemas.microsoft.com/office/powerpoint/2010/main" val="184748307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Synthesis of Organic Compounds</a:t>
            </a:r>
            <a:endParaRPr lang="en-US" dirty="0"/>
          </a:p>
        </p:txBody>
      </p:sp>
      <p:sp>
        <p:nvSpPr>
          <p:cNvPr id="3" name="Content Placeholder 2"/>
          <p:cNvSpPr>
            <a:spLocks noGrp="1"/>
          </p:cNvSpPr>
          <p:nvPr>
            <p:ph sz="half" idx="1"/>
          </p:nvPr>
        </p:nvSpPr>
        <p:spPr/>
        <p:txBody>
          <a:bodyPr>
            <a:normAutofit lnSpcReduction="10000"/>
          </a:bodyPr>
          <a:lstStyle/>
          <a:p>
            <a:r>
              <a:rPr lang="en-US" dirty="0" smtClean="0"/>
              <a:t>Miller and Urey set up an experiment using </a:t>
            </a:r>
            <a:r>
              <a:rPr lang="en-US" dirty="0" err="1" smtClean="0"/>
              <a:t>Oparin’s</a:t>
            </a:r>
            <a:r>
              <a:rPr lang="en-US" dirty="0" smtClean="0"/>
              <a:t> hypothesis as a starting point.</a:t>
            </a:r>
          </a:p>
          <a:p>
            <a:r>
              <a:rPr lang="en-US" dirty="0" smtClean="0"/>
              <a:t>The Miller-Urey experiment, and other variations that have followed, produced a variety of organic compounds, including amino acids.</a:t>
            </a:r>
          </a:p>
          <a:p>
            <a:r>
              <a:rPr lang="en-US" dirty="0" smtClean="0"/>
              <a:t>Since 1950s, similar experiments have combined a variety of chemicals and energy sources to produce an assortment of organic compounds, such as amino acids, ATP, and nucleotides.</a:t>
            </a:r>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518100" y="1607000"/>
            <a:ext cx="4116351" cy="4825723"/>
          </a:xfrm>
        </p:spPr>
      </p:pic>
    </p:spTree>
    <p:extLst>
      <p:ext uri="{BB962C8B-B14F-4D97-AF65-F5344CB8AC3E}">
        <p14:creationId xmlns:p14="http://schemas.microsoft.com/office/powerpoint/2010/main" val="87517271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Carbon Dioxide and Oxygen gas</a:t>
            </a:r>
            <a:endParaRPr lang="en-US" dirty="0"/>
          </a:p>
        </p:txBody>
      </p:sp>
      <p:sp>
        <p:nvSpPr>
          <p:cNvPr id="3" name="Content Placeholder 2"/>
          <p:cNvSpPr>
            <a:spLocks noGrp="1"/>
          </p:cNvSpPr>
          <p:nvPr>
            <p:ph sz="half" idx="1"/>
          </p:nvPr>
        </p:nvSpPr>
        <p:spPr/>
        <p:txBody>
          <a:bodyPr/>
          <a:lstStyle/>
          <a:p>
            <a:r>
              <a:rPr lang="en-US" dirty="0" smtClean="0"/>
              <a:t>The atmosphere of Early Earth was composed largely of CO₂</a:t>
            </a:r>
            <a:r>
              <a:rPr lang="en-US" dirty="0"/>
              <a:t>, </a:t>
            </a:r>
            <a:r>
              <a:rPr lang="en-US" dirty="0" smtClean="0"/>
              <a:t>N₂</a:t>
            </a:r>
            <a:r>
              <a:rPr lang="en-US" dirty="0"/>
              <a:t>, </a:t>
            </a:r>
            <a:r>
              <a:rPr lang="en-US" dirty="0" smtClean="0"/>
              <a:t>and H₂O.</a:t>
            </a:r>
          </a:p>
          <a:p>
            <a:r>
              <a:rPr lang="en-US" dirty="0" smtClean="0"/>
              <a:t>Laboratory simulations of these atmospheric conditions have shown that both carbon dioxide and oxygen gas interfere with the production of organic compounds.</a:t>
            </a:r>
          </a:p>
          <a:p>
            <a:r>
              <a:rPr lang="en-US" dirty="0" smtClean="0"/>
              <a:t>Therefore, the production of organic compounds might only have been possible in areas protected from the atmosphere.</a:t>
            </a:r>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322281" y="2518756"/>
            <a:ext cx="5112643" cy="2875861"/>
          </a:xfrm>
        </p:spPr>
      </p:pic>
    </p:spTree>
    <p:extLst>
      <p:ext uri="{BB962C8B-B14F-4D97-AF65-F5344CB8AC3E}">
        <p14:creationId xmlns:p14="http://schemas.microsoft.com/office/powerpoint/2010/main" val="217024172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Organic Compounds from beyond Earth</a:t>
            </a:r>
            <a:endParaRPr lang="en-US" dirty="0"/>
          </a:p>
        </p:txBody>
      </p:sp>
      <p:sp>
        <p:nvSpPr>
          <p:cNvPr id="3" name="Content Placeholder 2"/>
          <p:cNvSpPr>
            <a:spLocks noGrp="1"/>
          </p:cNvSpPr>
          <p:nvPr>
            <p:ph sz="half" idx="1"/>
          </p:nvPr>
        </p:nvSpPr>
        <p:spPr/>
        <p:txBody>
          <a:bodyPr/>
          <a:lstStyle/>
          <a:p>
            <a:r>
              <a:rPr lang="en-US" dirty="0" smtClean="0"/>
              <a:t>Some scientists hypothesize that organic compounds could have been carried to Earth by debris from space. </a:t>
            </a:r>
          </a:p>
          <a:p>
            <a:r>
              <a:rPr lang="en-US" dirty="0" smtClean="0"/>
              <a:t>In 1970, a broad mixture of organic compounds was found in a newly fallen meteorite. </a:t>
            </a:r>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255780" y="2377440"/>
            <a:ext cx="5743442" cy="3234811"/>
          </a:xfrm>
        </p:spPr>
      </p:pic>
    </p:spTree>
    <p:extLst>
      <p:ext uri="{BB962C8B-B14F-4D97-AF65-F5344CB8AC3E}">
        <p14:creationId xmlns:p14="http://schemas.microsoft.com/office/powerpoint/2010/main" val="40126542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From Molecules to Cell-like Structures</a:t>
            </a:r>
            <a:endParaRPr lang="en-US" dirty="0"/>
          </a:p>
        </p:txBody>
      </p:sp>
      <p:sp>
        <p:nvSpPr>
          <p:cNvPr id="3" name="Content Placeholder 2"/>
          <p:cNvSpPr>
            <a:spLocks noGrp="1"/>
          </p:cNvSpPr>
          <p:nvPr>
            <p:ph sz="half" idx="1"/>
          </p:nvPr>
        </p:nvSpPr>
        <p:spPr/>
        <p:txBody>
          <a:bodyPr>
            <a:normAutofit lnSpcReduction="10000"/>
          </a:bodyPr>
          <a:lstStyle/>
          <a:p>
            <a:r>
              <a:rPr lang="en-US" dirty="0" smtClean="0"/>
              <a:t>Scientists have done extensive research on the physical structures that may have given rise to the first cells.</a:t>
            </a:r>
          </a:p>
          <a:p>
            <a:r>
              <a:rPr lang="en-US" dirty="0" smtClean="0"/>
              <a:t>Cell-like structures happened spontaneously in the laboratory from solutions of simple organic chemicals:</a:t>
            </a:r>
          </a:p>
          <a:p>
            <a:pPr lvl="1"/>
            <a:r>
              <a:rPr lang="en-US" b="1" dirty="0" smtClean="0"/>
              <a:t>Microspheres </a:t>
            </a:r>
            <a:r>
              <a:rPr lang="en-US" dirty="0" smtClean="0"/>
              <a:t>(spherical shape composed of protein molecules organized as a membrane)</a:t>
            </a:r>
          </a:p>
          <a:p>
            <a:pPr lvl="1"/>
            <a:r>
              <a:rPr lang="en-US" b="1" dirty="0" err="1" smtClean="0"/>
              <a:t>Coaservates</a:t>
            </a:r>
            <a:r>
              <a:rPr lang="en-US" b="1" dirty="0" smtClean="0"/>
              <a:t> </a:t>
            </a:r>
            <a:r>
              <a:rPr lang="en-US" dirty="0" smtClean="0"/>
              <a:t>(collection of droplets composed of many molecules; lipids, amino acids and sugars)</a:t>
            </a:r>
            <a:endParaRPr lang="en-US" dirty="0"/>
          </a:p>
          <a:p>
            <a:pPr lvl="1"/>
            <a:endParaRPr lang="en-US" dirty="0" smtClean="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089525" y="2653025"/>
            <a:ext cx="4184650" cy="2896562"/>
          </a:xfrm>
        </p:spPr>
      </p:pic>
    </p:spTree>
    <p:extLst>
      <p:ext uri="{BB962C8B-B14F-4D97-AF65-F5344CB8AC3E}">
        <p14:creationId xmlns:p14="http://schemas.microsoft.com/office/powerpoint/2010/main" val="184877332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Cell structures and chemical reactions</a:t>
            </a:r>
            <a:endParaRPr lang="en-US" dirty="0"/>
          </a:p>
        </p:txBody>
      </p:sp>
      <p:sp>
        <p:nvSpPr>
          <p:cNvPr id="3" name="Content Placeholder 2"/>
          <p:cNvSpPr>
            <a:spLocks noGrp="1"/>
          </p:cNvSpPr>
          <p:nvPr>
            <p:ph sz="half" idx="1"/>
          </p:nvPr>
        </p:nvSpPr>
        <p:spPr/>
        <p:txBody>
          <a:bodyPr>
            <a:normAutofit fontScale="85000" lnSpcReduction="10000"/>
          </a:bodyPr>
          <a:lstStyle/>
          <a:p>
            <a:r>
              <a:rPr lang="en-US" dirty="0" smtClean="0"/>
              <a:t>Both </a:t>
            </a:r>
            <a:r>
              <a:rPr lang="en-US" dirty="0" err="1" smtClean="0"/>
              <a:t>coacervates</a:t>
            </a:r>
            <a:r>
              <a:rPr lang="en-US" dirty="0" smtClean="0"/>
              <a:t> and microspheres can form spontaneously under certain conditions. </a:t>
            </a:r>
          </a:p>
          <a:p>
            <a:r>
              <a:rPr lang="en-US" dirty="0" smtClean="0"/>
              <a:t>Polymers that form microspheres can arise when solutions of simple organic chemicals are dripped onto the surface of hot clay.</a:t>
            </a:r>
          </a:p>
          <a:p>
            <a:r>
              <a:rPr lang="en-US" dirty="0" err="1" smtClean="0"/>
              <a:t>Coacervates</a:t>
            </a:r>
            <a:r>
              <a:rPr lang="en-US" dirty="0" smtClean="0"/>
              <a:t> and microspheres have a number of cell-like properties, including the ability to take up certain substances from their surroundings. </a:t>
            </a:r>
            <a:r>
              <a:rPr lang="en-US" dirty="0" err="1" smtClean="0"/>
              <a:t>Coacervates</a:t>
            </a:r>
            <a:r>
              <a:rPr lang="en-US" dirty="0" smtClean="0"/>
              <a:t> can grow, and microspheres can bud to form smaller microspheres.</a:t>
            </a:r>
          </a:p>
          <a:p>
            <a:r>
              <a:rPr lang="en-US" dirty="0" smtClean="0"/>
              <a:t>These properties show that some important aspects of cellular life can arise without direction from genes. </a:t>
            </a:r>
            <a:endParaRPr lang="en-US" dirty="0"/>
          </a:p>
        </p:txBody>
      </p:sp>
      <p:sp>
        <p:nvSpPr>
          <p:cNvPr id="4" name="Content Placeholder 3"/>
          <p:cNvSpPr>
            <a:spLocks noGrp="1"/>
          </p:cNvSpPr>
          <p:nvPr>
            <p:ph sz="half" idx="2"/>
          </p:nvPr>
        </p:nvSpPr>
        <p:spPr/>
        <p:txBody>
          <a:bodyPr>
            <a:normAutofit fontScale="85000" lnSpcReduction="10000"/>
          </a:bodyPr>
          <a:lstStyle/>
          <a:p>
            <a:endParaRPr lang="en-US"/>
          </a:p>
        </p:txBody>
      </p:sp>
      <p:pic>
        <p:nvPicPr>
          <p:cNvPr id="5"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89525" y="2653025"/>
            <a:ext cx="4184650" cy="2896562"/>
          </a:xfrm>
          <a:prstGeom prst="rect">
            <a:avLst/>
          </a:prstGeom>
        </p:spPr>
      </p:pic>
    </p:spTree>
    <p:extLst>
      <p:ext uri="{BB962C8B-B14F-4D97-AF65-F5344CB8AC3E}">
        <p14:creationId xmlns:p14="http://schemas.microsoft.com/office/powerpoint/2010/main" val="194745618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3EB1545-89A8-401D-9092-ACF3CE6A99FA}"/>
              </a:ext>
            </a:extLst>
          </p:cNvPr>
          <p:cNvSpPr>
            <a:spLocks noGrp="1"/>
          </p:cNvSpPr>
          <p:nvPr>
            <p:ph type="title"/>
          </p:nvPr>
        </p:nvSpPr>
        <p:spPr/>
        <p:txBody>
          <a:bodyPr/>
          <a:lstStyle/>
          <a:p>
            <a:r>
              <a:rPr lang="en-US" dirty="0"/>
              <a:t>Review questions</a:t>
            </a:r>
            <a:endParaRPr lang="en-150" dirty="0"/>
          </a:p>
        </p:txBody>
      </p:sp>
      <p:sp>
        <p:nvSpPr>
          <p:cNvPr id="6" name="Content Placeholder 5">
            <a:extLst>
              <a:ext uri="{FF2B5EF4-FFF2-40B4-BE49-F238E27FC236}">
                <a16:creationId xmlns:a16="http://schemas.microsoft.com/office/drawing/2014/main" id="{AB99A19B-86C4-4147-B3C2-75C059DFEFE9}"/>
              </a:ext>
            </a:extLst>
          </p:cNvPr>
          <p:cNvSpPr>
            <a:spLocks noGrp="1"/>
          </p:cNvSpPr>
          <p:nvPr>
            <p:ph idx="1"/>
          </p:nvPr>
        </p:nvSpPr>
        <p:spPr/>
        <p:txBody>
          <a:bodyPr/>
          <a:lstStyle/>
          <a:p>
            <a:pPr>
              <a:buFont typeface="+mj-lt"/>
              <a:buAutoNum type="arabicPeriod"/>
            </a:pPr>
            <a:r>
              <a:rPr lang="en-US" dirty="0" smtClean="0"/>
              <a:t>Outline the major steps in the formation of Earth, as restructured by modern scientists.</a:t>
            </a:r>
          </a:p>
          <a:p>
            <a:pPr>
              <a:buFont typeface="+mj-lt"/>
              <a:buAutoNum type="arabicPeriod"/>
            </a:pPr>
            <a:r>
              <a:rPr lang="en-US" dirty="0" smtClean="0"/>
              <a:t>If 1.0 g of a radioactive isotope had half-life of 1 billion years, how much of it would be left after each of the following intervals of time: 1 billion years, 2 billion years, 3 billion years, and 4 billion years?</a:t>
            </a:r>
          </a:p>
          <a:p>
            <a:pPr>
              <a:buFont typeface="+mj-lt"/>
              <a:buAutoNum type="arabicPeriod"/>
            </a:pPr>
            <a:r>
              <a:rPr lang="en-US" dirty="0" smtClean="0"/>
              <a:t>What are two possible sources of simple organic compounds in early Earth?</a:t>
            </a:r>
          </a:p>
          <a:p>
            <a:pPr>
              <a:buFont typeface="+mj-lt"/>
              <a:buAutoNum type="arabicPeriod"/>
            </a:pPr>
            <a:r>
              <a:rPr lang="en-US" dirty="0" smtClean="0"/>
              <a:t>What properties do microspheres and </a:t>
            </a:r>
            <a:r>
              <a:rPr lang="en-US" dirty="0" err="1" smtClean="0"/>
              <a:t>coacervates</a:t>
            </a:r>
            <a:r>
              <a:rPr lang="en-US" dirty="0" smtClean="0"/>
              <a:t> share with cells?</a:t>
            </a:r>
          </a:p>
          <a:p>
            <a:pPr>
              <a:buFont typeface="+mj-lt"/>
              <a:buAutoNum type="arabicPeriod"/>
            </a:pPr>
            <a:r>
              <a:rPr lang="en-US" dirty="0" smtClean="0"/>
              <a:t>Some radioactive isotopes that are used in medicine have half-lives of a few years. Would these isotopes also be useful in dating rocks? Why or why not?</a:t>
            </a:r>
          </a:p>
          <a:p>
            <a:pPr>
              <a:buFont typeface="+mj-lt"/>
              <a:buAutoNum type="arabicPeriod"/>
            </a:pPr>
            <a:endParaRPr lang="en-150" dirty="0"/>
          </a:p>
        </p:txBody>
      </p:sp>
    </p:spTree>
    <p:extLst>
      <p:ext uri="{BB962C8B-B14F-4D97-AF65-F5344CB8AC3E}">
        <p14:creationId xmlns:p14="http://schemas.microsoft.com/office/powerpoint/2010/main" val="48541138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122E33-1753-4F90-90C4-A3C321F4755C}"/>
              </a:ext>
            </a:extLst>
          </p:cNvPr>
          <p:cNvSpPr>
            <a:spLocks noGrp="1"/>
          </p:cNvSpPr>
          <p:nvPr>
            <p:ph type="title"/>
          </p:nvPr>
        </p:nvSpPr>
        <p:spPr/>
        <p:txBody>
          <a:bodyPr/>
          <a:lstStyle/>
          <a:p>
            <a:r>
              <a:rPr lang="en-US" dirty="0"/>
              <a:t>Student Objectives</a:t>
            </a:r>
            <a:endParaRPr lang="en-150" dirty="0"/>
          </a:p>
        </p:txBody>
      </p:sp>
      <p:sp>
        <p:nvSpPr>
          <p:cNvPr id="3" name="Content Placeholder 2">
            <a:extLst>
              <a:ext uri="{FF2B5EF4-FFF2-40B4-BE49-F238E27FC236}">
                <a16:creationId xmlns:a16="http://schemas.microsoft.com/office/drawing/2014/main" id="{E395B74C-0F2D-4480-873C-73A261FEC7CC}"/>
              </a:ext>
            </a:extLst>
          </p:cNvPr>
          <p:cNvSpPr>
            <a:spLocks noGrp="1"/>
          </p:cNvSpPr>
          <p:nvPr>
            <p:ph idx="1"/>
          </p:nvPr>
        </p:nvSpPr>
        <p:spPr/>
        <p:txBody>
          <a:bodyPr/>
          <a:lstStyle/>
          <a:p>
            <a:pPr>
              <a:buFont typeface="+mj-lt"/>
              <a:buAutoNum type="arabicPeriod"/>
            </a:pPr>
            <a:r>
              <a:rPr lang="en-US" dirty="0" smtClean="0"/>
              <a:t>Outline the modern scientific understanding of the formation of Earth.</a:t>
            </a:r>
          </a:p>
          <a:p>
            <a:pPr>
              <a:buFont typeface="+mj-lt"/>
              <a:buAutoNum type="arabicPeriod"/>
            </a:pPr>
            <a:r>
              <a:rPr lang="en-US" dirty="0" smtClean="0"/>
              <a:t>Summarize the concept of half-life.</a:t>
            </a:r>
          </a:p>
          <a:p>
            <a:pPr>
              <a:buFont typeface="+mj-lt"/>
              <a:buAutoNum type="arabicPeriod"/>
            </a:pPr>
            <a:r>
              <a:rPr lang="en-US" dirty="0" smtClean="0"/>
              <a:t>Describe the production of organic compounds in the Miller-Urey apparatus.</a:t>
            </a:r>
          </a:p>
          <a:p>
            <a:pPr>
              <a:buFont typeface="+mj-lt"/>
              <a:buAutoNum type="arabicPeriod"/>
            </a:pPr>
            <a:r>
              <a:rPr lang="en-US" dirty="0" smtClean="0"/>
              <a:t>Summarize the possible importance of cell-like structures produced in the laboratory. </a:t>
            </a:r>
          </a:p>
        </p:txBody>
      </p:sp>
    </p:spTree>
    <p:extLst>
      <p:ext uri="{BB962C8B-B14F-4D97-AF65-F5344CB8AC3E}">
        <p14:creationId xmlns:p14="http://schemas.microsoft.com/office/powerpoint/2010/main" val="17821249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EBB173-B5E2-4701-9DE1-BC4CC44C46D2}"/>
              </a:ext>
            </a:extLst>
          </p:cNvPr>
          <p:cNvSpPr>
            <a:spLocks noGrp="1"/>
          </p:cNvSpPr>
          <p:nvPr>
            <p:ph type="title"/>
          </p:nvPr>
        </p:nvSpPr>
        <p:spPr/>
        <p:txBody>
          <a:bodyPr>
            <a:normAutofit fontScale="90000"/>
          </a:bodyPr>
          <a:lstStyle/>
          <a:p>
            <a:r>
              <a:rPr lang="en-US" dirty="0" smtClean="0"/>
              <a:t>If spontaneous generation does not happen on Earth today…</a:t>
            </a:r>
            <a:br>
              <a:rPr lang="en-US" dirty="0" smtClean="0"/>
            </a:br>
            <a:r>
              <a:rPr lang="en-US" dirty="0" smtClean="0"/>
              <a:t>How did cell-based life arise in the first place?</a:t>
            </a:r>
            <a:endParaRPr lang="en-150" dirty="0"/>
          </a:p>
        </p:txBody>
      </p:sp>
      <p:sp>
        <p:nvSpPr>
          <p:cNvPr id="5" name="Text Placeholder 4">
            <a:extLst>
              <a:ext uri="{FF2B5EF4-FFF2-40B4-BE49-F238E27FC236}">
                <a16:creationId xmlns:a16="http://schemas.microsoft.com/office/drawing/2014/main" id="{F506C7A4-25BE-4A2E-A230-405FA5F7C58B}"/>
              </a:ext>
            </a:extLst>
          </p:cNvPr>
          <p:cNvSpPr>
            <a:spLocks noGrp="1"/>
          </p:cNvSpPr>
          <p:nvPr>
            <p:ph type="body" idx="1"/>
          </p:nvPr>
        </p:nvSpPr>
        <p:spPr/>
        <p:txBody>
          <a:bodyPr/>
          <a:lstStyle/>
          <a:p>
            <a:endParaRPr lang="en-150"/>
          </a:p>
        </p:txBody>
      </p:sp>
    </p:spTree>
    <p:extLst>
      <p:ext uri="{BB962C8B-B14F-4D97-AF65-F5344CB8AC3E}">
        <p14:creationId xmlns:p14="http://schemas.microsoft.com/office/powerpoint/2010/main" val="342412725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633BCDB9-EC32-4F7F-B946-50CFDA05DB75}"/>
              </a:ext>
            </a:extLst>
          </p:cNvPr>
          <p:cNvSpPr>
            <a:spLocks noGrp="1"/>
          </p:cNvSpPr>
          <p:nvPr>
            <p:ph type="title"/>
          </p:nvPr>
        </p:nvSpPr>
        <p:spPr/>
        <p:txBody>
          <a:bodyPr/>
          <a:lstStyle/>
          <a:p>
            <a:r>
              <a:rPr lang="en-US" dirty="0" smtClean="0"/>
              <a:t>The formation of Earth</a:t>
            </a:r>
            <a:endParaRPr lang="en-150" dirty="0"/>
          </a:p>
        </p:txBody>
      </p:sp>
      <p:sp>
        <p:nvSpPr>
          <p:cNvPr id="12" name="Content Placeholder 11">
            <a:extLst>
              <a:ext uri="{FF2B5EF4-FFF2-40B4-BE49-F238E27FC236}">
                <a16:creationId xmlns:a16="http://schemas.microsoft.com/office/drawing/2014/main" id="{9F979824-304A-453B-83D2-35E8216AA001}"/>
              </a:ext>
            </a:extLst>
          </p:cNvPr>
          <p:cNvSpPr>
            <a:spLocks noGrp="1"/>
          </p:cNvSpPr>
          <p:nvPr>
            <p:ph sz="half" idx="1"/>
          </p:nvPr>
        </p:nvSpPr>
        <p:spPr/>
        <p:txBody>
          <a:bodyPr>
            <a:normAutofit fontScale="92500"/>
          </a:bodyPr>
          <a:lstStyle/>
          <a:p>
            <a:r>
              <a:rPr lang="en-US" dirty="0" smtClean="0"/>
              <a:t>5 billion years ago our Solar system was a swirling mass of gas and dust.</a:t>
            </a:r>
          </a:p>
          <a:p>
            <a:r>
              <a:rPr lang="en-US" dirty="0" smtClean="0"/>
              <a:t>Most of its material was pulled together by gravity and formed the Sun.</a:t>
            </a:r>
          </a:p>
          <a:p>
            <a:r>
              <a:rPr lang="en-US" dirty="0" smtClean="0"/>
              <a:t>Scientists think that the planets formed by repeated collisions of space debris surrounding the Sun.</a:t>
            </a:r>
          </a:p>
          <a:p>
            <a:r>
              <a:rPr lang="en-US" dirty="0" smtClean="0"/>
              <a:t>During a 400 year-million period, Earth grew larger as gravity pulled more debris. The collisions released a great deal of thermal heat.</a:t>
            </a:r>
            <a:endParaRPr lang="en-150" dirty="0"/>
          </a:p>
        </p:txBody>
      </p:sp>
      <p:pic>
        <p:nvPicPr>
          <p:cNvPr id="4" name="Content Placeholder 3"/>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089525" y="2924374"/>
            <a:ext cx="4184650" cy="2353865"/>
          </a:xfrm>
        </p:spPr>
      </p:pic>
    </p:spTree>
    <p:extLst>
      <p:ext uri="{BB962C8B-B14F-4D97-AF65-F5344CB8AC3E}">
        <p14:creationId xmlns:p14="http://schemas.microsoft.com/office/powerpoint/2010/main" val="21943296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pic>
        <p:nvPicPr>
          <p:cNvPr id="7" name="Content Placeholder 6"/>
          <p:cNvPicPr>
            <a:picLocks noGrp="1" noChangeAspect="1"/>
          </p:cNvPicPr>
          <p:nvPr>
            <p:ph idx="1"/>
          </p:nvPr>
        </p:nvPicPr>
        <p:blipFill>
          <a:blip r:embed="rId2"/>
          <a:stretch>
            <a:fillRect/>
          </a:stretch>
        </p:blipFill>
        <p:spPr>
          <a:xfrm>
            <a:off x="677334" y="609600"/>
            <a:ext cx="9078439" cy="5701897"/>
          </a:xfrm>
          <a:prstGeom prst="rect">
            <a:avLst/>
          </a:prstGeom>
        </p:spPr>
      </p:pic>
    </p:spTree>
    <p:extLst>
      <p:ext uri="{BB962C8B-B14F-4D97-AF65-F5344CB8AC3E}">
        <p14:creationId xmlns:p14="http://schemas.microsoft.com/office/powerpoint/2010/main" val="22516902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Earth’s Age</a:t>
            </a:r>
            <a:endParaRPr lang="en-US" dirty="0"/>
          </a:p>
        </p:txBody>
      </p:sp>
      <p:sp>
        <p:nvSpPr>
          <p:cNvPr id="3" name="Content Placeholder 2"/>
          <p:cNvSpPr>
            <a:spLocks noGrp="1"/>
          </p:cNvSpPr>
          <p:nvPr>
            <p:ph sz="half" idx="1"/>
          </p:nvPr>
        </p:nvSpPr>
        <p:spPr/>
        <p:txBody>
          <a:bodyPr/>
          <a:lstStyle/>
          <a:p>
            <a:r>
              <a:rPr lang="en-US" dirty="0" smtClean="0"/>
              <a:t>The estimate of Earth’s age, 4.7 billion years, is about 700,000 times longer as the period recorded history.</a:t>
            </a:r>
          </a:p>
          <a:p>
            <a:r>
              <a:rPr lang="en-US" dirty="0" smtClean="0"/>
              <a:t>Early estimates of Earth’s age were made from studying layers of sedimentary rock in Earth’s crust.</a:t>
            </a:r>
          </a:p>
          <a:p>
            <a:r>
              <a:rPr lang="en-US" dirty="0" smtClean="0"/>
              <a:t>The age of Earth is nowadays much more accurately measured with modern methods.</a:t>
            </a:r>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411238" y="2329411"/>
            <a:ext cx="4728671" cy="3057874"/>
          </a:xfrm>
        </p:spPr>
      </p:pic>
    </p:spTree>
    <p:extLst>
      <p:ext uri="{BB962C8B-B14F-4D97-AF65-F5344CB8AC3E}">
        <p14:creationId xmlns:p14="http://schemas.microsoft.com/office/powerpoint/2010/main" val="233410749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Radiometric Dating</a:t>
            </a:r>
            <a:endParaRPr lang="en-US" dirty="0"/>
          </a:p>
        </p:txBody>
      </p:sp>
      <p:sp>
        <p:nvSpPr>
          <p:cNvPr id="3" name="Content Placeholder 2"/>
          <p:cNvSpPr>
            <a:spLocks noGrp="1"/>
          </p:cNvSpPr>
          <p:nvPr>
            <p:ph sz="half" idx="1"/>
          </p:nvPr>
        </p:nvSpPr>
        <p:spPr/>
        <p:txBody>
          <a:bodyPr>
            <a:normAutofit fontScale="92500" lnSpcReduction="20000"/>
          </a:bodyPr>
          <a:lstStyle/>
          <a:p>
            <a:r>
              <a:rPr lang="en-US" dirty="0" smtClean="0"/>
              <a:t>Methods of establishing the age of materials include the techniques known as </a:t>
            </a:r>
            <a:r>
              <a:rPr lang="en-US" b="1" dirty="0" smtClean="0"/>
              <a:t>radiometric dating</a:t>
            </a:r>
            <a:r>
              <a:rPr lang="en-US" dirty="0" smtClean="0"/>
              <a:t>.</a:t>
            </a:r>
          </a:p>
          <a:p>
            <a:r>
              <a:rPr lang="en-US" dirty="0" smtClean="0"/>
              <a:t>The atomic number of an element is the number of protons in the nucleus. The neutrons may vary in an element.</a:t>
            </a:r>
          </a:p>
          <a:p>
            <a:r>
              <a:rPr lang="en-US" dirty="0" smtClean="0"/>
              <a:t>Atoms of the same elements that differ in the number of neutrons are called </a:t>
            </a:r>
            <a:r>
              <a:rPr lang="en-US" b="1" dirty="0" smtClean="0"/>
              <a:t>isotopes</a:t>
            </a:r>
            <a:r>
              <a:rPr lang="en-US" dirty="0" smtClean="0"/>
              <a:t>.</a:t>
            </a:r>
          </a:p>
          <a:p>
            <a:r>
              <a:rPr lang="en-US" dirty="0" smtClean="0"/>
              <a:t>The </a:t>
            </a:r>
            <a:r>
              <a:rPr lang="en-US" b="1" dirty="0" smtClean="0"/>
              <a:t>mass number </a:t>
            </a:r>
            <a:r>
              <a:rPr lang="en-US" dirty="0" smtClean="0"/>
              <a:t>of an isotope is the total number or protons and neutrons in the nucleus</a:t>
            </a:r>
            <a:r>
              <a:rPr lang="en-US" dirty="0" smtClean="0"/>
              <a:t>.</a:t>
            </a:r>
          </a:p>
          <a:p>
            <a:pPr marL="457200" lvl="1" indent="0">
              <a:buNone/>
            </a:pPr>
            <a:r>
              <a:rPr lang="en-US" i="1" dirty="0" smtClean="0"/>
              <a:t>Carbon-12 has .. protons and .. neutrons</a:t>
            </a:r>
          </a:p>
          <a:p>
            <a:pPr marL="457200" lvl="1" indent="0">
              <a:buNone/>
            </a:pPr>
            <a:r>
              <a:rPr lang="en-US" i="1" dirty="0" smtClean="0"/>
              <a:t>Carbon-14 has .. Protons and .. neutrons</a:t>
            </a:r>
            <a:endParaRPr lang="en-US" i="1" dirty="0"/>
          </a:p>
        </p:txBody>
      </p:sp>
      <p:pic>
        <p:nvPicPr>
          <p:cNvPr id="5" name="Content Placeholder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975668" y="1374371"/>
            <a:ext cx="4184650" cy="1748192"/>
          </a:xfr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33445" y="3666779"/>
            <a:ext cx="3514725" cy="2533650"/>
          </a:xfrm>
          <a:prstGeom prst="rect">
            <a:avLst/>
          </a:prstGeom>
        </p:spPr>
      </p:pic>
    </p:spTree>
    <p:extLst>
      <p:ext uri="{BB962C8B-B14F-4D97-AF65-F5344CB8AC3E}">
        <p14:creationId xmlns:p14="http://schemas.microsoft.com/office/powerpoint/2010/main" val="131503029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hlinkClick r:id="rId2"/>
              </a:rPr>
              <a:t>Half-Life</a:t>
            </a:r>
            <a:endParaRPr lang="en-US" dirty="0"/>
          </a:p>
        </p:txBody>
      </p:sp>
      <p:sp>
        <p:nvSpPr>
          <p:cNvPr id="3" name="Content Placeholder 2"/>
          <p:cNvSpPr>
            <a:spLocks noGrp="1"/>
          </p:cNvSpPr>
          <p:nvPr>
            <p:ph idx="1"/>
          </p:nvPr>
        </p:nvSpPr>
        <p:spPr/>
        <p:txBody>
          <a:bodyPr/>
          <a:lstStyle/>
          <a:p>
            <a:r>
              <a:rPr lang="en-US" dirty="0" smtClean="0"/>
              <a:t>Some isotopes have unstable nuclei, which </a:t>
            </a:r>
            <a:r>
              <a:rPr lang="en-US" dirty="0"/>
              <a:t>u</a:t>
            </a:r>
            <a:r>
              <a:rPr lang="en-US" dirty="0" smtClean="0"/>
              <a:t>ndergo </a:t>
            </a:r>
            <a:r>
              <a:rPr lang="en-US" b="1" dirty="0" smtClean="0"/>
              <a:t>radioactive decay</a:t>
            </a:r>
            <a:r>
              <a:rPr lang="en-US" dirty="0" smtClean="0"/>
              <a:t>; their nuclei release particles or radiant energy until the nuclei becomes stable.</a:t>
            </a:r>
          </a:p>
          <a:p>
            <a:r>
              <a:rPr lang="en-US" dirty="0" smtClean="0"/>
              <a:t>These isotopes are called </a:t>
            </a:r>
            <a:r>
              <a:rPr lang="en-US" b="1" dirty="0" smtClean="0"/>
              <a:t>radioactive isotopes</a:t>
            </a:r>
            <a:r>
              <a:rPr lang="en-US" dirty="0" smtClean="0"/>
              <a:t>. </a:t>
            </a:r>
          </a:p>
          <a:p>
            <a:r>
              <a:rPr lang="en-US" dirty="0" smtClean="0"/>
              <a:t>The length of time it takes for one-</a:t>
            </a:r>
            <a:r>
              <a:rPr lang="en-US" dirty="0"/>
              <a:t>h</a:t>
            </a:r>
            <a:r>
              <a:rPr lang="en-US" dirty="0" smtClean="0"/>
              <a:t>alf of any size sample of an isotope to decay to a stable form is called the </a:t>
            </a:r>
            <a:r>
              <a:rPr lang="en-US" b="1" dirty="0" smtClean="0"/>
              <a:t>half-life</a:t>
            </a:r>
            <a:r>
              <a:rPr lang="en-US" dirty="0" smtClean="0"/>
              <a:t> of the isotope.</a:t>
            </a:r>
            <a:endParaRPr lang="en-US" dirty="0"/>
          </a:p>
        </p:txBody>
      </p:sp>
      <p:pic>
        <p:nvPicPr>
          <p:cNvPr id="7" name="Content Placeholder 4"/>
          <p:cNvPicPr>
            <a:picLocks noChangeAspect="1"/>
          </p:cNvPicPr>
          <p:nvPr/>
        </p:nvPicPr>
        <p:blipFill>
          <a:blip r:embed="rId3"/>
          <a:stretch>
            <a:fillRect/>
          </a:stretch>
        </p:blipFill>
        <p:spPr>
          <a:xfrm>
            <a:off x="1207480" y="4100975"/>
            <a:ext cx="6424889" cy="2519392"/>
          </a:xfrm>
          <a:prstGeom prst="rect">
            <a:avLst/>
          </a:prstGeom>
        </p:spPr>
      </p:pic>
    </p:spTree>
    <p:extLst>
      <p:ext uri="{BB962C8B-B14F-4D97-AF65-F5344CB8AC3E}">
        <p14:creationId xmlns:p14="http://schemas.microsoft.com/office/powerpoint/2010/main" val="394319507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First Organic Compounds</a:t>
            </a:r>
            <a:endParaRPr lang="en-US" dirty="0"/>
          </a:p>
        </p:txBody>
      </p:sp>
      <p:sp>
        <p:nvSpPr>
          <p:cNvPr id="3" name="Content Placeholder 2"/>
          <p:cNvSpPr>
            <a:spLocks noGrp="1"/>
          </p:cNvSpPr>
          <p:nvPr>
            <p:ph sz="half" idx="1"/>
          </p:nvPr>
        </p:nvSpPr>
        <p:spPr/>
        <p:txBody>
          <a:bodyPr>
            <a:normAutofit lnSpcReduction="10000"/>
          </a:bodyPr>
          <a:lstStyle/>
          <a:p>
            <a:r>
              <a:rPr lang="en-US" dirty="0" smtClean="0"/>
              <a:t>All elements found in organic compounds are thought to have existed on Earth and in the rest of the solar system when the Earth formed. But how were these elements assembled into organic compounds?</a:t>
            </a:r>
          </a:p>
          <a:p>
            <a:r>
              <a:rPr lang="en-US" dirty="0" err="1" smtClean="0"/>
              <a:t>Oparin</a:t>
            </a:r>
            <a:r>
              <a:rPr lang="en-US" dirty="0" smtClean="0"/>
              <a:t> and Haldane (1920) hypothesized that early atmosphere contained ammonia (NH3); hydrogen gas (H2);water vapor (H20); and compounds made of hydrogen and carbon, methane (CH4).</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10909" y="1930400"/>
            <a:ext cx="4077393" cy="2788217"/>
          </a:xfrm>
          <a:prstGeom prst="rect">
            <a:avLst/>
          </a:prstGeom>
        </p:spPr>
      </p:pic>
      <p:sp>
        <p:nvSpPr>
          <p:cNvPr id="7" name="Content Placeholder 6"/>
          <p:cNvSpPr>
            <a:spLocks noGrp="1"/>
          </p:cNvSpPr>
          <p:nvPr>
            <p:ph sz="half" idx="2"/>
          </p:nvPr>
        </p:nvSpPr>
        <p:spPr/>
        <p:txBody>
          <a:bodyPr/>
          <a:lstStyle/>
          <a:p>
            <a:endParaRPr lang="en-US" dirty="0"/>
          </a:p>
        </p:txBody>
      </p:sp>
    </p:spTree>
    <p:extLst>
      <p:ext uri="{BB962C8B-B14F-4D97-AF65-F5344CB8AC3E}">
        <p14:creationId xmlns:p14="http://schemas.microsoft.com/office/powerpoint/2010/main" val="144983544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Facet">
  <a:themeElements>
    <a:clrScheme name="Custom 2">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F0000"/>
      </a:hlink>
      <a:folHlink>
        <a:srgbClr val="FF0000"/>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23659B44-6E34-4CE8-8F0D-387DA7996826}"/>
    </a:ext>
  </a:extLst>
</a:theme>
</file>

<file path=docProps/app.xml><?xml version="1.0" encoding="utf-8"?>
<Properties xmlns="http://schemas.openxmlformats.org/officeDocument/2006/extended-properties" xmlns:vt="http://schemas.openxmlformats.org/officeDocument/2006/docPropsVTypes">
  <Template>Facet</Template>
  <TotalTime>656</TotalTime>
  <Words>939</Words>
  <Application>Microsoft Office PowerPoint</Application>
  <PresentationFormat>Widescreen</PresentationFormat>
  <Paragraphs>62</Paragraphs>
  <Slides>16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Trebuchet MS</vt:lpstr>
      <vt:lpstr>Wingdings 3</vt:lpstr>
      <vt:lpstr>Facet</vt:lpstr>
      <vt:lpstr>14.2 Earth’s History</vt:lpstr>
      <vt:lpstr>Student Objectives</vt:lpstr>
      <vt:lpstr>If spontaneous generation does not happen on Earth today… How did cell-based life arise in the first place?</vt:lpstr>
      <vt:lpstr>The formation of Earth</vt:lpstr>
      <vt:lpstr>PowerPoint Presentation</vt:lpstr>
      <vt:lpstr>Earth’s Age</vt:lpstr>
      <vt:lpstr>Radiometric Dating</vt:lpstr>
      <vt:lpstr>Half-Life</vt:lpstr>
      <vt:lpstr>First Organic Compounds</vt:lpstr>
      <vt:lpstr>Oparin and Haldane</vt:lpstr>
      <vt:lpstr>Synthesis of Organic Compounds</vt:lpstr>
      <vt:lpstr>Carbon Dioxide and Oxygen gas</vt:lpstr>
      <vt:lpstr>Organic Compounds from beyond Earth</vt:lpstr>
      <vt:lpstr>From Molecules to Cell-like Structures</vt:lpstr>
      <vt:lpstr>Cell structures and chemical reactions</vt:lpstr>
      <vt:lpstr>Review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14.1 Biogenesis</dc:title>
  <dc:creator>Rick Reinders</dc:creator>
  <cp:lastModifiedBy>Admin</cp:lastModifiedBy>
  <cp:revision>32</cp:revision>
  <dcterms:created xsi:type="dcterms:W3CDTF">2019-10-27T13:21:52Z</dcterms:created>
  <dcterms:modified xsi:type="dcterms:W3CDTF">2019-11-14T06:25:02Z</dcterms:modified>
</cp:coreProperties>
</file>