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2" r:id="rId4"/>
    <p:sldId id="258" r:id="rId5"/>
    <p:sldId id="264" r:id="rId6"/>
    <p:sldId id="265" r:id="rId7"/>
    <p:sldId id="266" r:id="rId8"/>
    <p:sldId id="259" r:id="rId9"/>
    <p:sldId id="267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3674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242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97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217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10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723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459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8541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195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81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095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076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2757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6759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8463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42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FAB9-5902-4112-B927-8AA5710CAD80}" type="datetimeFigureOut">
              <a:rPr lang="en-150" smtClean="0"/>
              <a:t>11/11/2019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5737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CB642-2DD9-4EC3-AF22-1EDC48726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66"/>
            <a:ext cx="12192000" cy="579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78D1DD-F26C-4221-B407-998C9B15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4208" y="5286608"/>
            <a:ext cx="7766936" cy="1646302"/>
          </a:xfrm>
        </p:spPr>
        <p:txBody>
          <a:bodyPr/>
          <a:lstStyle/>
          <a:p>
            <a:r>
              <a:rPr lang="en-US" dirty="0"/>
              <a:t>14.1 Biogenesis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E9D65-A1B9-4724-818B-B2576619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79133" y="5681134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Chapter 14: History of Life</a:t>
            </a:r>
            <a:endParaRPr lang="en-150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9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5712-3A71-4379-862D-BEA628E1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Spallanzani's experiment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10B9-855A-4719-8CE4-0BBEAAB3E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Italian scientist who refuted abiogenesis</a:t>
            </a:r>
          </a:p>
          <a:p>
            <a:r>
              <a:rPr lang="en-US" dirty="0"/>
              <a:t>Boiled broth and then sealed the flasks shut immediately</a:t>
            </a:r>
          </a:p>
          <a:p>
            <a:r>
              <a:rPr lang="en-US" dirty="0"/>
              <a:t>Result?</a:t>
            </a:r>
          </a:p>
          <a:p>
            <a:r>
              <a:rPr lang="en-US" dirty="0"/>
              <a:t>Problem?</a:t>
            </a:r>
          </a:p>
          <a:p>
            <a:endParaRPr lang="en-15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6766" y="698880"/>
            <a:ext cx="2798921" cy="56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7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31F9-FD80-43D1-961D-B026E900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Pasteur’s experiment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BA70F-86B9-416D-BB92-97171F07D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3389"/>
            <a:ext cx="8596668" cy="3880773"/>
          </a:xfrm>
        </p:spPr>
        <p:txBody>
          <a:bodyPr/>
          <a:lstStyle/>
          <a:p>
            <a:r>
              <a:rPr lang="en-US" dirty="0"/>
              <a:t>Pasteur made a curve-necked flask that allowed the air inside the flask to mis with air outside the flask. </a:t>
            </a:r>
          </a:p>
          <a:p>
            <a:r>
              <a:rPr lang="en-US" dirty="0"/>
              <a:t>The curve in the neck prevented solid particles, such as microorganisms, from entering the body of the flask.</a:t>
            </a:r>
          </a:p>
          <a:p>
            <a:r>
              <a:rPr lang="en-US" dirty="0"/>
              <a:t>With Pasteur’s experiment, the principle of biogenesis became a cornerstone of biology.</a:t>
            </a:r>
            <a:endParaRPr lang="en-1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67" y="4054708"/>
            <a:ext cx="8623144" cy="22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B1545-89A8-401D-9092-ACF3CE6A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9A19B-86C4-4147-B3C2-75C059DF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What does the term </a:t>
            </a:r>
            <a:r>
              <a:rPr lang="en-US" i="1" dirty="0"/>
              <a:t>spontaneous generation </a:t>
            </a:r>
            <a:r>
              <a:rPr lang="en-US" dirty="0"/>
              <a:t>mean?</a:t>
            </a:r>
          </a:p>
          <a:p>
            <a:pPr>
              <a:buFont typeface="+mj-lt"/>
              <a:buAutoNum type="arabicPeriod"/>
            </a:pPr>
            <a:r>
              <a:rPr lang="en-US" dirty="0"/>
              <a:t>Explain how Redi’s experiment disproved the hypothesis that flies formed in food by spontaneous generation</a:t>
            </a:r>
            <a:r>
              <a:rPr lang="en-US" i="1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What caused people to think the air contained a </a:t>
            </a:r>
            <a:r>
              <a:rPr lang="en-US" i="1" dirty="0"/>
              <a:t>‘vital force’ </a:t>
            </a:r>
            <a:r>
              <a:rPr lang="en-US" dirty="0"/>
              <a:t>that produced living things?</a:t>
            </a:r>
          </a:p>
          <a:p>
            <a:pPr>
              <a:buFont typeface="+mj-lt"/>
              <a:buAutoNum type="arabicPeriod"/>
            </a:pPr>
            <a:r>
              <a:rPr lang="en-US" dirty="0"/>
              <a:t>Describe the argument that Spallanzani’s experiment failed to disprove the occurrence of spontaneous generation. Explain how Pasteur’s experiment addressed these criticisms.</a:t>
            </a:r>
          </a:p>
          <a:p>
            <a:pPr>
              <a:buFont typeface="+mj-lt"/>
              <a:buAutoNum type="arabicPeriod"/>
            </a:pPr>
            <a:r>
              <a:rPr lang="en-US" dirty="0"/>
              <a:t>If spontaneous generation does not occur and the principle of biogenesis is true, what scientific question remains?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48541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2E33-1753-4F90-90C4-A3C321F4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Objectives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B74C-0F2D-4480-873C-73A261FEC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Compare the principle of biogenesis with the idea of spontaneous generation.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Summarize the results of experiments by Redi and by Spallanzani that tested the hypothesis of spontaneous generation.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Describe how Pasteur’s experiment disproved the hypothesis of spontaneous generation.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7821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BB173-B5E2-4701-9DE1-BC4CC44C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life come from?</a:t>
            </a:r>
            <a:br>
              <a:rPr lang="en-US" dirty="0"/>
            </a:br>
            <a:r>
              <a:rPr lang="en-US" dirty="0"/>
              <a:t>How can we prove this?</a:t>
            </a:r>
            <a:endParaRPr lang="en-1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6C7A4-25BE-4A2E-A230-405FA5F7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2412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33BCDB9-EC32-4F7F-B946-50CFDA05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Biogenesis </a:t>
            </a:r>
            <a:endParaRPr lang="en-15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979824-304A-453B-83D2-35E8216AA0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Biogenesis</a:t>
            </a:r>
            <a:r>
              <a:rPr lang="en-US" dirty="0"/>
              <a:t>: all living things come from other living things.</a:t>
            </a:r>
          </a:p>
          <a:p>
            <a:r>
              <a:rPr lang="en-US" b="1" dirty="0"/>
              <a:t>Spontaneous generation</a:t>
            </a:r>
            <a:r>
              <a:rPr lang="en-US" dirty="0"/>
              <a:t>: living things arise from nonliving things as well as from living things.</a:t>
            </a:r>
          </a:p>
          <a:p>
            <a:endParaRPr lang="en-US" dirty="0"/>
          </a:p>
          <a:p>
            <a:r>
              <a:rPr lang="en-US" dirty="0"/>
              <a:t>Before the 17</a:t>
            </a:r>
            <a:r>
              <a:rPr lang="en-US" baseline="30000" dirty="0"/>
              <a:t>th</a:t>
            </a:r>
            <a:r>
              <a:rPr lang="en-US" dirty="0"/>
              <a:t> century, it was widely thought that spontaneous generation (abiogenesis) occurred.</a:t>
            </a:r>
            <a:endParaRPr lang="en-15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F2F1D78-3507-43E3-83BF-9D2A61A2E4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1943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Problem</a:t>
            </a:r>
            <a:r>
              <a:rPr lang="en-US" dirty="0"/>
              <a:t>: Dry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there is no rain and a pond dries up, there are no larger organisms like frogs and fish. However, after it rains, and the pond is a body of water again, there are suddenly frogs and fishes. It was hypothesized that the rain brought with it frogs and fish.</a:t>
            </a:r>
          </a:p>
          <a:p>
            <a:endParaRPr lang="en-US" dirty="0"/>
          </a:p>
        </p:txBody>
      </p:sp>
      <p:pic>
        <p:nvPicPr>
          <p:cNvPr id="5" name="Picture 2" descr="Image result for dry po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13" y="2160589"/>
            <a:ext cx="5034626" cy="37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8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Problem</a:t>
            </a:r>
            <a:r>
              <a:rPr lang="en-US" dirty="0"/>
              <a:t>: Dirty shirt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was hypothesized that life such as mice could be generated from a sweaty t-shirt and wheat, which were both contained in a jar. </a:t>
            </a:r>
          </a:p>
          <a:p>
            <a:pPr lvl="1"/>
            <a:r>
              <a:rPr lang="en-US" altLang="en-US" dirty="0"/>
              <a:t>Belgian doctor </a:t>
            </a:r>
            <a:r>
              <a:rPr lang="en-US" altLang="en-US" b="1" dirty="0"/>
              <a:t>Jean van </a:t>
            </a:r>
            <a:r>
              <a:rPr lang="en-US" altLang="en-US" b="1" dirty="0" err="1"/>
              <a:t>Helmont</a:t>
            </a:r>
            <a:r>
              <a:rPr lang="en-US" altLang="en-US" dirty="0"/>
              <a:t> – concluded that mice could be created from a dirty shirt.</a:t>
            </a:r>
          </a:p>
          <a:p>
            <a:pPr lvl="1"/>
            <a:r>
              <a:rPr lang="en-US" altLang="en-US" dirty="0"/>
              <a:t>He placed grains of wheat and a dirty shirt in a container and in 21 days mice appeared.</a:t>
            </a:r>
          </a:p>
          <a:p>
            <a:endParaRPr lang="en-US" dirty="0"/>
          </a:p>
        </p:txBody>
      </p:sp>
      <p:pic>
        <p:nvPicPr>
          <p:cNvPr id="5" name="Picture 2" descr="Image result for abiogenesis m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87" y="2160588"/>
            <a:ext cx="4985771" cy="34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65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Problem</a:t>
            </a:r>
            <a:r>
              <a:rPr lang="en-US" dirty="0"/>
              <a:t>: Holy cow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was hypothesized that maggots spontaneously generated from meat.</a:t>
            </a:r>
          </a:p>
          <a:p>
            <a:pPr lvl="1"/>
            <a:r>
              <a:rPr lang="en-US" dirty="0"/>
              <a:t>Aristotle and many others believed that rotting meat would give life to a new organism</a:t>
            </a:r>
          </a:p>
          <a:p>
            <a:endParaRPr lang="en-US" dirty="0"/>
          </a:p>
        </p:txBody>
      </p:sp>
      <p:pic>
        <p:nvPicPr>
          <p:cNvPr id="5" name="Picture 2" descr="Image result for corpse maggots illustration 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534" y="2160588"/>
            <a:ext cx="385063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8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B117-6F5C-4406-BA6F-8CB5018B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Redi’s experiment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F1AF-33FD-4C8B-9ED2-7576B7E30D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1668, The Italian scientist </a:t>
            </a:r>
            <a:r>
              <a:rPr lang="en-US" dirty="0" err="1"/>
              <a:t>Fransesco</a:t>
            </a:r>
            <a:r>
              <a:rPr lang="en-US" dirty="0"/>
              <a:t> </a:t>
            </a:r>
            <a:r>
              <a:rPr lang="en-US" dirty="0" err="1"/>
              <a:t>Redi</a:t>
            </a:r>
            <a:r>
              <a:rPr lang="en-US" dirty="0"/>
              <a:t> noticed and described the different developmental forms of flies.</a:t>
            </a:r>
          </a:p>
          <a:p>
            <a:r>
              <a:rPr lang="en-US" dirty="0"/>
              <a:t>He tested Aristotle’s hypothesis.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Conclusion</a:t>
            </a:r>
            <a:r>
              <a:rPr lang="en-US" dirty="0"/>
              <a:t>: biogenesis</a:t>
            </a:r>
          </a:p>
          <a:p>
            <a:endParaRPr lang="en-150" dirty="0"/>
          </a:p>
        </p:txBody>
      </p:sp>
      <p:pic>
        <p:nvPicPr>
          <p:cNvPr id="5" name="Picture 5" descr="Image result for redi's experimen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89525" y="2980347"/>
            <a:ext cx="4184650" cy="224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9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6891-F6E8-4771-9DB0-402DA9ED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vital force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76D7-DA0F-4ADB-9202-8BCB31F2B1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About the same time that Redi carried out his experiment, other scientists began using a new tool – </a:t>
            </a:r>
            <a:r>
              <a:rPr lang="en-US" i="1" dirty="0"/>
              <a:t>the microscope</a:t>
            </a:r>
            <a:r>
              <a:rPr lang="en-US" dirty="0"/>
              <a:t>. </a:t>
            </a:r>
          </a:p>
          <a:p>
            <a:r>
              <a:rPr lang="en-US" dirty="0"/>
              <a:t>They discovered that microorganisms are simple in structure and amazingly numerous and widespread.</a:t>
            </a:r>
          </a:p>
          <a:p>
            <a:r>
              <a:rPr lang="en-US" dirty="0"/>
              <a:t>Many investigators at the time concluded that microorganisms arise spontaneously from a “vital force” in the air.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11DD78-240D-422F-8019-73F638BD2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81" y="1624807"/>
            <a:ext cx="4883944" cy="4883944"/>
          </a:xfrm>
        </p:spPr>
      </p:pic>
    </p:spTree>
    <p:extLst>
      <p:ext uri="{BB962C8B-B14F-4D97-AF65-F5344CB8AC3E}">
        <p14:creationId xmlns:p14="http://schemas.microsoft.com/office/powerpoint/2010/main" val="193971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0000"/>
      </a:hlink>
      <a:folHlink>
        <a:srgbClr val="FF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508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14.1 Biogenesis</vt:lpstr>
      <vt:lpstr>Student Objectives</vt:lpstr>
      <vt:lpstr>Where does life come from? How can we prove this?</vt:lpstr>
      <vt:lpstr>Biogenesis </vt:lpstr>
      <vt:lpstr>Problem: Dry ponds</vt:lpstr>
      <vt:lpstr>Problem: Dirty shirt</vt:lpstr>
      <vt:lpstr>Problem: Holy cow</vt:lpstr>
      <vt:lpstr>Redi’s experiment</vt:lpstr>
      <vt:lpstr>A vital force</vt:lpstr>
      <vt:lpstr>Spallanzani's experiment</vt:lpstr>
      <vt:lpstr>Pasteur’s experiment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14.1 Biogenesis</dc:title>
  <dc:creator>Rick Reinders</dc:creator>
  <cp:lastModifiedBy>Admin</cp:lastModifiedBy>
  <cp:revision>14</cp:revision>
  <dcterms:created xsi:type="dcterms:W3CDTF">2019-10-27T13:21:52Z</dcterms:created>
  <dcterms:modified xsi:type="dcterms:W3CDTF">2019-11-11T05:20:57Z</dcterms:modified>
</cp:coreProperties>
</file>