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80" r:id="rId8"/>
    <p:sldId id="273" r:id="rId9"/>
    <p:sldId id="274" r:id="rId10"/>
    <p:sldId id="275" r:id="rId11"/>
    <p:sldId id="276" r:id="rId12"/>
    <p:sldId id="278" r:id="rId13"/>
    <p:sldId id="27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28-Jun-19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k3TKuGNB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886" y="3975640"/>
            <a:ext cx="7766936" cy="164630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 Science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886" y="562194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i="1" dirty="0">
                <a:solidFill>
                  <a:schemeClr val="tx1"/>
                </a:solidFill>
              </a:rPr>
              <a:t>The Study of Biology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8" y="178992"/>
            <a:ext cx="8212975" cy="46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542-1FD8-47CD-B06C-EC78F5A2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Collecting </a:t>
            </a:r>
            <a:r>
              <a:rPr lang="en-US" dirty="0"/>
              <a:t>and Analyzing Data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819B-59C8-4153-B463-4C5E0135A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data is collected it needs to be organized.</a:t>
            </a:r>
          </a:p>
          <a:p>
            <a:r>
              <a:rPr lang="en-US" dirty="0"/>
              <a:t>The goal is to determine whether the data are reliable, and whether is supports or fail to support the predictions in the hypothesis.</a:t>
            </a:r>
          </a:p>
          <a:p>
            <a:r>
              <a:rPr lang="en-US" dirty="0"/>
              <a:t>With statistics scientists can determine the relationship of the relationships between the variables involved.</a:t>
            </a:r>
            <a:endParaRPr lang="en-1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BE3E-835F-4B98-BBFA-5194D43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27A8-E994-4DCA-8F62-67884EB88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Scientists draw conclusions to see whether their hypothesis is supported by the data.</a:t>
            </a:r>
          </a:p>
          <a:p>
            <a:r>
              <a:rPr lang="en-US" dirty="0"/>
              <a:t>An experiment can only disprove a hypothesis.</a:t>
            </a:r>
          </a:p>
          <a:p>
            <a:endParaRPr lang="en-1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3193654"/>
            <a:ext cx="4858932" cy="32099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636F-077B-4A39-A4CE-0EE0E41C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Communicating </a:t>
            </a:r>
            <a:r>
              <a:rPr lang="en-US" dirty="0"/>
              <a:t>Ideas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60DD-49E1-4A41-A4AF-7702F16F43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Scientists work together.</a:t>
            </a:r>
          </a:p>
          <a:p>
            <a:r>
              <a:rPr lang="en-US" dirty="0"/>
              <a:t>They work together in teams and share research results with others.</a:t>
            </a:r>
          </a:p>
          <a:p>
            <a:r>
              <a:rPr lang="en-US" dirty="0"/>
              <a:t>Scientists can publish their papers to a scientific journal. Editors will do a peer review.</a:t>
            </a:r>
          </a:p>
          <a:p>
            <a:pPr lvl="1"/>
            <a:r>
              <a:rPr lang="en-US" dirty="0"/>
              <a:t>Experts in the field read and critique the research paper.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67" y="2509723"/>
            <a:ext cx="4184650" cy="2301557"/>
          </a:xfrm>
        </p:spPr>
      </p:pic>
    </p:spTree>
    <p:extLst>
      <p:ext uri="{BB962C8B-B14F-4D97-AF65-F5344CB8AC3E}">
        <p14:creationId xmlns:p14="http://schemas.microsoft.com/office/powerpoint/2010/main" val="15579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B579-7332-45C3-A2F3-02E3C824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 and Bias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6BDC-83A1-4A5A-8284-6F0B9A0D14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scientific community depends on honesty and good science.</a:t>
            </a:r>
          </a:p>
          <a:p>
            <a:r>
              <a:rPr lang="en-US" dirty="0"/>
              <a:t>Scientists are always trying to disprove their favorite ideas.</a:t>
            </a:r>
          </a:p>
          <a:p>
            <a:r>
              <a:rPr lang="en-US" dirty="0"/>
              <a:t>Scientists repeat experiments to verify previous findings.</a:t>
            </a:r>
          </a:p>
          <a:p>
            <a:r>
              <a:rPr lang="en-US" dirty="0"/>
              <a:t>Scientists try to avoid conflict of interest, because their reputation is on the line.</a:t>
            </a:r>
          </a:p>
          <a:p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884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3356-9116-446C-BE16-776CBBE5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 Theory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04CD-6425-4D45-BC9D-CA8E3ECF0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https://www.youtube.com/watch?v=lqk3TKuGNBA</a:t>
            </a:r>
            <a:endParaRPr lang="en-1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112334-B564-4E7B-A0A5-B1BD6A126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you ever wondered anything about life?</a:t>
            </a:r>
            <a:endParaRPr lang="en-15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4732333-886D-4605-8072-0D31D3199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2206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8FC35-2885-4198-B172-C5938A9D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is a process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1ACC0F-5E9C-47E8-8A23-2E7C94B5A3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Scientific Method is an organized approach to learn how the natural world works.</a:t>
            </a:r>
          </a:p>
          <a:p>
            <a:r>
              <a:rPr lang="en-US" dirty="0"/>
              <a:t>2 principles:</a:t>
            </a:r>
          </a:p>
          <a:p>
            <a:pPr lvl="1"/>
            <a:r>
              <a:rPr lang="en-US" dirty="0"/>
              <a:t>Events in the natural world have natural causes.</a:t>
            </a:r>
          </a:p>
          <a:p>
            <a:pPr lvl="1"/>
            <a:r>
              <a:rPr lang="en-US" dirty="0"/>
              <a:t>Science is uniformity. Fundamental laws of nature work the same way, everywhere, and at all times.</a:t>
            </a:r>
            <a:endParaRPr lang="en-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68" y="3963785"/>
            <a:ext cx="2521527" cy="25215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CF88-0D6C-4395-AD23-933BD7C7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the Scientific Method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8A5F-2617-43CA-A7BC-379D27304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Observation</a:t>
            </a:r>
            <a:r>
              <a:rPr lang="en-US" dirty="0"/>
              <a:t> and ask a </a:t>
            </a:r>
            <a:r>
              <a:rPr lang="en-US" dirty="0" smtClean="0"/>
              <a:t>question.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Try to answer the question by forming a </a:t>
            </a:r>
            <a:r>
              <a:rPr lang="en-US" b="1" dirty="0" smtClean="0"/>
              <a:t>hypothesis.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prediction</a:t>
            </a:r>
            <a:r>
              <a:rPr lang="en-US" dirty="0"/>
              <a:t> is a statement that forecasts what would happen during the test if the hypothesis is </a:t>
            </a:r>
            <a:r>
              <a:rPr lang="en-US" dirty="0" smtClean="0"/>
              <a:t>true.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b="1" dirty="0"/>
              <a:t>experiment</a:t>
            </a:r>
            <a:r>
              <a:rPr lang="en-US" dirty="0"/>
              <a:t> is used to test the prediction and </a:t>
            </a:r>
            <a:r>
              <a:rPr lang="en-US" dirty="0" smtClean="0"/>
              <a:t>hypothesis.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Analyze data and draw </a:t>
            </a:r>
            <a:r>
              <a:rPr lang="en-US" b="1" dirty="0" smtClean="0"/>
              <a:t>conclusions.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Share your findings </a:t>
            </a:r>
            <a:r>
              <a:rPr lang="en-US" dirty="0"/>
              <a:t>with scientific peers and to the public.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924374"/>
            <a:ext cx="4184650" cy="23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45CA-B725-4C98-95F3-08B2F64E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Observing </a:t>
            </a:r>
            <a:r>
              <a:rPr lang="en-US" dirty="0"/>
              <a:t>and Asking a Question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2EFD-90A7-4357-A502-08B09FA5E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scientific </a:t>
            </a:r>
            <a:r>
              <a:rPr lang="en-US" b="1" dirty="0"/>
              <a:t>question</a:t>
            </a:r>
            <a:r>
              <a:rPr lang="en-US" dirty="0"/>
              <a:t> generally begins with an unexplained observation about nature.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6" y="3059083"/>
            <a:ext cx="7483650" cy="18112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65" y="4771505"/>
            <a:ext cx="7561737" cy="1984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7" y="1453190"/>
            <a:ext cx="1949450" cy="1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B625-B2D6-4141-9CCB-7108DAE7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Forming </a:t>
            </a:r>
            <a:r>
              <a:rPr lang="en-US" dirty="0"/>
              <a:t>a Hypothesis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7886D-A0AB-4A19-8BF0-ECC789B9E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Biologists list possible answers to a scientific question – </a:t>
            </a:r>
            <a:r>
              <a:rPr lang="en-US" b="1" dirty="0"/>
              <a:t>hypotheses</a:t>
            </a:r>
            <a:r>
              <a:rPr lang="en-US" dirty="0"/>
              <a:t>. </a:t>
            </a:r>
          </a:p>
          <a:p>
            <a:r>
              <a:rPr lang="en-US" dirty="0"/>
              <a:t>Good hypotheses answer a question and a testable in the natural world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97" y="4618336"/>
            <a:ext cx="7701538" cy="1981528"/>
          </a:xfrm>
        </p:spPr>
      </p:pic>
    </p:spTree>
    <p:extLst>
      <p:ext uri="{BB962C8B-B14F-4D97-AF65-F5344CB8AC3E}">
        <p14:creationId xmlns:p14="http://schemas.microsoft.com/office/powerpoint/2010/main" val="34863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Make a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prediction</a:t>
            </a:r>
            <a:r>
              <a:rPr lang="en-US" dirty="0"/>
              <a:t> is what is expected to happen is each hypotheses were true.</a:t>
            </a:r>
            <a:endParaRPr lang="en-15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20" y="3707476"/>
            <a:ext cx="8835911" cy="24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E4B4-8C5E-4E88-B64D-471D42EE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Designing </a:t>
            </a:r>
            <a:r>
              <a:rPr lang="en-US" dirty="0"/>
              <a:t>an Experiment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EE77-9A5E-4DB8-BF33-7609985C7D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Biologists often test hypotheses by setting up a </a:t>
            </a:r>
            <a:r>
              <a:rPr lang="en-US" b="1" dirty="0"/>
              <a:t>controlled experiment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control group </a:t>
            </a:r>
            <a:r>
              <a:rPr lang="en-US" dirty="0"/>
              <a:t>is a group for the scientist to compare results with the experimental group.</a:t>
            </a:r>
          </a:p>
          <a:p>
            <a:r>
              <a:rPr lang="en-US" dirty="0"/>
              <a:t>The </a:t>
            </a:r>
            <a:r>
              <a:rPr lang="en-US" b="1" dirty="0"/>
              <a:t>experimental group </a:t>
            </a:r>
            <a:r>
              <a:rPr lang="en-US" dirty="0"/>
              <a:t>is identical to the control group except for one variable.</a:t>
            </a:r>
          </a:p>
          <a:p>
            <a:r>
              <a:rPr lang="en-US" dirty="0"/>
              <a:t>This one variable changes is the </a:t>
            </a:r>
            <a:r>
              <a:rPr lang="en-US" b="1" dirty="0"/>
              <a:t>independent variable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dependent variable </a:t>
            </a:r>
            <a:r>
              <a:rPr lang="en-US" dirty="0"/>
              <a:t>is the result of what’s different between the 2 groups.</a:t>
            </a:r>
            <a:endParaRPr lang="en-15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4" y="2261062"/>
            <a:ext cx="3030869" cy="3030869"/>
          </a:xfrm>
        </p:spPr>
      </p:pic>
    </p:spTree>
    <p:extLst>
      <p:ext uri="{BB962C8B-B14F-4D97-AF65-F5344CB8AC3E}">
        <p14:creationId xmlns:p14="http://schemas.microsoft.com/office/powerpoint/2010/main" val="22258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939F-9BC1-47D2-A9A3-E7930032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Experiment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1E69-D023-4DA4-A7D4-D0B1720DC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controlled experiments are conducted ‘</a:t>
            </a:r>
            <a:r>
              <a:rPr lang="en-US" b="1" dirty="0"/>
              <a:t>blind</a:t>
            </a:r>
            <a:r>
              <a:rPr lang="en-US" dirty="0"/>
              <a:t>’. The experimenter doesn’t know which group is the experimental or control group.</a:t>
            </a:r>
          </a:p>
          <a:p>
            <a:r>
              <a:rPr lang="en-US" dirty="0"/>
              <a:t>Experiments should be repeated and scientist should collect enough data to find meaningful results.</a:t>
            </a:r>
            <a:endParaRPr lang="en-1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</TotalTime>
  <Words>492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The Science of Life</vt:lpstr>
      <vt:lpstr>Have you ever wondered anything about life?</vt:lpstr>
      <vt:lpstr>Science is a process</vt:lpstr>
      <vt:lpstr>Steps of the Scientific Method</vt:lpstr>
      <vt:lpstr>1. Observing and Asking a Question</vt:lpstr>
      <vt:lpstr>2. Forming a Hypothesis</vt:lpstr>
      <vt:lpstr>3. Make a Prediction</vt:lpstr>
      <vt:lpstr>4. Designing an Experiment</vt:lpstr>
      <vt:lpstr>Testing the Experiment</vt:lpstr>
      <vt:lpstr>5. Collecting and Analyzing Data</vt:lpstr>
      <vt:lpstr>Drawing conclusions</vt:lpstr>
      <vt:lpstr>6. Communicating Ideas</vt:lpstr>
      <vt:lpstr>Honesty and Bias</vt:lpstr>
      <vt:lpstr>Construct a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58</cp:revision>
  <dcterms:created xsi:type="dcterms:W3CDTF">2019-05-10T00:55:28Z</dcterms:created>
  <dcterms:modified xsi:type="dcterms:W3CDTF">2019-06-28T03:25:48Z</dcterms:modified>
</cp:coreProperties>
</file>