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65" r:id="rId4"/>
    <p:sldId id="27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EBD57-4F0A-F9B9-55C9-8E494EE16CB1}" v="8" dt="2020-06-25T05:23:14.002"/>
    <p1510:client id="{87A51E2D-4694-F3B7-267D-B8E6783ADDEE}" v="905" dt="2020-06-25T05:17:24.769"/>
    <p1510:client id="{AABF0420-12E8-4E8D-3A0C-D962D66D1154}" v="1102" dt="2020-07-29T03:16:08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47:42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48:15.2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49:06.9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49:57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51:44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54:54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2:57:02.7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9T03:08:32.8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lqk3TKuGN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3E29BE06-06EC-4C65-BCD4-0405787B7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1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800" dirty="0"/>
              <a:t>1.3 The Study of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b="1" dirty="0"/>
              <a:t>Unit 1: The Science of Life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A00E9-B078-4333-91BD-B52FB292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4. Designing an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27ED-1787-4C43-966D-5965C8A7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3423" y="630936"/>
            <a:ext cx="6894576" cy="306138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Biologists often test hypotheses by setting up a </a:t>
            </a:r>
            <a:r>
              <a:rPr lang="en-US" sz="2400" b="1" dirty="0"/>
              <a:t>controlled experiment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dirty="0" smtClean="0"/>
              <a:t>_____ ______ </a:t>
            </a:r>
            <a:r>
              <a:rPr lang="en-US" sz="2400" dirty="0" smtClean="0"/>
              <a:t>is </a:t>
            </a:r>
            <a:r>
              <a:rPr lang="en-US" sz="2400" dirty="0"/>
              <a:t>a group for the scientist to compare results with the experimental group.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dirty="0"/>
              <a:t>experimental group </a:t>
            </a:r>
            <a:r>
              <a:rPr lang="en-US" sz="2400" dirty="0"/>
              <a:t>is identical to the control group except for one </a:t>
            </a:r>
            <a:r>
              <a:rPr lang="en-US" sz="2400" dirty="0" smtClean="0"/>
              <a:t>_______.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This one variable changing is the </a:t>
            </a:r>
            <a:r>
              <a:rPr lang="en-US" sz="2400" b="1" dirty="0"/>
              <a:t>independent variable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US" sz="2400" b="1" dirty="0"/>
              <a:t>dependent variable </a:t>
            </a:r>
            <a:r>
              <a:rPr lang="en-US" sz="2400" dirty="0"/>
              <a:t>is the result of what’s different between the 2 groups.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04088"/>
            <a:ext cx="18288" cy="1316736"/>
          </a:xfrm>
          <a:custGeom>
            <a:avLst/>
            <a:gdLst>
              <a:gd name="connsiteX0" fmla="*/ 0 w 18288"/>
              <a:gd name="connsiteY0" fmla="*/ 0 h 1316736"/>
              <a:gd name="connsiteX1" fmla="*/ 18288 w 18288"/>
              <a:gd name="connsiteY1" fmla="*/ 0 h 1316736"/>
              <a:gd name="connsiteX2" fmla="*/ 18288 w 18288"/>
              <a:gd name="connsiteY2" fmla="*/ 632033 h 1316736"/>
              <a:gd name="connsiteX3" fmla="*/ 18288 w 18288"/>
              <a:gd name="connsiteY3" fmla="*/ 1316736 h 1316736"/>
              <a:gd name="connsiteX4" fmla="*/ 0 w 18288"/>
              <a:gd name="connsiteY4" fmla="*/ 1316736 h 1316736"/>
              <a:gd name="connsiteX5" fmla="*/ 0 w 18288"/>
              <a:gd name="connsiteY5" fmla="*/ 671535 h 1316736"/>
              <a:gd name="connsiteX6" fmla="*/ 0 w 18288"/>
              <a:gd name="connsiteY6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" h="1316736" fill="none" extrusionOk="0">
                <a:moveTo>
                  <a:pt x="0" y="0"/>
                </a:moveTo>
                <a:cubicBezTo>
                  <a:pt x="5414" y="683"/>
                  <a:pt x="12510" y="720"/>
                  <a:pt x="18288" y="0"/>
                </a:cubicBezTo>
                <a:cubicBezTo>
                  <a:pt x="11385" y="276484"/>
                  <a:pt x="47354" y="495364"/>
                  <a:pt x="18288" y="632033"/>
                </a:cubicBezTo>
                <a:cubicBezTo>
                  <a:pt x="-10778" y="768702"/>
                  <a:pt x="26786" y="1005085"/>
                  <a:pt x="18288" y="1316736"/>
                </a:cubicBezTo>
                <a:cubicBezTo>
                  <a:pt x="9577" y="1315893"/>
                  <a:pt x="6900" y="1316365"/>
                  <a:pt x="0" y="1316736"/>
                </a:cubicBezTo>
                <a:cubicBezTo>
                  <a:pt x="-29997" y="1144491"/>
                  <a:pt x="20055" y="926108"/>
                  <a:pt x="0" y="671535"/>
                </a:cubicBezTo>
                <a:cubicBezTo>
                  <a:pt x="-20055" y="416962"/>
                  <a:pt x="15787" y="211813"/>
                  <a:pt x="0" y="0"/>
                </a:cubicBezTo>
                <a:close/>
              </a:path>
              <a:path w="18288" h="1316736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-6741" y="195124"/>
                  <a:pt x="36996" y="409062"/>
                  <a:pt x="18288" y="618866"/>
                </a:cubicBezTo>
                <a:cubicBezTo>
                  <a:pt x="-420" y="828670"/>
                  <a:pt x="28345" y="1144651"/>
                  <a:pt x="18288" y="1316736"/>
                </a:cubicBezTo>
                <a:cubicBezTo>
                  <a:pt x="10476" y="1317615"/>
                  <a:pt x="8805" y="1316987"/>
                  <a:pt x="0" y="1316736"/>
                </a:cubicBezTo>
                <a:cubicBezTo>
                  <a:pt x="30302" y="1053606"/>
                  <a:pt x="-1997" y="890047"/>
                  <a:pt x="0" y="671535"/>
                </a:cubicBezTo>
                <a:cubicBezTo>
                  <a:pt x="1997" y="453023"/>
                  <a:pt x="-25538" y="322042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4925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8802467D-9A5F-4167-A917-32D43D0AC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88420" y="4076876"/>
            <a:ext cx="6733965" cy="27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BAA0B-1090-4CF8-A560-96EEEEE0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/>
              <a:t>Testing the Experiment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DF4F-8A78-4E21-A8A7-4D12386ED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Some controlled experiments are conducted ‘</a:t>
            </a:r>
            <a:r>
              <a:rPr lang="en-US" b="1" dirty="0"/>
              <a:t>blind</a:t>
            </a:r>
            <a:r>
              <a:rPr lang="en-US" dirty="0"/>
              <a:t>’. The experimenter doesn’t know which group is the </a:t>
            </a:r>
            <a:r>
              <a:rPr lang="en-US" dirty="0" smtClean="0"/>
              <a:t>__________ </a:t>
            </a:r>
            <a:r>
              <a:rPr lang="en-US" dirty="0"/>
              <a:t>or </a:t>
            </a:r>
            <a:r>
              <a:rPr lang="en-US" dirty="0" smtClean="0"/>
              <a:t>________ </a:t>
            </a:r>
            <a:r>
              <a:rPr lang="en-US" dirty="0"/>
              <a:t>group.</a:t>
            </a:r>
          </a:p>
          <a:p>
            <a:r>
              <a:rPr lang="en-US" dirty="0"/>
              <a:t>Experiments should be repeated, and scientist should collect enough data to find meaningful results.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picture containing people, clock, kite, person&#10;&#10;Description automatically generated">
            <a:extLst>
              <a:ext uri="{FF2B5EF4-FFF2-40B4-BE49-F238E27FC236}">
                <a16:creationId xmlns:a16="http://schemas.microsoft.com/office/drawing/2014/main" id="{ED6E1A0F-DB3A-462C-89DE-E0E2F2FE2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936" y="1663934"/>
            <a:ext cx="5458968" cy="35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188DE-2F0E-49FD-885E-BDA8D7BC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/>
              <a:t>5. Collecting and Analyzing Data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D32E-4479-4442-9135-A86CEC64D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After data is collected it needs to be organized.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The goal is to determine whether the data are reliable, and whether is supports or fail to support the predictions in the hypothesis.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With </a:t>
            </a:r>
            <a:r>
              <a:rPr lang="en-US" sz="2700" dirty="0" smtClean="0"/>
              <a:t>________ </a:t>
            </a:r>
            <a:r>
              <a:rPr lang="en-US" sz="2700" dirty="0"/>
              <a:t>scientists can determine the relationship between the variables involved.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2C6E77E-4958-4B70-82A8-65EB36741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988" r="1756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642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B9C32-5F4F-4B98-8A96-A2EE2044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/>
              <a:t>5. Drawing conclusions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7441-6838-498D-BC16-99F9F5167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Scientists draw conclusions to see whether their hypothesis is supported by the data.</a:t>
            </a:r>
          </a:p>
          <a:p>
            <a:r>
              <a:rPr lang="en-US"/>
              <a:t>An experiment can only disprove a hypothesis.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A8993E-2A4E-4A98-B0C9-21841C6440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936" y="1627541"/>
            <a:ext cx="5458968" cy="36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57F6A-F2C7-466A-8F2C-466C9383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972444"/>
            <a:ext cx="3929876" cy="2217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6. Communicating Ideas</a:t>
            </a:r>
          </a:p>
        </p:txBody>
      </p:sp>
      <p:pic>
        <p:nvPicPr>
          <p:cNvPr id="5" name="Picture 5" descr="A picture containing text, table, paper&#10;&#10;Description automatically generated">
            <a:extLst>
              <a:ext uri="{FF2B5EF4-FFF2-40B4-BE49-F238E27FC236}">
                <a16:creationId xmlns:a16="http://schemas.microsoft.com/office/drawing/2014/main" id="{228A290C-11A0-4AFA-B73B-1B06234C2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342" b="16505"/>
          <a:stretch/>
        </p:blipFill>
        <p:spPr>
          <a:xfrm>
            <a:off x="1271845" y="-6731"/>
            <a:ext cx="9052907" cy="3311033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A28F6-6302-4970-8FDD-699817828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2607" y="4219228"/>
            <a:ext cx="6897626" cy="251624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Scientists work together.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They work together in teams and share research results with others.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Scientists can publish their papers to a scientific journal. Editors will do a peer review.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Experts in the field read and critique the research paper.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52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9A581-2BA3-421D-A4AA-E1F1BAFA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Honesty and Bias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CF61-F6D4-476C-99F8-82A231A8E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00"/>
              <a:t>The scientific community depends on honesty and good science.</a:t>
            </a:r>
          </a:p>
          <a:p>
            <a:pPr>
              <a:lnSpc>
                <a:spcPct val="100000"/>
              </a:lnSpc>
            </a:pPr>
            <a:r>
              <a:rPr lang="en-US" sz="2500"/>
              <a:t>Scientists are always trying to disprove their favorite ideas.</a:t>
            </a:r>
          </a:p>
          <a:p>
            <a:pPr>
              <a:lnSpc>
                <a:spcPct val="100000"/>
              </a:lnSpc>
            </a:pPr>
            <a:r>
              <a:rPr lang="en-US" sz="2500"/>
              <a:t>Scientists repeat experiments to verify previous findings.</a:t>
            </a:r>
          </a:p>
          <a:p>
            <a:pPr>
              <a:lnSpc>
                <a:spcPct val="100000"/>
              </a:lnSpc>
            </a:pPr>
            <a:r>
              <a:rPr lang="en-US" sz="2500"/>
              <a:t>Scientists try to avoid conflict of interest, because their reputation is on the line.</a:t>
            </a:r>
          </a:p>
          <a:p>
            <a:pPr>
              <a:lnSpc>
                <a:spcPct val="100000"/>
              </a:lnSpc>
            </a:pPr>
            <a:endParaRPr lang="en-US" sz="25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person with collar shirt&#10;&#10;Description automatically generated">
            <a:extLst>
              <a:ext uri="{FF2B5EF4-FFF2-40B4-BE49-F238E27FC236}">
                <a16:creationId xmlns:a16="http://schemas.microsoft.com/office/drawing/2014/main" id="{C305D5BD-74DE-42A3-95D6-AEDCC5797B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936" y="1893665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8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FB10A-D9D5-459A-9403-6135673F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>
                <a:ea typeface="+mj-lt"/>
                <a:cs typeface="+mj-lt"/>
              </a:rPr>
              <a:t>Construct a Theory</a:t>
            </a:r>
            <a:endParaRPr lang="en-US" sz="660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E5A3298-DD17-47A3-9078-2DFEC529F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rebuchet MS"/>
                <a:hlinkClick r:id="rId2"/>
              </a:rPr>
              <a:t>https://www.youtube.com/watch?v=lqk3TKuGNBA</a:t>
            </a:r>
            <a:endParaRPr lang="en-US" sz="200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10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56CA326-2036-4C69-9591-5312294A5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269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2C3D-4629-4D26-8D45-B83D5E56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6AEF0-965A-45EE-A351-CD7B971D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85BF09-3A8D-405F-8ABD-12BDF52F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venir Next LT Pro"/>
              </a:rPr>
              <a:t>Which </a:t>
            </a:r>
            <a:r>
              <a:rPr lang="en-US" dirty="0">
                <a:latin typeface="Avenir Next LT Pro"/>
              </a:rPr>
              <a:t>two principles make the scientific method a unique process</a:t>
            </a:r>
            <a:r>
              <a:rPr lang="en-US" dirty="0" smtClean="0">
                <a:latin typeface="Avenir Next LT Pro"/>
              </a:rPr>
              <a:t>?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Define the roles of observations and hypotheses in science</a:t>
            </a:r>
            <a:r>
              <a:rPr lang="en-US" dirty="0" smtClean="0">
                <a:latin typeface="Avenir Next LT Pro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Summarize the parts of a controlled experiment</a:t>
            </a:r>
            <a:r>
              <a:rPr lang="en-US" dirty="0" smtClean="0">
                <a:latin typeface="Avenir Next LT Pro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Summarize how we make conclusions about the results of an experiment</a:t>
            </a:r>
            <a:r>
              <a:rPr lang="en-US" dirty="0" smtClean="0">
                <a:latin typeface="Avenir Next LT Pro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Why is the phrase 'it's just a theory' misleading</a:t>
            </a:r>
            <a:r>
              <a:rPr lang="en-US" dirty="0" smtClean="0">
                <a:latin typeface="Avenir Next LT Pro"/>
              </a:rPr>
              <a:t>?</a:t>
            </a:r>
          </a:p>
          <a:p>
            <a:pPr marL="514350" indent="-514350">
              <a:buAutoNum type="arabicPeriod"/>
            </a:pP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venir Next LT Pro"/>
              </a:rPr>
              <a:t>Give another example of a conflict of interest.</a:t>
            </a:r>
          </a:p>
        </p:txBody>
      </p:sp>
      <p:pic>
        <p:nvPicPr>
          <p:cNvPr id="9" name="Picture 8" descr="A picture containing indoor, table, sitting, cake&#10;&#10;Description generated with very high confidence">
            <a:extLst>
              <a:ext uri="{FF2B5EF4-FFF2-40B4-BE49-F238E27FC236}">
                <a16:creationId xmlns:a16="http://schemas.microsoft.com/office/drawing/2014/main" id="{65DE6BEB-18FB-4FE9-BD32-14F6EC1A93C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8" y="3947475"/>
            <a:ext cx="3740304" cy="20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D5BE6-93CD-4099-B782-E4E08872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Student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1699-1B34-4C17-81B3-83F8699A1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latin typeface="Avenir Next LT Pro"/>
              </a:rPr>
              <a:t>Othe main steps in the scientific method.</a:t>
            </a:r>
          </a:p>
          <a:p>
            <a:pPr marL="514350" indent="-514350">
              <a:buAutoNum type="arabicPeriod"/>
            </a:pPr>
            <a:r>
              <a:rPr lang="en-US">
                <a:latin typeface="Avenir Next LT Pro"/>
              </a:rPr>
              <a:t>Summarize how obervations are used to form hypotheses.</a:t>
            </a:r>
          </a:p>
          <a:p>
            <a:pPr marL="514350" indent="-514350">
              <a:buAutoNum type="arabicPeriod"/>
            </a:pPr>
            <a:r>
              <a:rPr lang="en-US">
                <a:latin typeface="Avenir Next LT Pro"/>
              </a:rPr>
              <a:t>List elements of a controlled experiment.</a:t>
            </a:r>
          </a:p>
          <a:p>
            <a:pPr marL="514350" indent="-514350">
              <a:buAutoNum type="arabicPeriod"/>
            </a:pPr>
            <a:r>
              <a:rPr lang="en-US">
                <a:latin typeface="Avenir Next LT Pro"/>
              </a:rPr>
              <a:t>Describe how scientists use data to draw conclusions.</a:t>
            </a:r>
            <a:endParaRPr lang="en-US" dirty="0">
              <a:latin typeface="Avenir Next LT Pro"/>
            </a:endParaRPr>
          </a:p>
          <a:p>
            <a:pPr marL="514350" indent="-514350">
              <a:buAutoNum type="arabicPeriod"/>
            </a:pPr>
            <a:r>
              <a:rPr lang="en-US">
                <a:latin typeface="Avenir Next LT Pro"/>
              </a:rPr>
              <a:t>Compare a scientific hypothesis and a scientific theory.</a:t>
            </a:r>
          </a:p>
          <a:p>
            <a:pPr marL="514350" indent="-514350">
              <a:buAutoNum type="arabicPeriod"/>
            </a:pPr>
            <a:r>
              <a:rPr lang="en-US">
                <a:latin typeface="Avenir Next LT Pro"/>
              </a:rPr>
              <a:t>State how communication in science helps prevent dishonesty and bias.</a:t>
            </a:r>
            <a:endParaRPr lang="en-U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3565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36E60-A8B8-47EE-B0DE-05D1E71A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9600"/>
          </a:p>
          <a:p>
            <a:r>
              <a:rPr lang="en-US">
                <a:ea typeface="+mj-lt"/>
                <a:cs typeface="+mj-lt"/>
              </a:rPr>
              <a:t>ave you ever wondered anything about life?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55433-DA36-45AA-9BAF-4DF588BB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graphics&#10;&#10;Description automatically generated">
            <a:extLst>
              <a:ext uri="{FF2B5EF4-FFF2-40B4-BE49-F238E27FC236}">
                <a16:creationId xmlns:a16="http://schemas.microsoft.com/office/drawing/2014/main" id="{3AFCB148-00C1-4772-BCBA-566222BFC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2" r="131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060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room, refrigerator&#10;&#10;Description automatically generated">
            <a:extLst>
              <a:ext uri="{FF2B5EF4-FFF2-40B4-BE49-F238E27FC236}">
                <a16:creationId xmlns:a16="http://schemas.microsoft.com/office/drawing/2014/main" id="{0414817C-C7CF-462B-8DFC-BF0EB2869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5" r="1" b="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094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E7587-2355-4FA9-A04C-06EE0CE5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Science is a process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C0FE-D3C6-43D2-833A-586BD3182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The Scientific Method </a:t>
            </a:r>
            <a:r>
              <a:rPr lang="en-US" dirty="0"/>
              <a:t>is an organized approach to learn how the natural world works.</a:t>
            </a:r>
          </a:p>
          <a:p>
            <a:pPr marL="0">
              <a:lnSpc>
                <a:spcPct val="100000"/>
              </a:lnSpc>
            </a:pPr>
            <a:r>
              <a:rPr lang="en-US" dirty="0"/>
              <a:t>2 principles:</a:t>
            </a:r>
          </a:p>
          <a:p>
            <a:pPr marL="514350">
              <a:lnSpc>
                <a:spcPct val="100000"/>
              </a:lnSpc>
            </a:pPr>
            <a:r>
              <a:rPr lang="en-US" dirty="0" smtClean="0"/>
              <a:t>___________________________________.</a:t>
            </a:r>
            <a:endParaRPr lang="en-US" dirty="0"/>
          </a:p>
          <a:p>
            <a:pPr marL="514350">
              <a:lnSpc>
                <a:spcPct val="100000"/>
              </a:lnSpc>
            </a:pPr>
            <a:r>
              <a:rPr lang="en-US" dirty="0" smtClean="0"/>
              <a:t>____________________. </a:t>
            </a:r>
            <a:r>
              <a:rPr lang="en-US" dirty="0"/>
              <a:t>Fundamental laws of nature work the same way, everywhere, and at all times.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5" descr="A snow covered mountain&#10;&#10;Description automatically generated">
            <a:extLst>
              <a:ext uri="{FF2B5EF4-FFF2-40B4-BE49-F238E27FC236}">
                <a16:creationId xmlns:a16="http://schemas.microsoft.com/office/drawing/2014/main" id="{C3D82BDB-ACA2-49EF-A74B-4D69AEA0D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767" r="2929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498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3DC4E-A532-420A-8D28-363F59EE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Steps of the Scientific Method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52B1F-E8C3-452A-B38C-3533DCF66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42950" indent="-457200">
              <a:lnSpc>
                <a:spcPct val="100000"/>
              </a:lnSpc>
              <a:buAutoNum type="arabicPeriod"/>
            </a:pPr>
            <a:r>
              <a:rPr lang="en-US" sz="2200" b="1" dirty="0" smtClean="0"/>
              <a:t>____________</a:t>
            </a:r>
            <a:r>
              <a:rPr lang="en-US" sz="2200" dirty="0" smtClean="0"/>
              <a:t> </a:t>
            </a:r>
            <a:r>
              <a:rPr lang="en-US" sz="2200" dirty="0"/>
              <a:t>and ask a question.</a:t>
            </a:r>
            <a:endParaRPr lang="en-US" dirty="0"/>
          </a:p>
          <a:p>
            <a:pPr marL="742950" indent="-457200">
              <a:lnSpc>
                <a:spcPct val="100000"/>
              </a:lnSpc>
              <a:buAutoNum type="arabicPeriod"/>
            </a:pPr>
            <a:r>
              <a:rPr lang="en-US" sz="2200" dirty="0"/>
              <a:t>Try to answer the question by forming a </a:t>
            </a:r>
            <a:r>
              <a:rPr lang="en-US" sz="2200" b="1" dirty="0"/>
              <a:t>____________.</a:t>
            </a:r>
            <a:endParaRPr lang="en-US" sz="2200" dirty="0"/>
          </a:p>
          <a:p>
            <a:pPr marL="742950" indent="-457200">
              <a:lnSpc>
                <a:spcPct val="100000"/>
              </a:lnSpc>
              <a:buAutoNum type="arabicPeriod"/>
            </a:pPr>
            <a:r>
              <a:rPr lang="en-US" sz="2200" dirty="0"/>
              <a:t>A </a:t>
            </a:r>
            <a:r>
              <a:rPr lang="en-US" sz="2200" b="1" dirty="0"/>
              <a:t>____________</a:t>
            </a:r>
            <a:r>
              <a:rPr lang="en-US" sz="2200" dirty="0" smtClean="0"/>
              <a:t> </a:t>
            </a:r>
            <a:r>
              <a:rPr lang="en-US" sz="2200" dirty="0"/>
              <a:t>is a statement that forecasts what would happen during the test if the hypothesis is true.</a:t>
            </a:r>
          </a:p>
          <a:p>
            <a:pPr marL="742950" indent="-457200">
              <a:lnSpc>
                <a:spcPct val="100000"/>
              </a:lnSpc>
              <a:buAutoNum type="arabicPeriod"/>
            </a:pPr>
            <a:r>
              <a:rPr lang="en-US" sz="2200" dirty="0"/>
              <a:t>An </a:t>
            </a:r>
            <a:r>
              <a:rPr lang="en-US" sz="2200" b="1" dirty="0"/>
              <a:t>____________</a:t>
            </a:r>
            <a:r>
              <a:rPr lang="en-US" sz="2200" dirty="0" smtClean="0"/>
              <a:t> </a:t>
            </a:r>
            <a:r>
              <a:rPr lang="en-US" sz="2200" dirty="0"/>
              <a:t>is used to test the prediction and hypothesis.</a:t>
            </a:r>
          </a:p>
          <a:p>
            <a:pPr marL="742950" indent="-457200">
              <a:lnSpc>
                <a:spcPct val="100000"/>
              </a:lnSpc>
              <a:buAutoNum type="arabicPeriod"/>
            </a:pPr>
            <a:r>
              <a:rPr lang="en-US" sz="2200" dirty="0"/>
              <a:t>Analyze data and draw </a:t>
            </a:r>
            <a:r>
              <a:rPr lang="en-US" sz="2200" b="1" dirty="0"/>
              <a:t>____________.</a:t>
            </a:r>
            <a:endParaRPr lang="en-US" sz="2200" dirty="0"/>
          </a:p>
          <a:p>
            <a:pPr marL="742950" indent="-457200">
              <a:lnSpc>
                <a:spcPct val="100000"/>
              </a:lnSpc>
              <a:buAutoNum type="arabicPeriod"/>
            </a:pPr>
            <a:r>
              <a:rPr lang="en-US" sz="2200" b="1" dirty="0" smtClean="0"/>
              <a:t>__________________ </a:t>
            </a:r>
            <a:r>
              <a:rPr lang="en-US" sz="2200" dirty="0" smtClean="0"/>
              <a:t>with </a:t>
            </a:r>
            <a:r>
              <a:rPr lang="en-US" sz="2200" dirty="0"/>
              <a:t>scientific peers and to the public.</a:t>
            </a:r>
          </a:p>
          <a:p>
            <a:pPr marL="514350">
              <a:lnSpc>
                <a:spcPct val="100000"/>
              </a:lnSpc>
            </a:pP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BF014-BF4C-41A4-99F4-840C15F10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205979" y="640080"/>
            <a:ext cx="430888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0A6AE-56AF-4B61-8B02-9E1EDE58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/>
              <a:t>1. Observing and Asking a Question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4925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57CC-A2FB-4566-9C0F-FBD4EF1D1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786384"/>
            <a:ext cx="6894576" cy="16002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3600" dirty="0"/>
              <a:t>The scientific </a:t>
            </a:r>
            <a:r>
              <a:rPr lang="en-US" sz="3600" b="1" dirty="0"/>
              <a:t>question</a:t>
            </a:r>
            <a:r>
              <a:rPr lang="en-US" sz="3600" dirty="0"/>
              <a:t> generally begins with an unexplained </a:t>
            </a:r>
            <a:r>
              <a:rPr lang="en-US" sz="3600" dirty="0" smtClean="0"/>
              <a:t>_________ </a:t>
            </a:r>
            <a:r>
              <a:rPr lang="en-US" sz="3600" dirty="0"/>
              <a:t>about nature.</a:t>
            </a:r>
          </a:p>
          <a:p>
            <a:endParaRPr lang="en-US" sz="2000" dirty="0"/>
          </a:p>
        </p:txBody>
      </p:sp>
      <p:pic>
        <p:nvPicPr>
          <p:cNvPr id="6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69751894-E868-4C2C-AE03-F8AC1DD9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125" y="2693022"/>
            <a:ext cx="6573941" cy="1723452"/>
          </a:xfrm>
          <a:prstGeom prst="rect">
            <a:avLst/>
          </a:prstGeom>
        </p:spPr>
      </p:pic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DB110C65-0F6C-4A32-94ED-C4C1C9E67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648935" y="4569069"/>
            <a:ext cx="6546063" cy="15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3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1A1-9E33-4014-92E8-E0DF8AF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2. Forming a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1A17-6C77-471F-8960-B806DA237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566390"/>
            <a:ext cx="6894577" cy="16014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Biologists list possible </a:t>
            </a:r>
            <a:r>
              <a:rPr lang="en-US" dirty="0" smtClean="0"/>
              <a:t>__________ </a:t>
            </a:r>
            <a:r>
              <a:rPr lang="en-US" dirty="0"/>
              <a:t>to a scientific question – </a:t>
            </a:r>
            <a:r>
              <a:rPr lang="en-US" b="1" dirty="0"/>
              <a:t>hypotheses</a:t>
            </a:r>
            <a:r>
              <a:rPr lang="en-US" dirty="0"/>
              <a:t>. </a:t>
            </a:r>
          </a:p>
          <a:p>
            <a:r>
              <a:rPr lang="en-US" dirty="0"/>
              <a:t>Good hypotheses answer a question and is testable in the natural world.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066E5A0-3885-49D4-92DD-8850BF0EB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936" y="1058970"/>
            <a:ext cx="10917936" cy="2811368"/>
          </a:xfrm>
          <a:prstGeom prst="rect">
            <a:avLst/>
          </a:prstGeom>
        </p:spPr>
      </p:pic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4925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73EF0-0469-4248-9104-C3302880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3. Make a Prediction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2FB921"/>
          </a:solidFill>
          <a:ln w="38100" cap="rnd">
            <a:solidFill>
              <a:srgbClr val="2FB92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3BB1-414E-4DC1-9ED9-737FD6C88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 </a:t>
            </a:r>
            <a:r>
              <a:rPr lang="en-US" sz="3600" b="1" dirty="0"/>
              <a:t>prediction</a:t>
            </a:r>
            <a:r>
              <a:rPr lang="en-US" sz="3600" dirty="0"/>
              <a:t> is what is </a:t>
            </a:r>
            <a:r>
              <a:rPr lang="en-US" sz="3600" dirty="0" smtClean="0"/>
              <a:t>_________ </a:t>
            </a:r>
            <a:r>
              <a:rPr lang="en-US" sz="3600" dirty="0"/>
              <a:t>to happen if each hypothesis were true.</a:t>
            </a:r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485A2A-7BB5-4F9C-862C-B89FEAEFC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54296" y="2453850"/>
            <a:ext cx="6903720" cy="19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2472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7E2E8"/>
      </a:lt2>
      <a:accent1>
        <a:srgbClr val="2FB921"/>
      </a:accent1>
      <a:accent2>
        <a:srgbClr val="66B514"/>
      </a:accent2>
      <a:accent3>
        <a:srgbClr val="9DA71E"/>
      </a:accent3>
      <a:accent4>
        <a:srgbClr val="D59417"/>
      </a:accent4>
      <a:accent5>
        <a:srgbClr val="E75729"/>
      </a:accent5>
      <a:accent6>
        <a:srgbClr val="D51739"/>
      </a:accent6>
      <a:hlink>
        <a:srgbClr val="B66E3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518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The Hand</vt:lpstr>
      <vt:lpstr>The Serif Hand Black</vt:lpstr>
      <vt:lpstr>Trebuchet MS</vt:lpstr>
      <vt:lpstr>SketchyVTI</vt:lpstr>
      <vt:lpstr>1.3 The Study of Biology</vt:lpstr>
      <vt:lpstr>Student Objectives</vt:lpstr>
      <vt:lpstr> ave you ever wondered anything about life?</vt:lpstr>
      <vt:lpstr>PowerPoint Presentation</vt:lpstr>
      <vt:lpstr>Science is a process</vt:lpstr>
      <vt:lpstr>Steps of the Scientific Method</vt:lpstr>
      <vt:lpstr>1. Observing and Asking a Question</vt:lpstr>
      <vt:lpstr>2. Forming a Hypothesis</vt:lpstr>
      <vt:lpstr>3. Make a Prediction</vt:lpstr>
      <vt:lpstr>4. Designing an Experiment</vt:lpstr>
      <vt:lpstr>Testing the Experiment</vt:lpstr>
      <vt:lpstr>5. Collecting and Analyzing Data</vt:lpstr>
      <vt:lpstr>5. Drawing conclusions</vt:lpstr>
      <vt:lpstr>6. Communicating Ideas</vt:lpstr>
      <vt:lpstr>Honesty and Bias</vt:lpstr>
      <vt:lpstr>Construct a Theory</vt:lpstr>
      <vt:lpstr>Review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389</cp:revision>
  <dcterms:created xsi:type="dcterms:W3CDTF">2020-06-25T04:48:45Z</dcterms:created>
  <dcterms:modified xsi:type="dcterms:W3CDTF">2020-08-03T00:48:01Z</dcterms:modified>
</cp:coreProperties>
</file>