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51E2D-4694-F3B7-267D-B8E6783ADDEE}" v="905" dt="2020-06-25T05:17:24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4:52:16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4:54:35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4:57:42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6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8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3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ejcOZDnyrk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O7eQKSf0Lm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meo.com/103754106" TargetMode="External"/><Relationship Id="rId5" Type="http://schemas.openxmlformats.org/officeDocument/2006/relationships/hyperlink" Target="https://www.youtube.com/watch?v=h83VCP60YXU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s://www.youtube.com/watch?v=ks7DMu-p0J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www.youtube.com/watch?v=GhHOjC4oxh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3E29BE06-06EC-4C65-BCD4-0405787B7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1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800"/>
              <a:t>1.2 Themes in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b="1" dirty="0"/>
              <a:t>Chapter 1: The Science of Life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D5BE6-93CD-4099-B782-E4E08872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Student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61699-1B34-4C17-81B3-83F8699A1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Identify three important themes that help explain the living world.</a:t>
            </a:r>
            <a:endParaRPr lang="en-US" dirty="0">
              <a:latin typeface="The Hand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Explain how life can be diverse, yet unified.</a:t>
            </a: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Describe how living organisms are interdependent.</a:t>
            </a: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Summarize why evolution is an important theme in biology.</a:t>
            </a:r>
          </a:p>
        </p:txBody>
      </p:sp>
    </p:spTree>
    <p:extLst>
      <p:ext uri="{BB962C8B-B14F-4D97-AF65-F5344CB8AC3E}">
        <p14:creationId xmlns:p14="http://schemas.microsoft.com/office/powerpoint/2010/main" val="23565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152FC-4817-4C07-81B1-11DF1726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Themes in Biology</a:t>
            </a:r>
          </a:p>
        </p:txBody>
      </p:sp>
      <p:pic>
        <p:nvPicPr>
          <p:cNvPr id="6" name="Picture 6" descr="A bird standing on a beach near a body of water&#10;&#10;Description generated with very high confidence">
            <a:extLst>
              <a:ext uri="{FF2B5EF4-FFF2-40B4-BE49-F238E27FC236}">
                <a16:creationId xmlns:a16="http://schemas.microsoft.com/office/drawing/2014/main" id="{D6C8259E-2604-4A78-92A7-C9051CDBE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4" r="21357" b="1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7" name="Picture 7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82347D52-3B28-40A4-81A2-92472103D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2" r="10404" b="-1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5" name="Picture 5" descr="A monkey sitting on a branch&#10;&#10;Description generated with high confidence">
            <a:extLst>
              <a:ext uri="{FF2B5EF4-FFF2-40B4-BE49-F238E27FC236}">
                <a16:creationId xmlns:a16="http://schemas.microsoft.com/office/drawing/2014/main" id="{DF8FC7EA-1F0B-4683-8E39-05E31BB22B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8976" r="19239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9892" y="4544568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4925">
            <a:solidFill>
              <a:srgbClr val="2FB92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FE5BD-A8F5-45A6-962B-609F5409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3582" y="4544568"/>
            <a:ext cx="7147481" cy="22692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venir Next LT Pro"/>
                <a:cs typeface="Calibri"/>
              </a:rPr>
              <a:t>1</a:t>
            </a:r>
            <a:r>
              <a:rPr lang="en-US" sz="2400" dirty="0" smtClean="0">
                <a:latin typeface="Avenir Next LT Pro"/>
                <a:cs typeface="Calibri"/>
              </a:rPr>
              <a:t>. ____________________________</a:t>
            </a:r>
            <a:endParaRPr lang="en-US" dirty="0">
              <a:latin typeface="Avenir Next LT Pro"/>
              <a:cs typeface="Calibri"/>
            </a:endParaRPr>
          </a:p>
          <a:p>
            <a:r>
              <a:rPr lang="en-US" sz="2400" dirty="0">
                <a:latin typeface="Avenir Next LT Pro"/>
                <a:cs typeface="Calibri"/>
              </a:rPr>
              <a:t>2</a:t>
            </a:r>
            <a:r>
              <a:rPr lang="en-US" sz="2400" dirty="0">
                <a:latin typeface="Avenir Next LT Pro"/>
                <a:cs typeface="Calibri"/>
              </a:rPr>
              <a:t>. ____________________________ </a:t>
            </a:r>
            <a:endParaRPr lang="en-US" sz="2400" dirty="0" smtClean="0">
              <a:latin typeface="Avenir Next LT Pro"/>
              <a:cs typeface="Calibri"/>
            </a:endParaRPr>
          </a:p>
          <a:p>
            <a:r>
              <a:rPr lang="en-US" sz="2400" dirty="0" smtClean="0">
                <a:latin typeface="Avenir Next LT Pro"/>
                <a:cs typeface="Calibri"/>
              </a:rPr>
              <a:t>3</a:t>
            </a:r>
            <a:r>
              <a:rPr lang="en-US" sz="2400" dirty="0">
                <a:latin typeface="Avenir Next LT Pro"/>
                <a:cs typeface="Calibri"/>
              </a:rPr>
              <a:t>. ____________________________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19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CA09F6-3AA4-4DFB-92C2-15B3F1650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888CE-5619-41EA-A0E2-2DCE4B78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88" y="365125"/>
            <a:ext cx="6986015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1. Diversity of Life</a:t>
            </a:r>
            <a:endParaRPr lang="en-US" dirty="0"/>
          </a:p>
        </p:txBody>
      </p:sp>
      <p:pic>
        <p:nvPicPr>
          <p:cNvPr id="6" name="Picture 6" descr="A close up of a flower&#10;&#10;Description generated with high confidence">
            <a:extLst>
              <a:ext uri="{FF2B5EF4-FFF2-40B4-BE49-F238E27FC236}">
                <a16:creationId xmlns:a16="http://schemas.microsoft.com/office/drawing/2014/main" id="{D58FBC64-0496-43F0-86BF-1E2D88B3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60" y="261990"/>
            <a:ext cx="3000424" cy="1993433"/>
          </a:xfrm>
          <a:prstGeom prst="rect">
            <a:avLst/>
          </a:prstGeom>
        </p:spPr>
      </p:pic>
      <p:sp>
        <p:nvSpPr>
          <p:cNvPr id="17" name="sketchy rule">
            <a:extLst>
              <a:ext uri="{FF2B5EF4-FFF2-40B4-BE49-F238E27FC236}">
                <a16:creationId xmlns:a16="http://schemas.microsoft.com/office/drawing/2014/main" id="{E0787460-62AF-47DB-8E74-8598B9833C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3088" y="2309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on a rock&#10;&#10;Description generated with high confidence">
            <a:extLst>
              <a:ext uri="{FF2B5EF4-FFF2-40B4-BE49-F238E27FC236}">
                <a16:creationId xmlns:a16="http://schemas.microsoft.com/office/drawing/2014/main" id="{666775B7-72CB-43AF-B931-E09FDC5C11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0554" y="2431293"/>
            <a:ext cx="3532036" cy="1974682"/>
          </a:xfrm>
          <a:prstGeom prst="rect">
            <a:avLst/>
          </a:prstGeom>
        </p:spPr>
      </p:pic>
      <p:pic>
        <p:nvPicPr>
          <p:cNvPr id="8" name="Picture 8" descr="A whale jumping out of the water&#10;&#10;Description generated with very high confidence">
            <a:extLst>
              <a:ext uri="{FF2B5EF4-FFF2-40B4-BE49-F238E27FC236}">
                <a16:creationId xmlns:a16="http://schemas.microsoft.com/office/drawing/2014/main" id="{F9F3C6D3-16AC-4EDB-A227-0965B2275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6" y="4581846"/>
            <a:ext cx="2657912" cy="19934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89AC-84CB-42FC-9BB5-AE63348AC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3087" y="2504819"/>
            <a:ext cx="6986016" cy="3672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</a:rPr>
              <a:t>There are many different species living on Earth.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  <a:hlinkClick r:id="rId5"/>
              </a:rPr>
              <a:t>Whales</a:t>
            </a:r>
            <a:r>
              <a:rPr lang="en-US" sz="2000" dirty="0">
                <a:latin typeface="Avenir Next LT Pro"/>
              </a:rPr>
              <a:t> that cross oceans made up of trillions of cells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  <a:hlinkClick r:id="rId6"/>
              </a:rPr>
              <a:t>Unicellular organisms </a:t>
            </a:r>
            <a:r>
              <a:rPr lang="en-US" sz="2000" dirty="0">
                <a:latin typeface="Avenir Next LT Pro"/>
              </a:rPr>
              <a:t>that live in thick Antarctic ice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  <a:hlinkClick r:id="rId7"/>
              </a:rPr>
              <a:t>Plants</a:t>
            </a:r>
            <a:r>
              <a:rPr lang="en-US" sz="2000" dirty="0">
                <a:latin typeface="Avenir Next LT Pro"/>
              </a:rPr>
              <a:t> that capture and eat insects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Avenir Next LT Pro"/>
              </a:rPr>
              <a:t>_____________ different </a:t>
            </a:r>
            <a:r>
              <a:rPr lang="en-US" sz="2000" dirty="0">
                <a:latin typeface="Avenir Next LT Pro"/>
              </a:rPr>
              <a:t>species on Earth (1.3 million have been identified)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</a:rPr>
              <a:t>Organisms </a:t>
            </a:r>
            <a:r>
              <a:rPr lang="en-US" sz="2000" dirty="0" smtClean="0">
                <a:latin typeface="Avenir Next LT Pro"/>
              </a:rPr>
              <a:t>_______ </a:t>
            </a:r>
            <a:r>
              <a:rPr lang="en-US" sz="2000" dirty="0">
                <a:latin typeface="Avenir Next LT Pro"/>
              </a:rPr>
              <a:t>as they become </a:t>
            </a:r>
            <a:r>
              <a:rPr lang="en-US" sz="2000" dirty="0" smtClean="0">
                <a:latin typeface="Avenir Next LT Pro"/>
              </a:rPr>
              <a:t>______ </a:t>
            </a:r>
            <a:r>
              <a:rPr lang="en-US" sz="2000" dirty="0">
                <a:latin typeface="Avenir Next LT Pro"/>
              </a:rPr>
              <a:t>to their own special </a:t>
            </a:r>
            <a:r>
              <a:rPr lang="en-US" sz="2000" dirty="0" smtClean="0">
                <a:latin typeface="Avenir Next LT Pro"/>
              </a:rPr>
              <a:t>_____________.</a:t>
            </a:r>
            <a:endParaRPr lang="en-US" sz="2000" dirty="0">
              <a:latin typeface="Avenir Next LT Pro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  <a:hlinkClick r:id="rId8"/>
              </a:rPr>
              <a:t>How many species are there?</a:t>
            </a:r>
            <a:endParaRPr lang="en-US" sz="2500" dirty="0">
              <a:latin typeface="The Hand"/>
            </a:endParaRP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036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015AA-843E-4B09-A0C1-EB70F39F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1. Unity of Life</a:t>
            </a: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660C8-15F4-47BF-B008-FC5FA24F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016" y="2803470"/>
            <a:ext cx="3432048" cy="34144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Avenir Next LT Pro"/>
              </a:rPr>
              <a:t>There is </a:t>
            </a:r>
            <a:r>
              <a:rPr lang="en-US" sz="1900" dirty="0" smtClean="0">
                <a:latin typeface="Avenir Next LT Pro"/>
              </a:rPr>
              <a:t>______ </a:t>
            </a:r>
            <a:r>
              <a:rPr lang="en-US" sz="1900" dirty="0">
                <a:latin typeface="Avenir Next LT Pro"/>
              </a:rPr>
              <a:t>in life: features that all living things have in </a:t>
            </a:r>
            <a:r>
              <a:rPr lang="en-US" sz="1900" dirty="0" smtClean="0">
                <a:latin typeface="Avenir Next LT Pro"/>
              </a:rPr>
              <a:t>______.</a:t>
            </a:r>
            <a:endParaRPr lang="en-US" sz="1900" dirty="0">
              <a:latin typeface="Avenir Next LT Pro"/>
            </a:endParaRPr>
          </a:p>
          <a:p>
            <a:pPr>
              <a:lnSpc>
                <a:spcPct val="100000"/>
              </a:lnSpc>
            </a:pPr>
            <a:r>
              <a:rPr lang="en-US" sz="1900" dirty="0">
                <a:latin typeface="Avenir Next LT Pro"/>
              </a:rPr>
              <a:t>Genetic </a:t>
            </a:r>
            <a:r>
              <a:rPr lang="en-US" sz="1900" dirty="0" smtClean="0">
                <a:latin typeface="Avenir Next LT Pro"/>
              </a:rPr>
              <a:t>code: </a:t>
            </a:r>
            <a:r>
              <a:rPr lang="en-US" sz="1900" dirty="0" smtClean="0">
                <a:latin typeface="Avenir Next LT Pro"/>
                <a:hlinkClick r:id="rId2"/>
              </a:rPr>
              <a:t>What </a:t>
            </a:r>
            <a:r>
              <a:rPr lang="en-US" sz="1900" dirty="0">
                <a:latin typeface="Avenir Next LT Pro"/>
                <a:hlinkClick r:id="rId2"/>
              </a:rPr>
              <a:t>Percent banana are you</a:t>
            </a:r>
            <a:r>
              <a:rPr lang="en-US" sz="1900" dirty="0" smtClean="0">
                <a:latin typeface="Avenir Next LT Pro"/>
                <a:hlinkClick r:id="rId2"/>
              </a:rPr>
              <a:t>?</a:t>
            </a:r>
            <a:endParaRPr lang="en-US" sz="1900" dirty="0">
              <a:latin typeface="Avenir Next LT Pro"/>
            </a:endParaRPr>
          </a:p>
          <a:p>
            <a:pPr>
              <a:lnSpc>
                <a:spcPct val="100000"/>
              </a:lnSpc>
            </a:pPr>
            <a:r>
              <a:rPr lang="en-US" sz="1900" dirty="0">
                <a:latin typeface="Avenir Next LT Pro"/>
              </a:rPr>
              <a:t>Presence of organelles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venir Next LT Pro"/>
              </a:rPr>
              <a:t>Tree of life is a model of the relationships by ancestry among organisms.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venir Next LT Pro"/>
              </a:rPr>
              <a:t>Scientists believe all life comes from </a:t>
            </a:r>
            <a:r>
              <a:rPr lang="en-US" sz="1900" dirty="0" smtClean="0">
                <a:latin typeface="Avenir Next LT Pro"/>
              </a:rPr>
              <a:t>__________________________.</a:t>
            </a:r>
            <a:r>
              <a:rPr lang="en-US" sz="1900" dirty="0">
                <a:latin typeface="Avenir Next LT Pro"/>
              </a:rPr>
              <a:t> </a:t>
            </a:r>
          </a:p>
          <a:p>
            <a:pPr>
              <a:lnSpc>
                <a:spcPct val="100000"/>
              </a:lnSpc>
            </a:pPr>
            <a:endParaRPr lang="en-US" sz="1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C324328-396F-4769-8062-0E65F09E97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13569" y="640080"/>
            <a:ext cx="633845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480FE-8452-4536-92DF-76CF4C29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Tree of Life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8A61-94B0-4B1B-9DDF-50D52861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</a:rPr>
              <a:t>Organisms are categorized in 3 main </a:t>
            </a:r>
            <a:r>
              <a:rPr lang="en-US" sz="2000" dirty="0" smtClean="0">
                <a:latin typeface="Avenir Next LT Pro"/>
              </a:rPr>
              <a:t>domains:</a:t>
            </a:r>
            <a:endParaRPr lang="en-US" sz="2000" dirty="0">
              <a:latin typeface="Avenir Next LT Pr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venir Next LT Pro"/>
              </a:rPr>
              <a:t>1</a:t>
            </a:r>
            <a:r>
              <a:rPr lang="en-US" sz="2000" dirty="0" smtClean="0">
                <a:latin typeface="Avenir Next LT Pro"/>
              </a:rPr>
              <a:t>. </a:t>
            </a:r>
            <a:r>
              <a:rPr lang="en-US" sz="2000" b="1" dirty="0" smtClean="0">
                <a:latin typeface="Avenir Next LT Pro"/>
              </a:rPr>
              <a:t>___________</a:t>
            </a:r>
            <a:endParaRPr lang="en-US" sz="2000" dirty="0">
              <a:latin typeface="Avenir Next LT Pr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venir Next LT Pro"/>
              </a:rPr>
              <a:t>2</a:t>
            </a:r>
            <a:r>
              <a:rPr lang="en-US" sz="2000" dirty="0" smtClean="0">
                <a:latin typeface="Avenir Next LT Pro"/>
              </a:rPr>
              <a:t>. </a:t>
            </a:r>
            <a:r>
              <a:rPr lang="en-US" sz="2000" b="1" dirty="0">
                <a:latin typeface="Avenir Next LT Pro"/>
              </a:rPr>
              <a:t>___________</a:t>
            </a:r>
            <a:endParaRPr lang="en-US" sz="2000" dirty="0">
              <a:latin typeface="Avenir Next LT Pr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venir Next LT Pro"/>
              </a:rPr>
              <a:t>3</a:t>
            </a:r>
            <a:r>
              <a:rPr lang="en-US" sz="2000" dirty="0" smtClean="0">
                <a:latin typeface="Avenir Next LT Pro"/>
              </a:rPr>
              <a:t>. </a:t>
            </a:r>
            <a:r>
              <a:rPr lang="en-US" sz="2000" b="1" dirty="0">
                <a:latin typeface="Avenir Next LT Pro"/>
              </a:rPr>
              <a:t>___________</a:t>
            </a:r>
            <a:endParaRPr lang="en-US" sz="2000" dirty="0">
              <a:latin typeface="Avenir Next LT Pro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venir Next LT Pro"/>
              </a:rPr>
              <a:t>Organisms are also categorized in 6 major categories called kingdoms: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venir Next LT Pro"/>
              </a:rPr>
              <a:t>Bacteria</a:t>
            </a:r>
            <a:r>
              <a:rPr lang="en-US" sz="2000" dirty="0">
                <a:latin typeface="Avenir Next LT Pro"/>
              </a:rPr>
              <a:t>: </a:t>
            </a:r>
            <a:r>
              <a:rPr lang="en-US" sz="2000" b="1" dirty="0">
                <a:latin typeface="Avenir Next LT Pro"/>
              </a:rPr>
              <a:t>___________</a:t>
            </a:r>
            <a:endParaRPr lang="en-US" sz="2000" dirty="0">
              <a:latin typeface="Avenir Next LT Pro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venir Next LT Pro"/>
              </a:rPr>
              <a:t>Archaea</a:t>
            </a:r>
            <a:r>
              <a:rPr lang="en-US" sz="2000" dirty="0">
                <a:latin typeface="Avenir Next LT Pro"/>
              </a:rPr>
              <a:t>: </a:t>
            </a:r>
            <a:r>
              <a:rPr lang="en-US" sz="2000" b="1" dirty="0">
                <a:latin typeface="Avenir Next LT Pro"/>
              </a:rPr>
              <a:t>___________</a:t>
            </a:r>
            <a:endParaRPr lang="en-US" sz="2000" dirty="0">
              <a:latin typeface="Avenir Next LT Pro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venir Next LT Pro"/>
              </a:rPr>
              <a:t>Eukarya</a:t>
            </a:r>
            <a:r>
              <a:rPr lang="en-US" sz="2000" dirty="0">
                <a:latin typeface="Avenir Next LT Pro"/>
              </a:rPr>
              <a:t>: </a:t>
            </a:r>
            <a:r>
              <a:rPr lang="en-US" sz="2000" b="1" dirty="0">
                <a:latin typeface="Avenir Next LT Pro"/>
              </a:rPr>
              <a:t>___________</a:t>
            </a:r>
            <a:r>
              <a:rPr lang="en-US" sz="2000" dirty="0" smtClean="0">
                <a:latin typeface="Avenir Next LT Pro"/>
              </a:rPr>
              <a:t>, </a:t>
            </a:r>
            <a:r>
              <a:rPr lang="en-US" sz="2000" b="1" dirty="0">
                <a:latin typeface="Avenir Next LT Pro"/>
              </a:rPr>
              <a:t>___________</a:t>
            </a:r>
            <a:r>
              <a:rPr lang="en-US" sz="2000" dirty="0" smtClean="0">
                <a:latin typeface="Avenir Next LT Pro"/>
              </a:rPr>
              <a:t>, </a:t>
            </a:r>
            <a:r>
              <a:rPr lang="en-US" sz="2000" b="1" dirty="0">
                <a:latin typeface="Avenir Next LT Pro"/>
              </a:rPr>
              <a:t>___________</a:t>
            </a:r>
            <a:r>
              <a:rPr lang="en-US" sz="2000" dirty="0" smtClean="0">
                <a:latin typeface="Avenir Next LT Pro"/>
              </a:rPr>
              <a:t>, </a:t>
            </a:r>
            <a:r>
              <a:rPr lang="en-US" sz="2000" b="1" dirty="0">
                <a:latin typeface="Avenir Next LT Pro"/>
              </a:rPr>
              <a:t>___________</a:t>
            </a:r>
            <a:endParaRPr lang="en-US" sz="2000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841CF21-74F0-4849-AF92-1E15499CB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457" r="401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77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31">
            <a:extLst>
              <a:ext uri="{FF2B5EF4-FFF2-40B4-BE49-F238E27FC236}">
                <a16:creationId xmlns:a16="http://schemas.microsoft.com/office/drawing/2014/main" id="{7922DF80-3FE8-4AAB-BB6B-A60F8EA983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24BBF-39EB-4BCB-A318-AB6EC031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/>
              <a:t>2. Interdependence of Organisms</a:t>
            </a:r>
          </a:p>
        </p:txBody>
      </p:sp>
      <p:pic>
        <p:nvPicPr>
          <p:cNvPr id="5" name="Picture 5" descr="A picture containing small, bird, sitting, piece&#10;&#10;Description generated with very high confidence">
            <a:extLst>
              <a:ext uri="{FF2B5EF4-FFF2-40B4-BE49-F238E27FC236}">
                <a16:creationId xmlns:a16="http://schemas.microsoft.com/office/drawing/2014/main" id="{22F69FBF-1F84-4B0E-A57D-A9795D5900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145" r="-1" b="30535"/>
          <a:stretch/>
        </p:blipFill>
        <p:spPr>
          <a:xfrm>
            <a:off x="20" y="10"/>
            <a:ext cx="12188932" cy="4402950"/>
          </a:xfrm>
          <a:custGeom>
            <a:avLst/>
            <a:gdLst/>
            <a:ahLst/>
            <a:cxnLst/>
            <a:rect l="l" t="t" r="r" b="b"/>
            <a:pathLst>
              <a:path w="12188952" h="4402960">
                <a:moveTo>
                  <a:pt x="0" y="0"/>
                </a:moveTo>
                <a:lnTo>
                  <a:pt x="12188952" y="0"/>
                </a:lnTo>
                <a:lnTo>
                  <a:pt x="12188952" y="4383485"/>
                </a:lnTo>
                <a:lnTo>
                  <a:pt x="12117797" y="4389494"/>
                </a:lnTo>
                <a:cubicBezTo>
                  <a:pt x="12016287" y="4394565"/>
                  <a:pt x="11914724" y="4390309"/>
                  <a:pt x="11813161" y="4387264"/>
                </a:cubicBezTo>
                <a:cubicBezTo>
                  <a:pt x="11682966" y="4383459"/>
                  <a:pt x="11552772" y="4372046"/>
                  <a:pt x="11422323" y="4386249"/>
                </a:cubicBezTo>
                <a:cubicBezTo>
                  <a:pt x="11347341" y="4394987"/>
                  <a:pt x="11271530" y="4393872"/>
                  <a:pt x="11196840" y="4382952"/>
                </a:cubicBezTo>
                <a:cubicBezTo>
                  <a:pt x="11127169" y="4373365"/>
                  <a:pt x="11056721" y="4370613"/>
                  <a:pt x="10986516" y="4374709"/>
                </a:cubicBezTo>
                <a:cubicBezTo>
                  <a:pt x="10853647" y="4380289"/>
                  <a:pt x="10719631" y="4383713"/>
                  <a:pt x="10586124" y="4379402"/>
                </a:cubicBezTo>
                <a:cubicBezTo>
                  <a:pt x="10380386" y="4372807"/>
                  <a:pt x="10174649" y="4366719"/>
                  <a:pt x="9968783" y="4379402"/>
                </a:cubicBezTo>
                <a:cubicBezTo>
                  <a:pt x="9815914" y="4388532"/>
                  <a:pt x="9663043" y="4389673"/>
                  <a:pt x="9510173" y="4384981"/>
                </a:cubicBezTo>
                <a:cubicBezTo>
                  <a:pt x="9357303" y="4380289"/>
                  <a:pt x="9204433" y="4370777"/>
                  <a:pt x="9051563" y="4379402"/>
                </a:cubicBezTo>
                <a:cubicBezTo>
                  <a:pt x="8873214" y="4389547"/>
                  <a:pt x="8694866" y="4387771"/>
                  <a:pt x="8516518" y="4385996"/>
                </a:cubicBezTo>
                <a:cubicBezTo>
                  <a:pt x="8344285" y="4384220"/>
                  <a:pt x="8172433" y="4375090"/>
                  <a:pt x="8000328" y="4384220"/>
                </a:cubicBezTo>
                <a:cubicBezTo>
                  <a:pt x="7926058" y="4388152"/>
                  <a:pt x="7851661" y="4384094"/>
                  <a:pt x="7777264" y="4380796"/>
                </a:cubicBezTo>
                <a:cubicBezTo>
                  <a:pt x="7657197" y="4374049"/>
                  <a:pt x="7536799" y="4375876"/>
                  <a:pt x="7417000" y="4386249"/>
                </a:cubicBezTo>
                <a:cubicBezTo>
                  <a:pt x="7345087" y="4395115"/>
                  <a:pt x="7272347" y="4395115"/>
                  <a:pt x="7200434" y="4386249"/>
                </a:cubicBezTo>
                <a:cubicBezTo>
                  <a:pt x="7018596" y="4361875"/>
                  <a:pt x="6834858" y="4354443"/>
                  <a:pt x="6651632" y="4364056"/>
                </a:cubicBezTo>
                <a:cubicBezTo>
                  <a:pt x="6437868" y="4373440"/>
                  <a:pt x="6224614" y="4392845"/>
                  <a:pt x="6010724" y="4398170"/>
                </a:cubicBezTo>
                <a:cubicBezTo>
                  <a:pt x="5875179" y="4401595"/>
                  <a:pt x="5738614" y="4410853"/>
                  <a:pt x="5604853" y="4388152"/>
                </a:cubicBezTo>
                <a:cubicBezTo>
                  <a:pt x="5468418" y="4364817"/>
                  <a:pt x="5333255" y="4375723"/>
                  <a:pt x="5197200" y="4382445"/>
                </a:cubicBezTo>
                <a:cubicBezTo>
                  <a:pt x="5095413" y="4389750"/>
                  <a:pt x="4993247" y="4389750"/>
                  <a:pt x="4891459" y="4382445"/>
                </a:cubicBezTo>
                <a:cubicBezTo>
                  <a:pt x="4767750" y="4370042"/>
                  <a:pt x="4643314" y="4366440"/>
                  <a:pt x="4519095" y="4371666"/>
                </a:cubicBezTo>
                <a:cubicBezTo>
                  <a:pt x="4370684" y="4379402"/>
                  <a:pt x="4222017" y="4387264"/>
                  <a:pt x="4073222" y="4384347"/>
                </a:cubicBezTo>
                <a:cubicBezTo>
                  <a:pt x="4023412" y="4383459"/>
                  <a:pt x="3973602" y="4378006"/>
                  <a:pt x="3923793" y="4386123"/>
                </a:cubicBezTo>
                <a:cubicBezTo>
                  <a:pt x="3869166" y="4393453"/>
                  <a:pt x="3813841" y="4394011"/>
                  <a:pt x="3759075" y="4387771"/>
                </a:cubicBezTo>
                <a:cubicBezTo>
                  <a:pt x="3703277" y="4383079"/>
                  <a:pt x="3647607" y="4375723"/>
                  <a:pt x="3591682" y="4373060"/>
                </a:cubicBezTo>
                <a:cubicBezTo>
                  <a:pt x="3349688" y="4359706"/>
                  <a:pt x="3107046" y="4363257"/>
                  <a:pt x="2865549" y="4383713"/>
                </a:cubicBezTo>
                <a:cubicBezTo>
                  <a:pt x="2661378" y="4401621"/>
                  <a:pt x="2456048" y="4402203"/>
                  <a:pt x="2251775" y="4385489"/>
                </a:cubicBezTo>
                <a:cubicBezTo>
                  <a:pt x="2200819" y="4381557"/>
                  <a:pt x="2149862" y="4371412"/>
                  <a:pt x="2098906" y="4378767"/>
                </a:cubicBezTo>
                <a:cubicBezTo>
                  <a:pt x="2025044" y="4387810"/>
                  <a:pt x="1950494" y="4390016"/>
                  <a:pt x="1876224" y="4385362"/>
                </a:cubicBezTo>
                <a:cubicBezTo>
                  <a:pt x="1700042" y="4378387"/>
                  <a:pt x="1523986" y="4369129"/>
                  <a:pt x="1347676" y="4371666"/>
                </a:cubicBezTo>
                <a:cubicBezTo>
                  <a:pt x="1064484" y="4375597"/>
                  <a:pt x="781420" y="4389673"/>
                  <a:pt x="498101" y="4379274"/>
                </a:cubicBezTo>
                <a:cubicBezTo>
                  <a:pt x="364340" y="4374328"/>
                  <a:pt x="230579" y="4369953"/>
                  <a:pt x="96817" y="4375137"/>
                </a:cubicBezTo>
                <a:lnTo>
                  <a:pt x="0" y="4381436"/>
                </a:lnTo>
                <a:lnTo>
                  <a:pt x="0" y="2050299"/>
                </a:lnTo>
                <a:close/>
              </a:path>
            </a:pathLst>
          </a:cu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A50C-B158-4477-916A-8A6CA01E1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96324"/>
            <a:ext cx="6897626" cy="1882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b="1" dirty="0" smtClean="0">
                <a:latin typeface="Avenir Next LT Pro"/>
                <a:cs typeface="Calibri"/>
              </a:rPr>
              <a:t>_________</a:t>
            </a:r>
            <a:r>
              <a:rPr lang="en-US" sz="1500" dirty="0" smtClean="0">
                <a:latin typeface="Avenir Next LT Pro"/>
                <a:cs typeface="Calibri"/>
              </a:rPr>
              <a:t> </a:t>
            </a:r>
            <a:r>
              <a:rPr lang="en-US" sz="1500" dirty="0">
                <a:latin typeface="Avenir Next LT Pro"/>
                <a:cs typeface="Calibri"/>
              </a:rPr>
              <a:t>is a branch of biology that studies organisms </a:t>
            </a:r>
            <a:r>
              <a:rPr lang="en-US" sz="1500" dirty="0" smtClean="0">
                <a:latin typeface="Avenir Next LT Pro"/>
                <a:cs typeface="Calibri"/>
              </a:rPr>
              <a:t>________________ </a:t>
            </a:r>
            <a:r>
              <a:rPr lang="en-US" sz="1500" dirty="0">
                <a:latin typeface="Avenir Next LT Pro"/>
                <a:cs typeface="Calibri"/>
              </a:rPr>
              <a:t>with each other and the </a:t>
            </a:r>
            <a:r>
              <a:rPr lang="en-US" sz="1500" dirty="0" smtClean="0">
                <a:latin typeface="Avenir Next LT Pro"/>
                <a:cs typeface="Calibri"/>
              </a:rPr>
              <a:t>______________.</a:t>
            </a:r>
            <a:endParaRPr lang="en-US" sz="1500" dirty="0">
              <a:latin typeface="Avenir Next LT Pro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 dirty="0">
                <a:latin typeface="Avenir Next LT Pro"/>
                <a:cs typeface="Calibri"/>
              </a:rPr>
              <a:t>Ecosystems</a:t>
            </a:r>
            <a:r>
              <a:rPr lang="en-US" sz="1500" dirty="0">
                <a:latin typeface="Avenir Next LT Pro"/>
                <a:cs typeface="Calibri"/>
              </a:rPr>
              <a:t> are </a:t>
            </a:r>
            <a:r>
              <a:rPr lang="en-US" sz="1500" dirty="0" smtClean="0">
                <a:latin typeface="Avenir Next LT Pro"/>
                <a:cs typeface="Calibri"/>
              </a:rPr>
              <a:t>_______________ </a:t>
            </a:r>
            <a:r>
              <a:rPr lang="en-US" sz="1500" dirty="0">
                <a:latin typeface="Avenir Next LT Pro"/>
                <a:cs typeface="Calibri"/>
              </a:rPr>
              <a:t>of living species and their physical environments.</a:t>
            </a:r>
          </a:p>
          <a:p>
            <a:pPr>
              <a:lnSpc>
                <a:spcPct val="100000"/>
              </a:lnSpc>
            </a:pPr>
            <a:r>
              <a:rPr lang="en-US" sz="1500" dirty="0">
                <a:latin typeface="Avenir Next LT Pro"/>
                <a:cs typeface="Calibri"/>
              </a:rPr>
              <a:t>Organisms depend on each other and their environment </a:t>
            </a:r>
            <a:r>
              <a:rPr lang="en-US" sz="1500" dirty="0" smtClean="0">
                <a:latin typeface="Avenir Next LT Pro"/>
                <a:cs typeface="Calibri"/>
              </a:rPr>
              <a:t>(_________ </a:t>
            </a:r>
            <a:r>
              <a:rPr lang="en-US" sz="1500" dirty="0">
                <a:latin typeface="Avenir Next LT Pro"/>
                <a:cs typeface="Calibri"/>
              </a:rPr>
              <a:t>and </a:t>
            </a:r>
            <a:r>
              <a:rPr lang="en-US" sz="1500" dirty="0" smtClean="0">
                <a:latin typeface="Avenir Next LT Pro"/>
                <a:cs typeface="Calibri"/>
              </a:rPr>
              <a:t>____-_______ </a:t>
            </a:r>
            <a:r>
              <a:rPr lang="en-US" sz="1500" dirty="0">
                <a:latin typeface="Avenir Next LT Pro"/>
                <a:cs typeface="Calibri"/>
              </a:rPr>
              <a:t>factors).</a:t>
            </a:r>
          </a:p>
          <a:p>
            <a:pPr>
              <a:lnSpc>
                <a:spcPct val="100000"/>
              </a:lnSpc>
            </a:pPr>
            <a:r>
              <a:rPr lang="en-US" sz="1500" dirty="0">
                <a:latin typeface="Avenir Next LT Pro"/>
                <a:cs typeface="Calibri"/>
              </a:rPr>
              <a:t>Scientists now recognize the impact of humans on the world’s environment.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98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D176C-6F6A-4B74-BF1F-3782D22F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3. Evolution of Life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791DD-5841-4E53-BC97-59D783845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016" y="2803470"/>
            <a:ext cx="3432048" cy="34144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1900" b="1" dirty="0">
                <a:latin typeface="Avenir Next LT Pro"/>
              </a:rPr>
              <a:t>Evolution</a:t>
            </a:r>
            <a:r>
              <a:rPr lang="en-US" sz="1900" dirty="0">
                <a:latin typeface="Avenir Next LT Pro"/>
              </a:rPr>
              <a:t> is the process in which inherited characteristics within populations change over generations, such that genetically distinct populations and new species can develop.</a:t>
            </a:r>
          </a:p>
          <a:p>
            <a:pPr>
              <a:lnSpc>
                <a:spcPct val="100000"/>
              </a:lnSpc>
            </a:pPr>
            <a:r>
              <a:rPr lang="en-US" sz="1900" b="1" dirty="0">
                <a:latin typeface="Avenir Next LT Pro"/>
              </a:rPr>
              <a:t>Natural selection </a:t>
            </a:r>
            <a:r>
              <a:rPr lang="en-US" sz="1900" dirty="0">
                <a:latin typeface="Avenir Next LT Pro"/>
              </a:rPr>
              <a:t>is a theory that organisms with favorable traits are more likely to survive and reproduce, and pass on these traits.</a:t>
            </a:r>
          </a:p>
          <a:p>
            <a:pPr>
              <a:lnSpc>
                <a:spcPct val="100000"/>
              </a:lnSpc>
            </a:pPr>
            <a:r>
              <a:rPr lang="en-US" sz="1900" b="1" dirty="0">
                <a:latin typeface="Avenir Next LT Pro"/>
              </a:rPr>
              <a:t>Adaptations</a:t>
            </a:r>
            <a:r>
              <a:rPr lang="en-US" sz="1900" dirty="0">
                <a:latin typeface="Avenir Next LT Pro"/>
              </a:rPr>
              <a:t> are traits that improve an organism's ability to survive and reproduce.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venir Next LT Pro"/>
                <a:hlinkClick r:id="rId2"/>
              </a:rPr>
              <a:t>What is Evolution?</a:t>
            </a:r>
            <a:endParaRPr lang="en-US" sz="1900" dirty="0">
              <a:latin typeface="Avenir Next LT Pro"/>
            </a:endParaRPr>
          </a:p>
          <a:p>
            <a:pPr>
              <a:lnSpc>
                <a:spcPct val="100000"/>
              </a:lnSpc>
            </a:pPr>
            <a:endParaRPr lang="en-US" sz="19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39" y="336694"/>
            <a:ext cx="3850292" cy="65213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2C3D-4629-4D26-8D45-B83D5E56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6AEF0-965A-45EE-A351-CD7B971D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85BF09-3A8D-405F-8ABD-12BDF52F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Name three unifying </a:t>
            </a:r>
            <a:r>
              <a:rPr lang="en-US" dirty="0" smtClean="0">
                <a:latin typeface="Avenir Next LT Pro"/>
              </a:rPr>
              <a:t>themes</a:t>
            </a:r>
            <a:r>
              <a:rPr lang="en-US" dirty="0">
                <a:latin typeface="Avenir Next LT Pro"/>
              </a:rPr>
              <a:t> found in biology</a:t>
            </a:r>
            <a:r>
              <a:rPr lang="en-US" dirty="0" smtClean="0">
                <a:latin typeface="Avenir Next LT Pro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The Hand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How is the unity and diversity in the living world represented</a:t>
            </a:r>
            <a:r>
              <a:rPr lang="en-US" dirty="0" smtClean="0">
                <a:latin typeface="Avenir Next LT Pro"/>
              </a:rPr>
              <a:t>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Identify three domains and the kingdoms found in each</a:t>
            </a:r>
            <a:r>
              <a:rPr lang="en-US" dirty="0" smtClean="0">
                <a:latin typeface="Avenir Next LT Pro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How are organisms interdependent</a:t>
            </a:r>
            <a:r>
              <a:rPr lang="en-US" dirty="0" smtClean="0">
                <a:latin typeface="Avenir Next LT Pro"/>
              </a:rPr>
              <a:t>?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Describe why evolution is important in explaining the diversity of life</a:t>
            </a:r>
            <a:r>
              <a:rPr lang="en-US" dirty="0" smtClean="0">
                <a:latin typeface="Avenir Next LT Pro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Distinguish between evolution and natural selection.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0" indent="0">
              <a:buNone/>
            </a:pPr>
            <a:endParaRPr lang="en-US" dirty="0">
              <a:latin typeface="Avenir Next LT Pro"/>
            </a:endParaRPr>
          </a:p>
        </p:txBody>
      </p:sp>
      <p:pic>
        <p:nvPicPr>
          <p:cNvPr id="9" name="Picture 8" descr="A picture containing indoor, table, sitting, cake&#10;&#10;Description generated with very high confidence">
            <a:extLst>
              <a:ext uri="{FF2B5EF4-FFF2-40B4-BE49-F238E27FC236}">
                <a16:creationId xmlns:a16="http://schemas.microsoft.com/office/drawing/2014/main" id="{65DE6BEB-18FB-4FE9-BD32-14F6EC1A93C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8" y="3947475"/>
            <a:ext cx="3740304" cy="20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7E2E8"/>
      </a:lt2>
      <a:accent1>
        <a:srgbClr val="2FB921"/>
      </a:accent1>
      <a:accent2>
        <a:srgbClr val="66B514"/>
      </a:accent2>
      <a:accent3>
        <a:srgbClr val="9DA71E"/>
      </a:accent3>
      <a:accent4>
        <a:srgbClr val="D59417"/>
      </a:accent4>
      <a:accent5>
        <a:srgbClr val="E75729"/>
      </a:accent5>
      <a:accent6>
        <a:srgbClr val="D51739"/>
      </a:accent6>
      <a:hlink>
        <a:srgbClr val="B66E3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334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Calibri</vt:lpstr>
      <vt:lpstr>The Hand</vt:lpstr>
      <vt:lpstr>The Serif Hand Black</vt:lpstr>
      <vt:lpstr>SketchyVTI</vt:lpstr>
      <vt:lpstr>1.2 Themes in biology</vt:lpstr>
      <vt:lpstr>Student Objectives</vt:lpstr>
      <vt:lpstr>Themes in Biology</vt:lpstr>
      <vt:lpstr>1. Diversity of Life</vt:lpstr>
      <vt:lpstr>1. Unity of Life</vt:lpstr>
      <vt:lpstr>Tree of Life</vt:lpstr>
      <vt:lpstr>2. Interdependence of Organisms</vt:lpstr>
      <vt:lpstr>3. Evolution of Life</vt:lpstr>
      <vt:lpstr>Review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190</cp:revision>
  <dcterms:created xsi:type="dcterms:W3CDTF">2020-06-25T04:48:45Z</dcterms:created>
  <dcterms:modified xsi:type="dcterms:W3CDTF">2020-07-20T02:53:41Z</dcterms:modified>
</cp:coreProperties>
</file>