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70" r:id="rId3"/>
    <p:sldId id="271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C3FB7-09CD-8C0F-8B6D-90ABCF7F8F77}" v="522" dt="2020-06-08T05:01:17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3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8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4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26-Jun-20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63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E1D09-00DF-4E3E-8884-21268AC0D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027" r="15033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114779" cy="4567137"/>
          </a:xfrm>
        </p:spPr>
        <p:txBody>
          <a:bodyPr>
            <a:normAutofit/>
          </a:bodyPr>
          <a:lstStyle/>
          <a:p>
            <a:r>
              <a:rPr lang="en-US" dirty="0" smtClean="0"/>
              <a:t>1.1 The World of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5277684"/>
            <a:ext cx="6347537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 smtClean="0">
                <a:ea typeface="+mn-lt"/>
                <a:cs typeface="+mn-lt"/>
              </a:rPr>
              <a:t>Chapter 1: The Science of life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6" name="Picture 6" descr="A picture containing sitting, table, swimming, large&#10;&#10;Description generated with very high confidence">
            <a:extLst>
              <a:ext uri="{FF2B5EF4-FFF2-40B4-BE49-F238E27FC236}">
                <a16:creationId xmlns:a16="http://schemas.microsoft.com/office/drawing/2014/main" id="{02DC77B1-03C8-46D8-9F3A-09CCA34C9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1" r="2527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6302B-1971-4D96-9B4E-8D1C6D28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6. Reproduction</a:t>
            </a:r>
            <a:endParaRPr lang="en-US"/>
          </a:p>
        </p:txBody>
      </p:sp>
      <p:pic>
        <p:nvPicPr>
          <p:cNvPr id="5" name="Picture 5" descr="A insect on the ground&#10;&#10;Description generated with very high confidence">
            <a:extLst>
              <a:ext uri="{FF2B5EF4-FFF2-40B4-BE49-F238E27FC236}">
                <a16:creationId xmlns:a16="http://schemas.microsoft.com/office/drawing/2014/main" id="{8ED1B2DF-C900-436F-BE4A-808B7E7557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6" r="4605" b="-1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1F09-EE7D-4589-8AA7-930BB874E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All organisms produce new organisms like themselves in a process called </a:t>
            </a:r>
            <a:r>
              <a:rPr lang="en-US" sz="2000" b="1"/>
              <a:t>reproduction</a:t>
            </a:r>
            <a:r>
              <a:rPr lang="en-US" sz="2000"/>
              <a:t>.</a:t>
            </a:r>
          </a:p>
          <a:p>
            <a:r>
              <a:rPr lang="en-US" sz="2000"/>
              <a:t>Not essential to the survival of a individual species, but critical for continuation of a species. </a:t>
            </a:r>
          </a:p>
          <a:p>
            <a:r>
              <a:rPr lang="en-US" sz="2000"/>
              <a:t>During reproduction, organisms transmit hereditary information to their offspring.</a:t>
            </a:r>
          </a:p>
          <a:p>
            <a:r>
              <a:rPr lang="en-US" sz="2000" b="1"/>
              <a:t>DNA</a:t>
            </a:r>
            <a:r>
              <a:rPr lang="en-US" sz="2000"/>
              <a:t> (</a:t>
            </a:r>
            <a:r>
              <a:rPr lang="en-US" sz="2000" i="1"/>
              <a:t>deoxyribonucleic acid</a:t>
            </a:r>
            <a:r>
              <a:rPr lang="en-US" sz="2000"/>
              <a:t>) is a large molecule where hereditary information is encoded in.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181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AA359C7D-4B45-49B7-B3C2-04217BBCD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11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0A6BD-4E1D-4A49-90AB-0FBB3DD1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5" y="643467"/>
            <a:ext cx="4691371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6. Reproduction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E80D-ED02-4F43-BAA3-DD0433350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824" y="2623381"/>
            <a:ext cx="3964007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In </a:t>
            </a:r>
            <a:r>
              <a:rPr lang="en-US" sz="2000" b="1"/>
              <a:t>sexual reproduction</a:t>
            </a:r>
            <a:r>
              <a:rPr lang="en-US" sz="2000"/>
              <a:t>, hereditary information recombines from organisms of the same species. The resulting offspring are similar, but not identical, to their parents.</a:t>
            </a:r>
          </a:p>
          <a:p>
            <a:pPr>
              <a:lnSpc>
                <a:spcPct val="90000"/>
              </a:lnSpc>
            </a:pPr>
            <a:r>
              <a:rPr lang="en-US" sz="2000"/>
              <a:t>In </a:t>
            </a:r>
            <a:r>
              <a:rPr lang="en-US" sz="2000" b="1"/>
              <a:t>asexual reproduction</a:t>
            </a:r>
            <a:r>
              <a:rPr lang="en-US" sz="2000"/>
              <a:t>, original organisms and the new organisms are genetically identical. 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D19EB15F-6DD3-4679-AD2A-C24D9E9FA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0211" y="2589455"/>
            <a:ext cx="3848322" cy="16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3A97F1F5-229C-482B-948A-E40852926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902" r="12543" b="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C84A1-254B-414D-961B-1C5CDC9A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512557"/>
            <a:ext cx="5552090" cy="11918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/>
              <a:t>7. Change over Time (Evolution)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6B928-2586-4F0B-89E3-8C800310E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709" y="4811636"/>
            <a:ext cx="5552089" cy="1544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Populations of living organisms </a:t>
            </a:r>
            <a:r>
              <a:rPr lang="en-US" sz="1900" i="1"/>
              <a:t>evolve</a:t>
            </a:r>
            <a:r>
              <a:rPr lang="en-US" sz="1900"/>
              <a:t> or change over time.</a:t>
            </a:r>
          </a:p>
          <a:p>
            <a:pPr>
              <a:lnSpc>
                <a:spcPct val="90000"/>
              </a:lnSpc>
            </a:pPr>
            <a:r>
              <a:rPr lang="en-US" sz="1900"/>
              <a:t>The ability of organisms to change over generations is important for survival in a changing world.</a:t>
            </a:r>
          </a:p>
          <a:p>
            <a:pPr>
              <a:lnSpc>
                <a:spcPct val="90000"/>
              </a:lnSpc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0510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5" name="Rectangle 1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animal, cake, table, decorated&#10;&#10;Description generated with very high confidence">
            <a:extLst>
              <a:ext uri="{FF2B5EF4-FFF2-40B4-BE49-F238E27FC236}">
                <a16:creationId xmlns:a16="http://schemas.microsoft.com/office/drawing/2014/main" id="{9D668B19-DBA6-465D-9CEA-90B0014911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56" r="391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74F08-5D2E-4EC0-B09D-A7B04C47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982" y="2404193"/>
            <a:ext cx="5552090" cy="11918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5548-27D1-444E-BF54-4EF4F21AF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709" y="3703273"/>
            <a:ext cx="5552089" cy="26530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Latin root for the word virus means "poison".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b="1" dirty="0"/>
              <a:t>virus</a:t>
            </a:r>
            <a:r>
              <a:rPr lang="en-US" sz="1800" dirty="0"/>
              <a:t> is a nonliving particle made up of nucleic acid and a protein coat or nucleic acid and a lipid-protein (lipoprotein) coat.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Viruses are not living organisms, but they are still interesting to biologists because: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Cause many diseases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Useful for genetic research</a:t>
            </a:r>
          </a:p>
          <a:p>
            <a:pPr>
              <a:lnSpc>
                <a:spcPct val="9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19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animal, cake, table, decorated&#10;&#10;Description generated with very high confidence">
            <a:extLst>
              <a:ext uri="{FF2B5EF4-FFF2-40B4-BE49-F238E27FC236}">
                <a16:creationId xmlns:a16="http://schemas.microsoft.com/office/drawing/2014/main" id="{94B9346F-EBC4-4096-8ECE-DCFF6B8E7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56" r="391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5B05AD-631E-4307-9C23-23D84BEE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255" y="3293193"/>
            <a:ext cx="5552090" cy="11918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'A kind of borrowed life'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ECAC-0D70-4889-A2C6-38BDF0370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3982" y="4442181"/>
            <a:ext cx="5552089" cy="22143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50"/>
              <a:t>Viruses are not considered alive, because they lack some of the key characteristics of living organisms.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No cytoplasm or organelles</a:t>
            </a:r>
          </a:p>
          <a:p>
            <a:pPr lvl="1">
              <a:lnSpc>
                <a:spcPct val="90000"/>
              </a:lnSpc>
            </a:pPr>
            <a:r>
              <a:rPr lang="en-US" sz="1050"/>
              <a:t>No metabolism</a:t>
            </a:r>
          </a:p>
          <a:p>
            <a:pPr lvl="1">
              <a:lnSpc>
                <a:spcPct val="90000"/>
              </a:lnSpc>
            </a:pPr>
            <a:r>
              <a:rPr lang="en-US" sz="1050"/>
              <a:t>No homeostasis</a:t>
            </a:r>
          </a:p>
          <a:p>
            <a:pPr lvl="1">
              <a:lnSpc>
                <a:spcPct val="90000"/>
              </a:lnSpc>
            </a:pPr>
            <a:r>
              <a:rPr lang="en-US" sz="1050"/>
              <a:t>Do not grow as cells</a:t>
            </a:r>
          </a:p>
          <a:p>
            <a:pPr lvl="1">
              <a:lnSpc>
                <a:spcPct val="90000"/>
              </a:lnSpc>
            </a:pPr>
            <a:r>
              <a:rPr lang="en-US" sz="1050"/>
              <a:t>Cannot reproduce outside host cell.</a:t>
            </a:r>
          </a:p>
          <a:p>
            <a:pPr>
              <a:lnSpc>
                <a:spcPct val="90000"/>
              </a:lnSpc>
            </a:pPr>
            <a:r>
              <a:rPr lang="en-US" sz="1050"/>
              <a:t>Viruses have genetic material, or a genome – either DNA or RNA.</a:t>
            </a:r>
          </a:p>
          <a:p>
            <a:pPr>
              <a:lnSpc>
                <a:spcPct val="90000"/>
              </a:lnSpc>
            </a:pPr>
            <a:r>
              <a:rPr lang="en-US" sz="1050"/>
              <a:t>They must enter a living cell and use the host’s cell ribosomes, ATP, enzymes, and other molecules to reproduce.</a:t>
            </a:r>
          </a:p>
          <a:p>
            <a:pPr>
              <a:lnSpc>
                <a:spcPct val="90000"/>
              </a:lnSpc>
            </a:pP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35520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Relate the relevance of biology to a person’s daily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importance of biology in human society.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the seven characteristics of life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Summarize the hierarchy of organization within complex multicellular organisms.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Distinguish between homeostasis and metabolism and between growth, development and reproduction.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why viruses are not considered living organisms.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18" y="133135"/>
            <a:ext cx="3321497" cy="17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D668B19-DBA6-465D-9CEA-90B0014911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1" y="503"/>
            <a:ext cx="12191980" cy="6857004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74F08-5D2E-4EC0-B09D-A7B04C47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69" y="2511400"/>
            <a:ext cx="5552090" cy="11918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smtClean="0"/>
              <a:t>Biology and you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5548-27D1-444E-BF54-4EF4F21AF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709" y="3703273"/>
            <a:ext cx="5552089" cy="26530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u="sng" dirty="0" smtClean="0"/>
              <a:t>Biology</a:t>
            </a:r>
            <a:r>
              <a:rPr lang="en-US" sz="1400" dirty="0" smtClean="0"/>
              <a:t> = the study of life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Biologists use a organized and scientific framework to answer questions as: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How living things work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How they interact with the environment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How they change over time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Biologists study tiny organisms, such as bacteria, to very large organisms, such as elephants.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Biologists investigate subjects that affect you and the way you live.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Biology can help you make informed decisions on issues that impact you and our society.</a:t>
            </a:r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032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EA1E4-F01D-4580-81FF-25B1E462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7 Characteristics of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5A09-9BB9-48CC-80F2-DC8734BDE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1.Organization and Cells </a:t>
            </a:r>
            <a:endParaRPr lang="en-US"/>
          </a:p>
          <a:p>
            <a:pPr marL="0" indent="0">
              <a:buNone/>
            </a:pPr>
            <a:r>
              <a:rPr lang="en-US" sz="2000"/>
              <a:t>2.Response to Stimuli</a:t>
            </a:r>
          </a:p>
          <a:p>
            <a:pPr marL="0" indent="0">
              <a:buNone/>
            </a:pPr>
            <a:r>
              <a:rPr lang="en-US" sz="2000"/>
              <a:t>3.Homeostasis</a:t>
            </a:r>
          </a:p>
          <a:p>
            <a:pPr marL="0" indent="0">
              <a:buNone/>
            </a:pPr>
            <a:r>
              <a:rPr lang="en-US" sz="2000"/>
              <a:t>4.Metabolism</a:t>
            </a:r>
          </a:p>
          <a:p>
            <a:pPr marL="0" indent="0">
              <a:buNone/>
            </a:pPr>
            <a:r>
              <a:rPr lang="en-US" sz="2000"/>
              <a:t>5.Growth and Development</a:t>
            </a:r>
          </a:p>
          <a:p>
            <a:pPr marL="0" indent="0">
              <a:buNone/>
            </a:pPr>
            <a:r>
              <a:rPr lang="en-US" sz="2000"/>
              <a:t>6.Reproduction</a:t>
            </a:r>
          </a:p>
          <a:p>
            <a:pPr marL="0" indent="0">
              <a:buNone/>
            </a:pPr>
            <a:r>
              <a:rPr lang="en-US" sz="2000"/>
              <a:t>7.Change over time (Evolution)</a:t>
            </a:r>
          </a:p>
          <a:p>
            <a:endParaRPr lang="en-US" sz="2000"/>
          </a:p>
        </p:txBody>
      </p:sp>
      <p:pic>
        <p:nvPicPr>
          <p:cNvPr id="6" name="Picture 6" descr="A mother and baby elephant walking in the grass&#10;&#10;Description generated with very high confidence">
            <a:extLst>
              <a:ext uri="{FF2B5EF4-FFF2-40B4-BE49-F238E27FC236}">
                <a16:creationId xmlns:a16="http://schemas.microsoft.com/office/drawing/2014/main" id="{573163C4-2B2F-45CD-828A-DCD20CBFDD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501" r="254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0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7C01F-DD23-4905-ADBB-8CCF7EFF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016822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1. Organization and Cells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BA4A-44DA-4DA3-9BBD-49A9975D8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15668"/>
            <a:ext cx="4199313" cy="44264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b="1" dirty="0"/>
              <a:t>Organization</a:t>
            </a:r>
            <a:r>
              <a:rPr lang="en-US" sz="1700" dirty="0"/>
              <a:t> is the highest degree of order within an organism’s internal and external parts and its interactions with the living world.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All living organisms, whether made up of one cell or many cells, have some degree of organization</a:t>
            </a:r>
            <a:r>
              <a:rPr lang="en-US" sz="1700" dirty="0" smtClean="0"/>
              <a:t>.</a:t>
            </a:r>
            <a:r>
              <a:rPr lang="en-US" sz="1800" b="1" dirty="0"/>
              <a:t> </a:t>
            </a:r>
            <a:endParaRPr lang="en-US" sz="1800" b="1" dirty="0" smtClean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Multicellular organisms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Unicellular organisms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700" dirty="0" smtClean="0"/>
              <a:t>A </a:t>
            </a:r>
            <a:r>
              <a:rPr lang="en-US" sz="1700" b="1" dirty="0" smtClean="0"/>
              <a:t>cell</a:t>
            </a:r>
            <a:r>
              <a:rPr lang="en-US" sz="1700" dirty="0" smtClean="0"/>
              <a:t> is the smallest unit that can perform all life’s processes:</a:t>
            </a:r>
          </a:p>
          <a:p>
            <a:pPr lvl="1">
              <a:lnSpc>
                <a:spcPct val="90000"/>
              </a:lnSpc>
            </a:pPr>
            <a:r>
              <a:rPr lang="en-US" sz="1300" b="1" dirty="0" smtClean="0"/>
              <a:t>Organelles</a:t>
            </a:r>
            <a:r>
              <a:rPr lang="en-US" sz="1300" dirty="0" smtClean="0"/>
              <a:t>: tiny structures that carry out functions for the cell to stay alive.</a:t>
            </a:r>
          </a:p>
          <a:p>
            <a:pPr lvl="2">
              <a:lnSpc>
                <a:spcPct val="90000"/>
              </a:lnSpc>
            </a:pPr>
            <a:r>
              <a:rPr lang="en-US" sz="1300" b="1" dirty="0" smtClean="0"/>
              <a:t>Biological molecules</a:t>
            </a:r>
            <a:r>
              <a:rPr lang="en-US" sz="1300" dirty="0" smtClean="0"/>
              <a:t>: chemical compounds that provide physical structure and bring movement, energy use, and other cellular functions.</a:t>
            </a:r>
          </a:p>
          <a:p>
            <a:pPr lvl="3">
              <a:lnSpc>
                <a:spcPct val="90000"/>
              </a:lnSpc>
            </a:pPr>
            <a:r>
              <a:rPr lang="en-US" sz="1300" b="1" dirty="0" smtClean="0"/>
              <a:t>Atoms</a:t>
            </a:r>
            <a:r>
              <a:rPr lang="en-US" sz="1300" dirty="0" smtClean="0"/>
              <a:t>: the simplest particle of an element that retain its properties.</a:t>
            </a:r>
            <a:endParaRPr lang="en-US" sz="13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5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3F1D5C3-B276-4251-A6A0-0350A82D9F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391" r="11346" b="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99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green leaf&#10;&#10;Description generated with high confidence">
            <a:extLst>
              <a:ext uri="{FF2B5EF4-FFF2-40B4-BE49-F238E27FC236}">
                <a16:creationId xmlns:a16="http://schemas.microsoft.com/office/drawing/2014/main" id="{B01602BC-E721-4E1E-81CC-A0D2CCE1B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8B0E4-A493-4EDD-818C-58F459C8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345" y="3431739"/>
            <a:ext cx="5552090" cy="11918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3600"/>
          </a:p>
          <a:p>
            <a:r>
              <a:rPr lang="en-US" b="1" i="0">
                <a:ea typeface="+mj-lt"/>
                <a:cs typeface="+mj-lt"/>
              </a:rPr>
              <a:t>2. Response to Stimuli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695E-0F18-4F62-8100-3185435C8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709" y="4811636"/>
            <a:ext cx="5552089" cy="1544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Organisms can respond to a </a:t>
            </a:r>
            <a:r>
              <a:rPr lang="en-US" sz="1900" i="1"/>
              <a:t>stimulus</a:t>
            </a:r>
            <a:r>
              <a:rPr lang="en-US" sz="1900"/>
              <a:t> – a </a:t>
            </a:r>
            <a:r>
              <a:rPr lang="en-US" sz="1900" u="sng"/>
              <a:t>physical </a:t>
            </a:r>
            <a:r>
              <a:rPr lang="en-US" sz="1900"/>
              <a:t>or </a:t>
            </a:r>
            <a:r>
              <a:rPr lang="en-US" sz="1900" u="sng"/>
              <a:t>chemical </a:t>
            </a:r>
            <a:r>
              <a:rPr lang="en-US" sz="1900"/>
              <a:t>change in the internal or external environment.</a:t>
            </a:r>
          </a:p>
          <a:p>
            <a:pPr>
              <a:lnSpc>
                <a:spcPct val="90000"/>
              </a:lnSpc>
            </a:pPr>
            <a:r>
              <a:rPr lang="en-US" sz="1900"/>
              <a:t>Organisms must be able to respond and react to changes in their environment.</a:t>
            </a:r>
          </a:p>
          <a:p>
            <a:pPr>
              <a:lnSpc>
                <a:spcPct val="90000"/>
              </a:lnSpc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9770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1D072-D9CB-45F6-9BBD-09A86123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693549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3. Homeostasis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99301-BE2A-4092-9D90-46DB2E506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4254822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/>
              <a:t>Homeostasis</a:t>
            </a:r>
            <a:r>
              <a:rPr lang="en-US" sz="2000"/>
              <a:t> is the maintenance of a stable level of internal conditions even though environmental conditions are constantly changing.</a:t>
            </a:r>
          </a:p>
          <a:p>
            <a:pPr lvl="1"/>
            <a:r>
              <a:rPr lang="en-US" sz="1800"/>
              <a:t>Temperature</a:t>
            </a:r>
          </a:p>
          <a:p>
            <a:pPr lvl="1"/>
            <a:r>
              <a:rPr lang="en-US" sz="1800"/>
              <a:t>Water content</a:t>
            </a:r>
          </a:p>
          <a:p>
            <a:pPr lvl="1"/>
            <a:r>
              <a:rPr lang="en-US" sz="1800"/>
              <a:t>Uptake of nutrients by the cell</a:t>
            </a:r>
          </a:p>
          <a:p>
            <a:endParaRPr lang="en-US" sz="2000"/>
          </a:p>
        </p:txBody>
      </p:sp>
      <p:pic>
        <p:nvPicPr>
          <p:cNvPr id="5" name="Picture 5" descr="A close up of a dog with its mouth open&#10;&#10;Description generated with very high confidence">
            <a:extLst>
              <a:ext uri="{FF2B5EF4-FFF2-40B4-BE49-F238E27FC236}">
                <a16:creationId xmlns:a16="http://schemas.microsoft.com/office/drawing/2014/main" id="{47B3C2D0-EC83-4CA4-850A-A79BE12F3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906" r="12098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12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BC834-9726-4CFA-99F0-9F5D8C99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4. Metabolism</a:t>
            </a:r>
            <a:endParaRPr lang="en-US"/>
          </a:p>
        </p:txBody>
      </p:sp>
      <p:pic>
        <p:nvPicPr>
          <p:cNvPr id="5" name="Picture 5" descr="A panda bear sitting in the grass&#10;&#10;Description generated with very high confidence">
            <a:extLst>
              <a:ext uri="{FF2B5EF4-FFF2-40B4-BE49-F238E27FC236}">
                <a16:creationId xmlns:a16="http://schemas.microsoft.com/office/drawing/2014/main" id="{8E9EE3C1-3335-4975-A77A-C19A4C27B0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642" r="34642" b="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FD4C-89A4-4A01-A3E3-2F94AD8B9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Living organisms use energy to power all the life processes, such as repair, movement, and growth.</a:t>
            </a:r>
          </a:p>
          <a:p>
            <a:pPr>
              <a:lnSpc>
                <a:spcPct val="90000"/>
              </a:lnSpc>
            </a:pPr>
            <a:r>
              <a:rPr lang="en-US" sz="2000" b="1"/>
              <a:t>Metabolism</a:t>
            </a:r>
            <a:r>
              <a:rPr lang="en-US" sz="2000"/>
              <a:t> is the sum of all the chemical reactions that take in and transform energy and materials from the environment.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Photosynthesis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Chemosynthesis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Obtaining food from other organisms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150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brown and black dog&#10;&#10;Description generated with high confidence">
            <a:extLst>
              <a:ext uri="{FF2B5EF4-FFF2-40B4-BE49-F238E27FC236}">
                <a16:creationId xmlns:a16="http://schemas.microsoft.com/office/drawing/2014/main" id="{E3EDFE06-6431-4923-9553-666A0A05C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359" b="1192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09D65-8182-4995-B00F-ACCDFE35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350921"/>
            <a:ext cx="5552090" cy="11918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/>
              <a:t>5. Growth and Development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528A-7898-4503-A158-F1C0455CA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709" y="4534545"/>
            <a:ext cx="5552089" cy="15447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All living things grow and increase in size by the division or/and enlargement of cells.</a:t>
            </a:r>
          </a:p>
          <a:p>
            <a:pPr>
              <a:lnSpc>
                <a:spcPct val="90000"/>
              </a:lnSpc>
            </a:pPr>
            <a:r>
              <a:rPr lang="en-US" sz="1600" b="1"/>
              <a:t>Cell division </a:t>
            </a:r>
            <a:r>
              <a:rPr lang="en-US" sz="1600"/>
              <a:t>is the formation of two new cells from an existing cell.</a:t>
            </a:r>
          </a:p>
          <a:p>
            <a:pPr>
              <a:lnSpc>
                <a:spcPct val="90000"/>
              </a:lnSpc>
            </a:pPr>
            <a:r>
              <a:rPr lang="en-US" sz="1600" b="1"/>
              <a:t>Development</a:t>
            </a:r>
            <a:r>
              <a:rPr lang="en-US" sz="1600"/>
              <a:t> is the process by which an organism becomes a mature adult. Development involves cell division and cell differentiation, or specialization. </a:t>
            </a:r>
          </a:p>
          <a:p>
            <a:pPr>
              <a:lnSpc>
                <a:spcPct val="9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4323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841"/>
      </a:dk2>
      <a:lt2>
        <a:srgbClr val="E2E8E2"/>
      </a:lt2>
      <a:accent1>
        <a:srgbClr val="E629E7"/>
      </a:accent1>
      <a:accent2>
        <a:srgbClr val="8517D5"/>
      </a:accent2>
      <a:accent3>
        <a:srgbClr val="4E31E8"/>
      </a:accent3>
      <a:accent4>
        <a:srgbClr val="1748D5"/>
      </a:accent4>
      <a:accent5>
        <a:srgbClr val="29A9E7"/>
      </a:accent5>
      <a:accent6>
        <a:srgbClr val="14B7A8"/>
      </a:accent6>
      <a:hlink>
        <a:srgbClr val="3F80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697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Elephant</vt:lpstr>
      <vt:lpstr>BrushVTI</vt:lpstr>
      <vt:lpstr>1.1 The World of Biology</vt:lpstr>
      <vt:lpstr>Student Objectives</vt:lpstr>
      <vt:lpstr>Biology and you</vt:lpstr>
      <vt:lpstr>7 Characteristics of life</vt:lpstr>
      <vt:lpstr>1. Organization and Cells</vt:lpstr>
      <vt:lpstr> 2. Response to Stimuli</vt:lpstr>
      <vt:lpstr>3. Homeostasis</vt:lpstr>
      <vt:lpstr>4. Metabolism</vt:lpstr>
      <vt:lpstr>5. Growth and Development</vt:lpstr>
      <vt:lpstr>6. Reproduction</vt:lpstr>
      <vt:lpstr>6. Reproduction</vt:lpstr>
      <vt:lpstr>7. Change over Time (Evolution)</vt:lpstr>
      <vt:lpstr>Viruses</vt:lpstr>
      <vt:lpstr>'A kind of borrowed life'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237</cp:revision>
  <dcterms:created xsi:type="dcterms:W3CDTF">2020-06-08T01:47:38Z</dcterms:created>
  <dcterms:modified xsi:type="dcterms:W3CDTF">2020-06-26T02:54:52Z</dcterms:modified>
</cp:coreProperties>
</file>